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475" r:id="rId2"/>
    <p:sldId id="476" r:id="rId3"/>
    <p:sldId id="256" r:id="rId4"/>
    <p:sldId id="478" r:id="rId5"/>
    <p:sldId id="479" r:id="rId6"/>
    <p:sldId id="332" r:id="rId7"/>
    <p:sldId id="481" r:id="rId8"/>
    <p:sldId id="483" r:id="rId9"/>
    <p:sldId id="484" r:id="rId10"/>
    <p:sldId id="262" r:id="rId11"/>
    <p:sldId id="488" r:id="rId12"/>
    <p:sldId id="523" r:id="rId13"/>
    <p:sldId id="494" r:id="rId14"/>
    <p:sldId id="522" r:id="rId15"/>
    <p:sldId id="496" r:id="rId16"/>
    <p:sldId id="497" r:id="rId17"/>
    <p:sldId id="524" r:id="rId18"/>
    <p:sldId id="525" r:id="rId19"/>
    <p:sldId id="1191" r:id="rId20"/>
    <p:sldId id="335" r:id="rId21"/>
    <p:sldId id="526" r:id="rId22"/>
    <p:sldId id="258" r:id="rId23"/>
    <p:sldId id="508" r:id="rId24"/>
    <p:sldId id="509" r:id="rId25"/>
    <p:sldId id="257" r:id="rId26"/>
    <p:sldId id="260" r:id="rId27"/>
    <p:sldId id="1192" r:id="rId28"/>
    <p:sldId id="264" r:id="rId29"/>
    <p:sldId id="515" r:id="rId30"/>
    <p:sldId id="516" r:id="rId31"/>
    <p:sldId id="1550" r:id="rId32"/>
    <p:sldId id="1551" r:id="rId33"/>
    <p:sldId id="1552" r:id="rId34"/>
    <p:sldId id="1229" r:id="rId35"/>
    <p:sldId id="1555" r:id="rId36"/>
    <p:sldId id="1561" r:id="rId37"/>
    <p:sldId id="1565" r:id="rId38"/>
    <p:sldId id="1564" r:id="rId39"/>
    <p:sldId id="272" r:id="rId40"/>
    <p:sldId id="273" r:id="rId41"/>
    <p:sldId id="274" r:id="rId42"/>
    <p:sldId id="1556" r:id="rId43"/>
    <p:sldId id="1557" r:id="rId44"/>
    <p:sldId id="1558" r:id="rId45"/>
    <p:sldId id="1566" r:id="rId46"/>
    <p:sldId id="259" r:id="rId47"/>
    <p:sldId id="261" r:id="rId48"/>
    <p:sldId id="263" r:id="rId49"/>
    <p:sldId id="1567" r:id="rId50"/>
    <p:sldId id="1568" r:id="rId51"/>
    <p:sldId id="1569" r:id="rId52"/>
    <p:sldId id="1570" r:id="rId53"/>
    <p:sldId id="368" r:id="rId54"/>
    <p:sldId id="379" r:id="rId55"/>
    <p:sldId id="369" r:id="rId56"/>
    <p:sldId id="370" r:id="rId57"/>
    <p:sldId id="375" r:id="rId58"/>
    <p:sldId id="377" r:id="rId59"/>
    <p:sldId id="376" r:id="rId60"/>
    <p:sldId id="1361" r:id="rId61"/>
    <p:sldId id="1316" r:id="rId62"/>
    <p:sldId id="1390" r:id="rId63"/>
    <p:sldId id="1396" r:id="rId64"/>
    <p:sldId id="1572" r:id="rId65"/>
    <p:sldId id="1397" r:id="rId66"/>
    <p:sldId id="1398" r:id="rId67"/>
    <p:sldId id="363" r:id="rId68"/>
    <p:sldId id="1573" r:id="rId69"/>
    <p:sldId id="1303" r:id="rId70"/>
    <p:sldId id="1304" r:id="rId71"/>
    <p:sldId id="27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469D0-0EBE-40A5-9784-2D9717D2C9D4}"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1CE65-75A4-418F-B58C-6112D789C29C}" type="slidenum">
              <a:rPr lang="en-US" smtClean="0"/>
              <a:t>‹#›</a:t>
            </a:fld>
            <a:endParaRPr lang="en-US"/>
          </a:p>
        </p:txBody>
      </p:sp>
    </p:spTree>
    <p:extLst>
      <p:ext uri="{BB962C8B-B14F-4D97-AF65-F5344CB8AC3E}">
        <p14:creationId xmlns:p14="http://schemas.microsoft.com/office/powerpoint/2010/main" val="266772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5F10D44-9F85-B1B0-34DF-F99F0E860A7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269C804-9257-BA27-3DB8-F630C23356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09341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38291E14-5B01-1428-0975-4AA7AB3EDD3D}"/>
              </a:ext>
            </a:extLst>
          </p:cNvPr>
          <p:cNvSpPr>
            <a:spLocks noGrp="1" noRot="1" noChangeAspect="1" noChangeArrowheads="1" noTextEdit="1"/>
          </p:cNvSpPr>
          <p:nvPr>
            <p:ph type="sldImg"/>
          </p:nvPr>
        </p:nvSpPr>
        <p:spPr>
          <a:ln/>
        </p:spPr>
      </p:sp>
      <p:sp>
        <p:nvSpPr>
          <p:cNvPr id="180227" name="Notes Placeholder 2">
            <a:extLst>
              <a:ext uri="{FF2B5EF4-FFF2-40B4-BE49-F238E27FC236}">
                <a16:creationId xmlns:a16="http://schemas.microsoft.com/office/drawing/2014/main" id="{58E526BC-6EE4-9C3D-4501-F50A6C8466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D48EF96E-0D07-50D6-3804-2C8A3D736525}"/>
              </a:ext>
            </a:extLst>
          </p:cNvPr>
          <p:cNvSpPr>
            <a:spLocks noGrp="1" noRot="1" noChangeAspect="1" noChangeArrowheads="1" noTextEdit="1"/>
          </p:cNvSpPr>
          <p:nvPr>
            <p:ph type="sldImg"/>
          </p:nvPr>
        </p:nvSpPr>
        <p:spPr>
          <a:ln/>
        </p:spPr>
      </p:sp>
      <p:sp>
        <p:nvSpPr>
          <p:cNvPr id="182275" name="Notes Placeholder 2">
            <a:extLst>
              <a:ext uri="{FF2B5EF4-FFF2-40B4-BE49-F238E27FC236}">
                <a16:creationId xmlns:a16="http://schemas.microsoft.com/office/drawing/2014/main" id="{4F72C81B-CBF2-4D95-9B0C-2C7612826C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5204-D7C4-D80F-089F-567E5017D5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DD8ADA-BAB1-6EFF-1852-8921C55EDD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C0184-CDAE-7E16-3D1D-13CB3A1EC85E}"/>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5" name="Footer Placeholder 4">
            <a:extLst>
              <a:ext uri="{FF2B5EF4-FFF2-40B4-BE49-F238E27FC236}">
                <a16:creationId xmlns:a16="http://schemas.microsoft.com/office/drawing/2014/main" id="{2B7E35F1-581B-969A-6DE6-213F9B53B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3FB71-87E5-2AE2-1ED7-46B81458D067}"/>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14165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6AEB-BD31-55D0-209B-934F19F9CE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688076-5F11-3143-E42B-82C30F26B0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F1D2A-F2F0-68F6-CBDB-8FB9EEB72EE6}"/>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5" name="Footer Placeholder 4">
            <a:extLst>
              <a:ext uri="{FF2B5EF4-FFF2-40B4-BE49-F238E27FC236}">
                <a16:creationId xmlns:a16="http://schemas.microsoft.com/office/drawing/2014/main" id="{821AB53B-1BFC-27A6-4A18-A7A3C998F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B296C-D0A4-643D-F17D-55A0BDCCBED9}"/>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90777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066B2A-F524-D7F0-2080-E2700478F2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9FC74-A61C-A90E-9171-95CC37AE0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B5542-9B2B-C6EE-A0E1-29AF5C09E554}"/>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5" name="Footer Placeholder 4">
            <a:extLst>
              <a:ext uri="{FF2B5EF4-FFF2-40B4-BE49-F238E27FC236}">
                <a16:creationId xmlns:a16="http://schemas.microsoft.com/office/drawing/2014/main" id="{B73DAC62-EC8E-9A63-2014-8BDF02823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6E366-DC34-D1A2-3C83-83460C7B0200}"/>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257798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350-D049-C461-AB7D-1DF953F9D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8F467E-DD0F-FD94-1C49-1FC706AF7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B27A4-732E-7A52-A241-BBB6454DD8DF}"/>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5" name="Footer Placeholder 4">
            <a:extLst>
              <a:ext uri="{FF2B5EF4-FFF2-40B4-BE49-F238E27FC236}">
                <a16:creationId xmlns:a16="http://schemas.microsoft.com/office/drawing/2014/main" id="{1215E53E-A74D-68F9-9306-9081E7EFD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3D5F6-B1D6-E268-8DDC-5AF4CA033B1A}"/>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118341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1D0B-A026-8998-B113-D78877E0A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F3E201-9F2F-B70F-B30D-0994D4F176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EE352-9780-63A6-5162-7150DA6890EB}"/>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5" name="Footer Placeholder 4">
            <a:extLst>
              <a:ext uri="{FF2B5EF4-FFF2-40B4-BE49-F238E27FC236}">
                <a16:creationId xmlns:a16="http://schemas.microsoft.com/office/drawing/2014/main" id="{A8A6E151-F5E2-E411-C3B1-713258202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EAB2C-81FF-6E96-0D25-2AE2313C1534}"/>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242814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D2F4-EF29-D9B7-B455-376E5CEDC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8B2EA-7B5A-BA0C-8C61-01F8E11A3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2CBD43-E86A-5488-9813-0897CCAECA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FD0065-E25E-AEB7-3252-1D6CA2331DEA}"/>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6" name="Footer Placeholder 5">
            <a:extLst>
              <a:ext uri="{FF2B5EF4-FFF2-40B4-BE49-F238E27FC236}">
                <a16:creationId xmlns:a16="http://schemas.microsoft.com/office/drawing/2014/main" id="{58D0C22E-9A7E-8E12-5E3D-F2268EEDC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7E732-0F8C-2129-AD68-3979E816CD6E}"/>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97036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661D-E7D5-F3EE-C3B9-E390983E1C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B1053B-5CF5-69FC-FBB4-02F92114F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BC335-A197-8E78-CAFC-A329B7D1DB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5AEA41-F424-871B-D4A9-C466414AB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A3678-FC6F-1CA9-E718-3F17FC6FFF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7869EC-3D96-63F6-325F-13E781E578A9}"/>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8" name="Footer Placeholder 7">
            <a:extLst>
              <a:ext uri="{FF2B5EF4-FFF2-40B4-BE49-F238E27FC236}">
                <a16:creationId xmlns:a16="http://schemas.microsoft.com/office/drawing/2014/main" id="{D0E4A0E7-96C1-3205-E561-2C5112B54E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38415C-AADD-F13C-8CD1-D41ECF538F19}"/>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114292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E766-BDC2-1644-6063-F9B779EA8F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37A176-BCE2-9F0E-7BCD-418456CC6D90}"/>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4" name="Footer Placeholder 3">
            <a:extLst>
              <a:ext uri="{FF2B5EF4-FFF2-40B4-BE49-F238E27FC236}">
                <a16:creationId xmlns:a16="http://schemas.microsoft.com/office/drawing/2014/main" id="{ECD0E180-182C-FB2F-8412-0A30B2006D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326F76-8823-8FA4-36B1-E6D792309660}"/>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281026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23BBEB-9301-E1B8-E5D6-E304E1C30AC5}"/>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3" name="Footer Placeholder 2">
            <a:extLst>
              <a:ext uri="{FF2B5EF4-FFF2-40B4-BE49-F238E27FC236}">
                <a16:creationId xmlns:a16="http://schemas.microsoft.com/office/drawing/2014/main" id="{2F64150A-E75A-5DB9-6904-B842BA4A1C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49EC60-3B4D-A863-1BC1-A7992B963F06}"/>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37168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4BCB-42A5-4795-AE1D-32642E919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DB47F7-53F0-67A3-90C8-7E48FAC18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E078D-A89B-17AF-11DC-C06EB6B78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08D06-9465-C28B-57CA-9BCCBB3F37A1}"/>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6" name="Footer Placeholder 5">
            <a:extLst>
              <a:ext uri="{FF2B5EF4-FFF2-40B4-BE49-F238E27FC236}">
                <a16:creationId xmlns:a16="http://schemas.microsoft.com/office/drawing/2014/main" id="{86E741E7-A169-8380-349D-A71603C73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DACD5-61E1-B01D-5F3A-46D41B969760}"/>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383655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AC18-E6D1-7180-6AD3-C4C3B9DAD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11883B-D5F5-11DD-AD39-CD3644CE0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EDDE5B-9FB3-5298-184A-F9D78E061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49C74-6274-9A22-1A92-9FD2E88D3178}"/>
              </a:ext>
            </a:extLst>
          </p:cNvPr>
          <p:cNvSpPr>
            <a:spLocks noGrp="1"/>
          </p:cNvSpPr>
          <p:nvPr>
            <p:ph type="dt" sz="half" idx="10"/>
          </p:nvPr>
        </p:nvSpPr>
        <p:spPr/>
        <p:txBody>
          <a:bodyPr/>
          <a:lstStyle/>
          <a:p>
            <a:fld id="{47F507C1-46C3-4615-AE61-83B3C9A03EA8}" type="datetimeFigureOut">
              <a:rPr lang="en-US" smtClean="0"/>
              <a:t>9/5/2025</a:t>
            </a:fld>
            <a:endParaRPr lang="en-US"/>
          </a:p>
        </p:txBody>
      </p:sp>
      <p:sp>
        <p:nvSpPr>
          <p:cNvPr id="6" name="Footer Placeholder 5">
            <a:extLst>
              <a:ext uri="{FF2B5EF4-FFF2-40B4-BE49-F238E27FC236}">
                <a16:creationId xmlns:a16="http://schemas.microsoft.com/office/drawing/2014/main" id="{33F4B836-3C9D-58BB-1418-BA33A4BBA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66F8C-EF7C-7308-8480-8794AEB2D8AF}"/>
              </a:ext>
            </a:extLst>
          </p:cNvPr>
          <p:cNvSpPr>
            <a:spLocks noGrp="1"/>
          </p:cNvSpPr>
          <p:nvPr>
            <p:ph type="sldNum" sz="quarter" idx="12"/>
          </p:nvPr>
        </p:nvSpPr>
        <p:spPr/>
        <p:txBody>
          <a:bodyPr/>
          <a:lstStyle/>
          <a:p>
            <a:fld id="{D9E19844-083F-4952-9383-F0868502C017}" type="slidenum">
              <a:rPr lang="en-US" smtClean="0"/>
              <a:t>‹#›</a:t>
            </a:fld>
            <a:endParaRPr lang="en-US"/>
          </a:p>
        </p:txBody>
      </p:sp>
    </p:spTree>
    <p:extLst>
      <p:ext uri="{BB962C8B-B14F-4D97-AF65-F5344CB8AC3E}">
        <p14:creationId xmlns:p14="http://schemas.microsoft.com/office/powerpoint/2010/main" val="397962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12000" r="-1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48BDC-3E0E-07EC-881F-FD0D912B46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D3E6C8-C2E2-AD60-C5E8-F80E6B8AD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5B8C3-CD06-723C-4D07-99EA9AB31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F507C1-46C3-4615-AE61-83B3C9A03EA8}" type="datetimeFigureOut">
              <a:rPr lang="en-US" smtClean="0"/>
              <a:t>9/5/2025</a:t>
            </a:fld>
            <a:endParaRPr lang="en-US"/>
          </a:p>
        </p:txBody>
      </p:sp>
      <p:sp>
        <p:nvSpPr>
          <p:cNvPr id="5" name="Footer Placeholder 4">
            <a:extLst>
              <a:ext uri="{FF2B5EF4-FFF2-40B4-BE49-F238E27FC236}">
                <a16:creationId xmlns:a16="http://schemas.microsoft.com/office/drawing/2014/main" id="{1D100A82-70D1-5893-9967-58182D5EEF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80D175B-5BDC-733B-9D5A-17190010A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E19844-083F-4952-9383-F0868502C017}" type="slidenum">
              <a:rPr lang="en-US" smtClean="0"/>
              <a:t>‹#›</a:t>
            </a:fld>
            <a:endParaRPr lang="en-US"/>
          </a:p>
        </p:txBody>
      </p:sp>
    </p:spTree>
    <p:extLst>
      <p:ext uri="{BB962C8B-B14F-4D97-AF65-F5344CB8AC3E}">
        <p14:creationId xmlns:p14="http://schemas.microsoft.com/office/powerpoint/2010/main" val="98811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gif"/></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12000" r="-1000" b="-1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83CC08-3CCD-0014-D9E7-B0CCD44DDD66}"/>
              </a:ext>
            </a:extLst>
          </p:cNvPr>
          <p:cNvSpPr txBox="1"/>
          <p:nvPr/>
        </p:nvSpPr>
        <p:spPr>
          <a:xfrm>
            <a:off x="1996080" y="3283652"/>
            <a:ext cx="7824159" cy="830997"/>
          </a:xfrm>
          <a:prstGeom prst="rect">
            <a:avLst/>
          </a:prstGeom>
          <a:solidFill>
            <a:schemeClr val="tx2">
              <a:lumMod val="10000"/>
              <a:lumOff val="90000"/>
            </a:schemeClr>
          </a:solidFill>
          <a:ln w="28575">
            <a:solidFill>
              <a:schemeClr val="tx1"/>
            </a:solidFill>
          </a:ln>
        </p:spPr>
        <p:txBody>
          <a:bodyPr wrap="square">
            <a:spAutoFit/>
          </a:bodyPr>
          <a:lstStyle/>
          <a:p>
            <a:pPr algn="ctr"/>
            <a:r>
              <a:rPr lang="en-US" sz="4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Grades Seven to Nine</a:t>
            </a:r>
            <a:endParaRPr lang="en-US" sz="3600" dirty="0">
              <a:solidFill>
                <a:srgbClr val="0070C0"/>
              </a:solidFill>
            </a:endParaRPr>
          </a:p>
        </p:txBody>
      </p:sp>
      <p:pic>
        <p:nvPicPr>
          <p:cNvPr id="2" name="Picture 1" descr="A logo of a sports team&#10;&#10;AI-generated content may be incorrect.">
            <a:extLst>
              <a:ext uri="{FF2B5EF4-FFF2-40B4-BE49-F238E27FC236}">
                <a16:creationId xmlns:a16="http://schemas.microsoft.com/office/drawing/2014/main" id="{F52E5252-1BE3-5CC7-0D4A-DC4CECE23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388" y="306171"/>
            <a:ext cx="3578353" cy="2791376"/>
          </a:xfrm>
          <a:prstGeom prst="rect">
            <a:avLst/>
          </a:prstGeom>
          <a:ln>
            <a:solidFill>
              <a:schemeClr val="accent1"/>
            </a:solidFill>
          </a:ln>
        </p:spPr>
      </p:pic>
      <p:sp>
        <p:nvSpPr>
          <p:cNvPr id="3" name="Title 1">
            <a:extLst>
              <a:ext uri="{FF2B5EF4-FFF2-40B4-BE49-F238E27FC236}">
                <a16:creationId xmlns:a16="http://schemas.microsoft.com/office/drawing/2014/main" id="{CAC2FC67-7FB6-40BF-AFB0-07D79D860986}"/>
              </a:ext>
            </a:extLst>
          </p:cNvPr>
          <p:cNvSpPr txBox="1">
            <a:spLocks/>
          </p:cNvSpPr>
          <p:nvPr/>
        </p:nvSpPr>
        <p:spPr>
          <a:xfrm>
            <a:off x="1421000" y="4389479"/>
            <a:ext cx="9144000" cy="1233806"/>
          </a:xfrm>
          <a:prstGeom prst="rect">
            <a:avLst/>
          </a:prstGeom>
          <a:solidFill>
            <a:schemeClr val="bg1"/>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North Star F.C. Training Plan for Recreational Soccer (Week One)</a:t>
            </a:r>
            <a:endParaRPr lang="en-US" sz="3200" b="1" dirty="0">
              <a:solidFill>
                <a:srgbClr val="0070C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724AB6A-9387-CF6A-776D-CCFBEAF7F316}"/>
              </a:ext>
            </a:extLst>
          </p:cNvPr>
          <p:cNvSpPr txBox="1">
            <a:spLocks/>
          </p:cNvSpPr>
          <p:nvPr/>
        </p:nvSpPr>
        <p:spPr>
          <a:xfrm>
            <a:off x="1524000" y="5805782"/>
            <a:ext cx="9144000" cy="708547"/>
          </a:xfrm>
          <a:prstGeom prst="rect">
            <a:avLst/>
          </a:prstGeom>
          <a:solidFill>
            <a:schemeClr val="bg1"/>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Focusing on the various themes that coaches and players must pay most attention to when training time </a:t>
            </a:r>
            <a:r>
              <a:rPr lang="en-US" sz="1800" b="1">
                <a:solidFill>
                  <a:srgbClr val="0070C0"/>
                </a:solidFill>
                <a:effectLst/>
                <a:latin typeface="Arial" panose="020B0604020202020204" pitchFamily="34" charset="0"/>
                <a:ea typeface="Calibri" panose="020F0502020204030204" pitchFamily="34" charset="0"/>
                <a:cs typeface="Arial" panose="020B0604020202020204" pitchFamily="34" charset="0"/>
              </a:rPr>
              <a:t>is limited. </a:t>
            </a:r>
            <a:endParaRPr lang="en-US" sz="1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20801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U8S1">
            <a:extLst>
              <a:ext uri="{FF2B5EF4-FFF2-40B4-BE49-F238E27FC236}">
                <a16:creationId xmlns:a16="http://schemas.microsoft.com/office/drawing/2014/main" id="{28201654-BD06-4CCC-9FB4-6AAEB37ED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05" y="1152655"/>
            <a:ext cx="4136706" cy="3233166"/>
          </a:xfrm>
          <a:prstGeom prst="rect">
            <a:avLst/>
          </a:prstGeom>
          <a:solidFill>
            <a:schemeClr val="bg1"/>
          </a:solidFill>
          <a:effectLst>
            <a:outerShdw dist="38091" dir="239993" algn="ctr" rotWithShape="0">
              <a:srgbClr val="7F7F7F"/>
            </a:outerShdw>
          </a:effectLst>
        </p:spPr>
      </p:pic>
      <p:sp>
        <p:nvSpPr>
          <p:cNvPr id="7" name="Rectangle 6">
            <a:extLst>
              <a:ext uri="{FF2B5EF4-FFF2-40B4-BE49-F238E27FC236}">
                <a16:creationId xmlns:a16="http://schemas.microsoft.com/office/drawing/2014/main" id="{CD867464-3E28-4DF5-9D4A-F8934D10E354}"/>
              </a:ext>
            </a:extLst>
          </p:cNvPr>
          <p:cNvSpPr/>
          <p:nvPr/>
        </p:nvSpPr>
        <p:spPr>
          <a:xfrm>
            <a:off x="470805" y="655351"/>
            <a:ext cx="3235566" cy="338554"/>
          </a:xfrm>
          <a:prstGeom prst="rect">
            <a:avLst/>
          </a:prstGeom>
          <a:solidFill>
            <a:schemeClr val="bg1"/>
          </a:solidFill>
          <a:ln>
            <a:solidFill>
              <a:schemeClr val="tx1"/>
            </a:solidFill>
          </a:ln>
        </p:spPr>
        <p:txBody>
          <a:bodyPr wrap="none">
            <a:spAutoFit/>
          </a:bodyPr>
          <a:lstStyle/>
          <a:p>
            <a:pPr lvl="0" eaLnBrk="0" fontAlgn="base" hangingPunct="0">
              <a:spcBef>
                <a:spcPct val="0"/>
              </a:spcBef>
              <a:spcAft>
                <a:spcPct val="0"/>
              </a:spcAft>
            </a:pPr>
            <a:r>
              <a:rPr lang="en-US" altLang="en-US" sz="16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Controlling techniques in two’s</a:t>
            </a:r>
            <a:endParaRPr kumimoji="0" lang="en-US" altLang="en-US" sz="1600" b="0" i="0" strike="noStrike" cap="none" normalizeH="0" baseline="0" dirty="0">
              <a:ln>
                <a:noFill/>
              </a:ln>
              <a:solidFill>
                <a:schemeClr val="accent1"/>
              </a:solidFill>
              <a:effectLst/>
            </a:endParaRPr>
          </a:p>
        </p:txBody>
      </p:sp>
      <p:sp>
        <p:nvSpPr>
          <p:cNvPr id="8" name="Rectangle 7">
            <a:extLst>
              <a:ext uri="{FF2B5EF4-FFF2-40B4-BE49-F238E27FC236}">
                <a16:creationId xmlns:a16="http://schemas.microsoft.com/office/drawing/2014/main" id="{743F816E-2BBA-4E57-A943-3CB82A1093AA}"/>
              </a:ext>
            </a:extLst>
          </p:cNvPr>
          <p:cNvSpPr>
            <a:spLocks noChangeArrowheads="1"/>
          </p:cNvSpPr>
          <p:nvPr/>
        </p:nvSpPr>
        <p:spPr bwMode="auto">
          <a:xfrm>
            <a:off x="470806" y="4574120"/>
            <a:ext cx="9652140" cy="1384995"/>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Working in pairs, once the task has been performed have the end players switch with each other, (1) and (2) switch for example.</a:t>
            </a:r>
            <a:endPar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Servers stay in the same position and do 10 each then change.</a:t>
            </a:r>
            <a:endPar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Techniques to practice can be:                                                                                                                                                                                                                  a) Throw to feet to control in one touch and pass back (right and left)                                                                                                                                                       b) Throw to chest to chest down and pass back one touch on the half volley                                                                                                                                           c) Throw to thigh to control and pass back one touch on the half volley                                                                                                                                                     d) Throw to head to head straight back (defensive or attacking headers)                                                                                                                                                  e) Throw to head to cushion down and pass back on the half volley one touch                                                                                                                                          </a:t>
            </a:r>
            <a:endPar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562E7B7-FBDC-4C8A-BF75-C1D5188470E4}"/>
              </a:ext>
            </a:extLst>
          </p:cNvPr>
          <p:cNvSpPr/>
          <p:nvPr/>
        </p:nvSpPr>
        <p:spPr>
          <a:xfrm>
            <a:off x="4772210" y="1152655"/>
            <a:ext cx="6813147" cy="1061829"/>
          </a:xfrm>
          <a:prstGeom prst="rect">
            <a:avLst/>
          </a:prstGeom>
          <a:solidFill>
            <a:schemeClr val="bg1"/>
          </a:solidFill>
          <a:ln>
            <a:solidFill>
              <a:schemeClr val="tx1"/>
            </a:solidFill>
          </a:ln>
        </p:spPr>
        <p:txBody>
          <a:bodyPr wrap="square">
            <a:spAutoFit/>
          </a:bodyPr>
          <a:lstStyle/>
          <a:p>
            <a:pPr lvl="0" eaLnBrk="0" fontAlgn="base" hangingPunct="0">
              <a:spcBef>
                <a:spcPct val="0"/>
              </a:spcBef>
              <a:spcAft>
                <a:spcPct val="0"/>
              </a:spcAft>
            </a:pPr>
            <a:r>
              <a:rPr lang="en-US" altLang="en-US" sz="1050" b="1" dirty="0">
                <a:latin typeface="Arial" panose="020B0604020202020204" pitchFamily="34" charset="0"/>
                <a:ea typeface="Times New Roman" panose="02020603050405020304" pitchFamily="18" charset="0"/>
                <a:cs typeface="Arial" panose="020B0604020202020204" pitchFamily="34" charset="0"/>
              </a:rPr>
              <a:t>f) Throw to both feet alternatively so they must control and pass with both feet.                                                                                                                       g) Throw and control with various parts of the body and volley the ball back.                                                                                                                                          h) Combinations, chest, thigh, then pass one touch on the half volley.                                                                                                                                                              </a:t>
            </a:r>
            <a:r>
              <a:rPr lang="en-US" altLang="en-US" sz="1050" b="1" dirty="0" err="1">
                <a:latin typeface="Arial" panose="020B0604020202020204" pitchFamily="34" charset="0"/>
                <a:ea typeface="Times New Roman" panose="02020603050405020304" pitchFamily="18" charset="0"/>
                <a:cs typeface="Arial" panose="020B0604020202020204" pitchFamily="34" charset="0"/>
              </a:rPr>
              <a:t>i</a:t>
            </a:r>
            <a:r>
              <a:rPr lang="en-US" altLang="en-US" sz="1050" b="1" dirty="0">
                <a:latin typeface="Arial" panose="020B0604020202020204" pitchFamily="34" charset="0"/>
                <a:ea typeface="Times New Roman" panose="02020603050405020304" pitchFamily="18" charset="0"/>
                <a:cs typeface="Arial" panose="020B0604020202020204" pitchFamily="34" charset="0"/>
              </a:rPr>
              <a:t>) Throw to the ground, one bounce to the player who half volleys it back on the next bounce into their teammate's hands, softly and under control.</a:t>
            </a:r>
            <a:endPar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050" b="1" dirty="0">
                <a:latin typeface="Arial" panose="020B0604020202020204" pitchFamily="34" charset="0"/>
                <a:ea typeface="Times New Roman" panose="02020603050405020304" pitchFamily="18" charset="0"/>
                <a:cs typeface="Arial" panose="020B0604020202020204" pitchFamily="34" charset="0"/>
              </a:rPr>
              <a:t>4.  Use your imagination to practice other techniques, vary the distances between the players and so on.</a:t>
            </a:r>
            <a:endPar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BE0C732-8849-6FBC-3D54-F5F921F7F9A4}"/>
              </a:ext>
            </a:extLst>
          </p:cNvPr>
          <p:cNvSpPr/>
          <p:nvPr/>
        </p:nvSpPr>
        <p:spPr>
          <a:xfrm>
            <a:off x="470805" y="237422"/>
            <a:ext cx="7711150" cy="338554"/>
          </a:xfrm>
          <a:prstGeom prst="rect">
            <a:avLst/>
          </a:prstGeom>
          <a:solidFill>
            <a:schemeClr val="bg1"/>
          </a:solidFill>
          <a:ln>
            <a:solidFill>
              <a:schemeClr val="tx1"/>
            </a:solidFill>
          </a:ln>
        </p:spPr>
        <p:txBody>
          <a:bodyPr wrap="none">
            <a:spAutoFit/>
          </a:bodyPr>
          <a:lstStyle/>
          <a:p>
            <a:pPr lvl="0" eaLnBrk="0" fontAlgn="base" hangingPunct="0">
              <a:spcBef>
                <a:spcPct val="0"/>
              </a:spcBef>
              <a:spcAft>
                <a:spcPct val="0"/>
              </a:spcAft>
            </a:pPr>
            <a:r>
              <a:rPr lang="en-US" altLang="en-US" sz="16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Warm up</a:t>
            </a:r>
            <a:r>
              <a:rPr lang="en-US" altLang="en-US" sz="16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Incorporating lots of control situations with the body and passing  </a:t>
            </a:r>
            <a:endParaRPr kumimoji="0" lang="en-US" altLang="en-US" sz="1600" b="0" i="0" strike="noStrike" cap="none" normalizeH="0" baseline="0" dirty="0">
              <a:ln>
                <a:noFill/>
              </a:ln>
              <a:solidFill>
                <a:schemeClr val="accent1"/>
              </a:solidFill>
              <a:effectLst/>
            </a:endParaRPr>
          </a:p>
        </p:txBody>
      </p:sp>
    </p:spTree>
    <p:extLst>
      <p:ext uri="{BB962C8B-B14F-4D97-AF65-F5344CB8AC3E}">
        <p14:creationId xmlns:p14="http://schemas.microsoft.com/office/powerpoint/2010/main" val="27468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5CE44C2-E386-8833-682F-AA57C3C634CD}"/>
              </a:ext>
            </a:extLst>
          </p:cNvPr>
          <p:cNvSpPr>
            <a:spLocks noChangeArrowheads="1"/>
          </p:cNvSpPr>
          <p:nvPr/>
        </p:nvSpPr>
        <p:spPr bwMode="auto">
          <a:xfrm>
            <a:off x="2044727" y="1058865"/>
            <a:ext cx="7696200" cy="5029200"/>
          </a:xfrm>
          <a:prstGeom prst="rect">
            <a:avLst/>
          </a:prstGeom>
          <a:solidFill>
            <a:srgbClr val="00B050"/>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800" i="1" dirty="0">
              <a:solidFill>
                <a:schemeClr val="tx2"/>
              </a:solidFill>
            </a:endParaRPr>
          </a:p>
        </p:txBody>
      </p:sp>
      <p:sp>
        <p:nvSpPr>
          <p:cNvPr id="6" name="Rectangle 3">
            <a:extLst>
              <a:ext uri="{FF2B5EF4-FFF2-40B4-BE49-F238E27FC236}">
                <a16:creationId xmlns:a16="http://schemas.microsoft.com/office/drawing/2014/main" id="{ACAC61AB-6FA8-2D11-9336-E06B96736B7C}"/>
              </a:ext>
            </a:extLst>
          </p:cNvPr>
          <p:cNvSpPr>
            <a:spLocks noChangeArrowheads="1"/>
          </p:cNvSpPr>
          <p:nvPr/>
        </p:nvSpPr>
        <p:spPr bwMode="auto">
          <a:xfrm>
            <a:off x="2055173" y="2302746"/>
            <a:ext cx="1066800" cy="246735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7" name="Rectangle 4">
            <a:extLst>
              <a:ext uri="{FF2B5EF4-FFF2-40B4-BE49-F238E27FC236}">
                <a16:creationId xmlns:a16="http://schemas.microsoft.com/office/drawing/2014/main" id="{4A686077-B13E-ABA0-0C86-2D68C7EC5081}"/>
              </a:ext>
            </a:extLst>
          </p:cNvPr>
          <p:cNvSpPr>
            <a:spLocks noChangeArrowheads="1"/>
          </p:cNvSpPr>
          <p:nvPr/>
        </p:nvSpPr>
        <p:spPr bwMode="auto">
          <a:xfrm>
            <a:off x="8678519" y="2327915"/>
            <a:ext cx="1066800" cy="248359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8" name="Rectangle 5">
            <a:extLst>
              <a:ext uri="{FF2B5EF4-FFF2-40B4-BE49-F238E27FC236}">
                <a16:creationId xmlns:a16="http://schemas.microsoft.com/office/drawing/2014/main" id="{F2E20247-29FD-35B4-77D9-04E4E09240D2}"/>
              </a:ext>
            </a:extLst>
          </p:cNvPr>
          <p:cNvSpPr>
            <a:spLocks noChangeArrowheads="1"/>
          </p:cNvSpPr>
          <p:nvPr/>
        </p:nvSpPr>
        <p:spPr bwMode="auto">
          <a:xfrm>
            <a:off x="2055173" y="2926822"/>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9" name="Rectangle 6">
            <a:extLst>
              <a:ext uri="{FF2B5EF4-FFF2-40B4-BE49-F238E27FC236}">
                <a16:creationId xmlns:a16="http://schemas.microsoft.com/office/drawing/2014/main" id="{33F406DE-ACBD-6FE4-C23A-F51D70602E8D}"/>
              </a:ext>
            </a:extLst>
          </p:cNvPr>
          <p:cNvSpPr>
            <a:spLocks noChangeArrowheads="1"/>
          </p:cNvSpPr>
          <p:nvPr/>
        </p:nvSpPr>
        <p:spPr bwMode="auto">
          <a:xfrm>
            <a:off x="9294173" y="2889330"/>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0" name="Oval 7">
            <a:extLst>
              <a:ext uri="{FF2B5EF4-FFF2-40B4-BE49-F238E27FC236}">
                <a16:creationId xmlns:a16="http://schemas.microsoft.com/office/drawing/2014/main" id="{48F380A6-7CE5-3992-7B57-8BABA753D680}"/>
              </a:ext>
            </a:extLst>
          </p:cNvPr>
          <p:cNvSpPr>
            <a:spLocks noChangeArrowheads="1"/>
          </p:cNvSpPr>
          <p:nvPr/>
        </p:nvSpPr>
        <p:spPr bwMode="auto">
          <a:xfrm>
            <a:off x="5186445" y="2712789"/>
            <a:ext cx="1380712" cy="1368056"/>
          </a:xfrm>
          <a:prstGeom prst="ellipse">
            <a:avLst/>
          </a:prstGeom>
          <a:solidFill>
            <a:srgbClr val="00B050"/>
          </a:solidFill>
          <a:ln w="1905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Constantia" panose="02030602050306030303" pitchFamily="18" charset="0"/>
            </a:endParaRPr>
          </a:p>
        </p:txBody>
      </p:sp>
      <p:sp>
        <p:nvSpPr>
          <p:cNvPr id="11" name="Line 8">
            <a:extLst>
              <a:ext uri="{FF2B5EF4-FFF2-40B4-BE49-F238E27FC236}">
                <a16:creationId xmlns:a16="http://schemas.microsoft.com/office/drawing/2014/main" id="{5603B3A0-73CD-C2CC-F362-74272EFBF879}"/>
              </a:ext>
            </a:extLst>
          </p:cNvPr>
          <p:cNvSpPr>
            <a:spLocks noChangeShapeType="1"/>
          </p:cNvSpPr>
          <p:nvPr/>
        </p:nvSpPr>
        <p:spPr bwMode="auto">
          <a:xfrm>
            <a:off x="5876801" y="1021821"/>
            <a:ext cx="0" cy="506624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9" descr="Rombos transparentes">
            <a:extLst>
              <a:ext uri="{FF2B5EF4-FFF2-40B4-BE49-F238E27FC236}">
                <a16:creationId xmlns:a16="http://schemas.microsoft.com/office/drawing/2014/main" id="{9AF0652F-08FB-7EC3-2805-8150D676B34D}"/>
              </a:ext>
            </a:extLst>
          </p:cNvPr>
          <p:cNvSpPr>
            <a:spLocks noChangeArrowheads="1"/>
          </p:cNvSpPr>
          <p:nvPr/>
        </p:nvSpPr>
        <p:spPr bwMode="auto">
          <a:xfrm>
            <a:off x="1902773" y="32316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97" name="Oval 26">
            <a:extLst>
              <a:ext uri="{FF2B5EF4-FFF2-40B4-BE49-F238E27FC236}">
                <a16:creationId xmlns:a16="http://schemas.microsoft.com/office/drawing/2014/main" id="{437ADE94-96E5-5794-3DCF-4E4F0A755F77}"/>
              </a:ext>
            </a:extLst>
          </p:cNvPr>
          <p:cNvSpPr>
            <a:spLocks noChangeArrowheads="1"/>
          </p:cNvSpPr>
          <p:nvPr/>
        </p:nvSpPr>
        <p:spPr bwMode="auto">
          <a:xfrm>
            <a:off x="7692885" y="4272745"/>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2" name="Rectangle 9" descr="Rombos transparentes">
            <a:extLst>
              <a:ext uri="{FF2B5EF4-FFF2-40B4-BE49-F238E27FC236}">
                <a16:creationId xmlns:a16="http://schemas.microsoft.com/office/drawing/2014/main" id="{BDEEB3AC-3499-03E9-C94E-254100E69F3A}"/>
              </a:ext>
            </a:extLst>
          </p:cNvPr>
          <p:cNvSpPr>
            <a:spLocks noChangeArrowheads="1"/>
          </p:cNvSpPr>
          <p:nvPr/>
        </p:nvSpPr>
        <p:spPr bwMode="auto">
          <a:xfrm>
            <a:off x="9730481" y="31935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3" name="Rectangle 2">
            <a:extLst>
              <a:ext uri="{FF2B5EF4-FFF2-40B4-BE49-F238E27FC236}">
                <a16:creationId xmlns:a16="http://schemas.microsoft.com/office/drawing/2014/main" id="{97F969D2-5919-60D7-B44D-D7F183D85EFA}"/>
              </a:ext>
            </a:extLst>
          </p:cNvPr>
          <p:cNvSpPr/>
          <p:nvPr/>
        </p:nvSpPr>
        <p:spPr>
          <a:xfrm>
            <a:off x="7140452" y="1079686"/>
            <a:ext cx="2597018" cy="500266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162" name="TextBox 161">
            <a:extLst>
              <a:ext uri="{FF2B5EF4-FFF2-40B4-BE49-F238E27FC236}">
                <a16:creationId xmlns:a16="http://schemas.microsoft.com/office/drawing/2014/main" id="{F31BC281-1932-9721-CC9F-F85CAA115A57}"/>
              </a:ext>
            </a:extLst>
          </p:cNvPr>
          <p:cNvSpPr txBox="1"/>
          <p:nvPr/>
        </p:nvSpPr>
        <p:spPr>
          <a:xfrm>
            <a:off x="3120368" y="2632709"/>
            <a:ext cx="2733217" cy="1869743"/>
          </a:xfrm>
          <a:prstGeom prst="rect">
            <a:avLst/>
          </a:prstGeom>
          <a:solidFill>
            <a:srgbClr val="FFFF00"/>
          </a:solidFill>
          <a:ln>
            <a:solidFill>
              <a:schemeClr val="tx1"/>
            </a:solidFill>
          </a:ln>
        </p:spPr>
        <p:txBody>
          <a:bodyPr wrap="square">
            <a:spAutoFit/>
          </a:bodyPr>
          <a:lstStyle/>
          <a:p>
            <a:pPr>
              <a:defRPr/>
            </a:pPr>
            <a:r>
              <a:rPr lang="en-US" sz="1050" b="1" dirty="0">
                <a:latin typeface="Arial" panose="020B0604020202020204" pitchFamily="34" charset="0"/>
                <a:ea typeface="Calibri" pitchFamily="34" charset="0"/>
                <a:cs typeface="Arial" panose="020B0604020202020204" pitchFamily="34" charset="0"/>
              </a:rPr>
              <a:t>                </a:t>
            </a:r>
            <a:r>
              <a:rPr lang="en-US" sz="1050" b="1" u="sng" dirty="0">
                <a:latin typeface="Arial" panose="020B0604020202020204" pitchFamily="34" charset="0"/>
                <a:ea typeface="Calibri" pitchFamily="34" charset="0"/>
                <a:cs typeface="Arial" panose="020B0604020202020204" pitchFamily="34" charset="0"/>
              </a:rPr>
              <a:t>Square Passing</a:t>
            </a:r>
          </a:p>
          <a:p>
            <a:pPr>
              <a:defRPr/>
            </a:pPr>
            <a:r>
              <a:rPr lang="en-US" sz="1050" b="1" dirty="0">
                <a:latin typeface="Arial" panose="020B0604020202020204" pitchFamily="34" charset="0"/>
                <a:ea typeface="Calibri" pitchFamily="34" charset="0"/>
                <a:cs typeface="Arial" panose="020B0604020202020204" pitchFamily="34" charset="0"/>
              </a:rPr>
              <a:t>a) Set up the field as shown. Set up in two equal teams. </a:t>
            </a:r>
          </a:p>
          <a:p>
            <a:pPr>
              <a:defRPr/>
            </a:pPr>
            <a:r>
              <a:rPr lang="en-US" sz="1050" b="1" dirty="0">
                <a:latin typeface="Arial" panose="020B0604020202020204" pitchFamily="34" charset="0"/>
                <a:ea typeface="Calibri" pitchFamily="34" charset="0"/>
                <a:cs typeface="Arial" panose="020B0604020202020204" pitchFamily="34" charset="0"/>
              </a:rPr>
              <a:t>b) If more than 8 players simply add a cone and form a hexagon.</a:t>
            </a:r>
          </a:p>
          <a:p>
            <a:pPr>
              <a:defRPr/>
            </a:pPr>
            <a:r>
              <a:rPr lang="en-US" sz="1050" b="1" dirty="0">
                <a:latin typeface="Arial" panose="020B0604020202020204" pitchFamily="34" charset="0"/>
                <a:ea typeface="Calibri" pitchFamily="34" charset="0"/>
                <a:cs typeface="Arial" panose="020B0604020202020204" pitchFamily="34" charset="0"/>
              </a:rPr>
              <a:t>c) Players must pass the ball around the square.</a:t>
            </a:r>
          </a:p>
          <a:p>
            <a:pPr>
              <a:defRPr/>
            </a:pPr>
            <a:r>
              <a:rPr lang="en-US" sz="1050" b="1" dirty="0">
                <a:latin typeface="Arial" panose="020B0604020202020204" pitchFamily="34" charset="0"/>
                <a:ea typeface="Calibri" pitchFamily="34" charset="0"/>
                <a:cs typeface="Arial" panose="020B0604020202020204" pitchFamily="34" charset="0"/>
              </a:rPr>
              <a:t>d) Work on them receiving the ball ACROSS their body – opening their hips.</a:t>
            </a:r>
          </a:p>
          <a:p>
            <a:pPr>
              <a:defRPr/>
            </a:pPr>
            <a:r>
              <a:rPr lang="en-US" sz="1050" b="1" dirty="0">
                <a:latin typeface="Arial" panose="020B0604020202020204" pitchFamily="34" charset="0"/>
                <a:ea typeface="Calibri" pitchFamily="34" charset="0"/>
                <a:cs typeface="Arial" panose="020B0604020202020204" pitchFamily="34" charset="0"/>
              </a:rPr>
              <a:t>e) Time 5-10 minutes.</a:t>
            </a:r>
          </a:p>
        </p:txBody>
      </p:sp>
      <p:sp>
        <p:nvSpPr>
          <p:cNvPr id="85" name="TextBox 84">
            <a:extLst>
              <a:ext uri="{FF2B5EF4-FFF2-40B4-BE49-F238E27FC236}">
                <a16:creationId xmlns:a16="http://schemas.microsoft.com/office/drawing/2014/main" id="{A8263957-251A-3387-7D4A-164910FB938B}"/>
              </a:ext>
            </a:extLst>
          </p:cNvPr>
          <p:cNvSpPr txBox="1"/>
          <p:nvPr/>
        </p:nvSpPr>
        <p:spPr>
          <a:xfrm>
            <a:off x="4779150" y="765603"/>
            <a:ext cx="2156603" cy="307777"/>
          </a:xfrm>
          <a:prstGeom prst="rect">
            <a:avLst/>
          </a:prstGeom>
          <a:solidFill>
            <a:schemeClr val="bg2">
              <a:lumMod val="20000"/>
              <a:lumOff val="80000"/>
            </a:schemeClr>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Square Passing</a:t>
            </a:r>
          </a:p>
        </p:txBody>
      </p:sp>
      <p:sp>
        <p:nvSpPr>
          <p:cNvPr id="13" name="Oval 26">
            <a:extLst>
              <a:ext uri="{FF2B5EF4-FFF2-40B4-BE49-F238E27FC236}">
                <a16:creationId xmlns:a16="http://schemas.microsoft.com/office/drawing/2014/main" id="{DCC0356C-90D9-A01D-88EE-E2D4C454FF92}"/>
              </a:ext>
            </a:extLst>
          </p:cNvPr>
          <p:cNvSpPr>
            <a:spLocks noChangeArrowheads="1"/>
          </p:cNvSpPr>
          <p:nvPr/>
        </p:nvSpPr>
        <p:spPr bwMode="auto">
          <a:xfrm>
            <a:off x="7202600" y="5440860"/>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7" name="Oval 26">
            <a:extLst>
              <a:ext uri="{FF2B5EF4-FFF2-40B4-BE49-F238E27FC236}">
                <a16:creationId xmlns:a16="http://schemas.microsoft.com/office/drawing/2014/main" id="{CFA120E6-4E92-2145-EC4C-3D05FC29E888}"/>
              </a:ext>
            </a:extLst>
          </p:cNvPr>
          <p:cNvSpPr>
            <a:spLocks noChangeArrowheads="1"/>
          </p:cNvSpPr>
          <p:nvPr/>
        </p:nvSpPr>
        <p:spPr bwMode="auto">
          <a:xfrm>
            <a:off x="9521428" y="5068618"/>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6" name="Oval 26">
            <a:extLst>
              <a:ext uri="{FF2B5EF4-FFF2-40B4-BE49-F238E27FC236}">
                <a16:creationId xmlns:a16="http://schemas.microsoft.com/office/drawing/2014/main" id="{A282C523-B9E5-3D72-0EDE-CCBBC35FAAAC}"/>
              </a:ext>
            </a:extLst>
          </p:cNvPr>
          <p:cNvSpPr>
            <a:spLocks noChangeArrowheads="1"/>
          </p:cNvSpPr>
          <p:nvPr/>
        </p:nvSpPr>
        <p:spPr bwMode="auto">
          <a:xfrm>
            <a:off x="7294327" y="3454154"/>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7" name="Oval 26">
            <a:extLst>
              <a:ext uri="{FF2B5EF4-FFF2-40B4-BE49-F238E27FC236}">
                <a16:creationId xmlns:a16="http://schemas.microsoft.com/office/drawing/2014/main" id="{C03BE5A5-3C85-1CC9-E023-0E062DF73BEC}"/>
              </a:ext>
            </a:extLst>
          </p:cNvPr>
          <p:cNvSpPr>
            <a:spLocks noChangeArrowheads="1"/>
          </p:cNvSpPr>
          <p:nvPr/>
        </p:nvSpPr>
        <p:spPr bwMode="auto">
          <a:xfrm>
            <a:off x="8854487" y="1963643"/>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8" name="Oval 26">
            <a:extLst>
              <a:ext uri="{FF2B5EF4-FFF2-40B4-BE49-F238E27FC236}">
                <a16:creationId xmlns:a16="http://schemas.microsoft.com/office/drawing/2014/main" id="{38B8BE89-2222-4B3F-7210-B36E28283CD5}"/>
              </a:ext>
            </a:extLst>
          </p:cNvPr>
          <p:cNvSpPr>
            <a:spLocks noChangeArrowheads="1"/>
          </p:cNvSpPr>
          <p:nvPr/>
        </p:nvSpPr>
        <p:spPr bwMode="auto">
          <a:xfrm>
            <a:off x="5794440" y="3322390"/>
            <a:ext cx="248361" cy="247321"/>
          </a:xfrm>
          <a:prstGeom prst="ellipse">
            <a:avLst/>
          </a:prstGeom>
          <a:solidFill>
            <a:srgbClr val="FFC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C</a:t>
            </a:r>
          </a:p>
        </p:txBody>
      </p:sp>
      <p:sp>
        <p:nvSpPr>
          <p:cNvPr id="15" name="Oval 26">
            <a:extLst>
              <a:ext uri="{FF2B5EF4-FFF2-40B4-BE49-F238E27FC236}">
                <a16:creationId xmlns:a16="http://schemas.microsoft.com/office/drawing/2014/main" id="{B9B91CA7-DEEF-15E2-A440-B897B3CBFD95}"/>
              </a:ext>
            </a:extLst>
          </p:cNvPr>
          <p:cNvSpPr>
            <a:spLocks noChangeArrowheads="1"/>
          </p:cNvSpPr>
          <p:nvPr/>
        </p:nvSpPr>
        <p:spPr bwMode="auto">
          <a:xfrm>
            <a:off x="8834154" y="3473493"/>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18" name="Straight Connector 17">
            <a:extLst>
              <a:ext uri="{FF2B5EF4-FFF2-40B4-BE49-F238E27FC236}">
                <a16:creationId xmlns:a16="http://schemas.microsoft.com/office/drawing/2014/main" id="{E362F655-90CE-8A10-88E5-D4EDC4533CF6}"/>
              </a:ext>
            </a:extLst>
          </p:cNvPr>
          <p:cNvCxnSpPr>
            <a:cxnSpLocks/>
          </p:cNvCxnSpPr>
          <p:nvPr/>
        </p:nvCxnSpPr>
        <p:spPr>
          <a:xfrm>
            <a:off x="8424104" y="1058865"/>
            <a:ext cx="0" cy="500266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9" name="Group 280">
            <a:extLst>
              <a:ext uri="{FF2B5EF4-FFF2-40B4-BE49-F238E27FC236}">
                <a16:creationId xmlns:a16="http://schemas.microsoft.com/office/drawing/2014/main" id="{6FBA675B-012A-F35C-F855-08B09B864DEB}"/>
              </a:ext>
            </a:extLst>
          </p:cNvPr>
          <p:cNvGrpSpPr>
            <a:grpSpLocks/>
          </p:cNvGrpSpPr>
          <p:nvPr/>
        </p:nvGrpSpPr>
        <p:grpSpPr bwMode="auto">
          <a:xfrm>
            <a:off x="7665413" y="2043227"/>
            <a:ext cx="203751" cy="189782"/>
            <a:chOff x="0" y="0"/>
            <a:chExt cx="89" cy="85"/>
          </a:xfrm>
        </p:grpSpPr>
        <p:sp>
          <p:nvSpPr>
            <p:cNvPr id="20" name="Freeform 281">
              <a:extLst>
                <a:ext uri="{FF2B5EF4-FFF2-40B4-BE49-F238E27FC236}">
                  <a16:creationId xmlns:a16="http://schemas.microsoft.com/office/drawing/2014/main" id="{DD71F9EA-DD30-7217-B69E-04E8E3D84ABA}"/>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1" name="Freeform 282">
              <a:extLst>
                <a:ext uri="{FF2B5EF4-FFF2-40B4-BE49-F238E27FC236}">
                  <a16:creationId xmlns:a16="http://schemas.microsoft.com/office/drawing/2014/main" id="{3594DB45-11A9-0DCD-500B-550FC06887DC}"/>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2" name="Freeform 283">
              <a:extLst>
                <a:ext uri="{FF2B5EF4-FFF2-40B4-BE49-F238E27FC236}">
                  <a16:creationId xmlns:a16="http://schemas.microsoft.com/office/drawing/2014/main" id="{DC347B8C-158C-076D-AC55-7275FAFBA087}"/>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3" name="Freeform 284">
              <a:extLst>
                <a:ext uri="{FF2B5EF4-FFF2-40B4-BE49-F238E27FC236}">
                  <a16:creationId xmlns:a16="http://schemas.microsoft.com/office/drawing/2014/main" id="{594DB1AD-0C35-1A9A-F6A1-D28CB3A98AF2}"/>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4" name="Freeform 285">
              <a:extLst>
                <a:ext uri="{FF2B5EF4-FFF2-40B4-BE49-F238E27FC236}">
                  <a16:creationId xmlns:a16="http://schemas.microsoft.com/office/drawing/2014/main" id="{260CDBBB-2AE2-D571-28ED-65BCC45F3CD6}"/>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5" name="Freeform 286">
              <a:extLst>
                <a:ext uri="{FF2B5EF4-FFF2-40B4-BE49-F238E27FC236}">
                  <a16:creationId xmlns:a16="http://schemas.microsoft.com/office/drawing/2014/main" id="{23F63D4F-5F16-0F99-E9FB-E13571C68124}"/>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6" name="Freeform 287">
              <a:extLst>
                <a:ext uri="{FF2B5EF4-FFF2-40B4-BE49-F238E27FC236}">
                  <a16:creationId xmlns:a16="http://schemas.microsoft.com/office/drawing/2014/main" id="{66F41662-17F6-94E8-84B7-D8B3372CDABB}"/>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7" name="Freeform 288">
              <a:extLst>
                <a:ext uri="{FF2B5EF4-FFF2-40B4-BE49-F238E27FC236}">
                  <a16:creationId xmlns:a16="http://schemas.microsoft.com/office/drawing/2014/main" id="{7080C39D-E43C-E818-0130-11E0C50078EA}"/>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9">
              <a:extLst>
                <a:ext uri="{FF2B5EF4-FFF2-40B4-BE49-F238E27FC236}">
                  <a16:creationId xmlns:a16="http://schemas.microsoft.com/office/drawing/2014/main" id="{FF04E2EE-D26A-C3B9-D5DF-6B2084F2F987}"/>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90">
              <a:extLst>
                <a:ext uri="{FF2B5EF4-FFF2-40B4-BE49-F238E27FC236}">
                  <a16:creationId xmlns:a16="http://schemas.microsoft.com/office/drawing/2014/main" id="{26B3C35E-3EC8-BED5-14ED-A7806F5C55A6}"/>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91">
              <a:extLst>
                <a:ext uri="{FF2B5EF4-FFF2-40B4-BE49-F238E27FC236}">
                  <a16:creationId xmlns:a16="http://schemas.microsoft.com/office/drawing/2014/main" id="{FE2AE93F-703B-7AD3-1822-09927E1380E5}"/>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92">
              <a:extLst>
                <a:ext uri="{FF2B5EF4-FFF2-40B4-BE49-F238E27FC236}">
                  <a16:creationId xmlns:a16="http://schemas.microsoft.com/office/drawing/2014/main" id="{BDA67F3F-22CD-1205-A094-AE4B0F779476}"/>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grpSp>
        <p:nvGrpSpPr>
          <p:cNvPr id="32" name="Group 280">
            <a:extLst>
              <a:ext uri="{FF2B5EF4-FFF2-40B4-BE49-F238E27FC236}">
                <a16:creationId xmlns:a16="http://schemas.microsoft.com/office/drawing/2014/main" id="{4AFC9151-1E27-E84A-28B9-35C8E1F55968}"/>
              </a:ext>
            </a:extLst>
          </p:cNvPr>
          <p:cNvGrpSpPr>
            <a:grpSpLocks/>
          </p:cNvGrpSpPr>
          <p:nvPr/>
        </p:nvGrpSpPr>
        <p:grpSpPr bwMode="auto">
          <a:xfrm>
            <a:off x="7550636" y="5527030"/>
            <a:ext cx="203751" cy="189782"/>
            <a:chOff x="0" y="0"/>
            <a:chExt cx="89" cy="85"/>
          </a:xfrm>
        </p:grpSpPr>
        <p:sp>
          <p:nvSpPr>
            <p:cNvPr id="33" name="Freeform 281">
              <a:extLst>
                <a:ext uri="{FF2B5EF4-FFF2-40B4-BE49-F238E27FC236}">
                  <a16:creationId xmlns:a16="http://schemas.microsoft.com/office/drawing/2014/main" id="{A55CE2CC-D58F-E984-DE38-9DEEA814E1EA}"/>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4" name="Freeform 282">
              <a:extLst>
                <a:ext uri="{FF2B5EF4-FFF2-40B4-BE49-F238E27FC236}">
                  <a16:creationId xmlns:a16="http://schemas.microsoft.com/office/drawing/2014/main" id="{9D0C4FD4-6CE2-C3A7-3484-7269A405AE2C}"/>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5" name="Freeform 283">
              <a:extLst>
                <a:ext uri="{FF2B5EF4-FFF2-40B4-BE49-F238E27FC236}">
                  <a16:creationId xmlns:a16="http://schemas.microsoft.com/office/drawing/2014/main" id="{4BA5D17C-2E43-54E6-D840-1743BDDC2221}"/>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6" name="Freeform 284">
              <a:extLst>
                <a:ext uri="{FF2B5EF4-FFF2-40B4-BE49-F238E27FC236}">
                  <a16:creationId xmlns:a16="http://schemas.microsoft.com/office/drawing/2014/main" id="{38EADF47-0CA8-76DD-78B2-A79C596C59C0}"/>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7" name="Freeform 285">
              <a:extLst>
                <a:ext uri="{FF2B5EF4-FFF2-40B4-BE49-F238E27FC236}">
                  <a16:creationId xmlns:a16="http://schemas.microsoft.com/office/drawing/2014/main" id="{58CF80C0-9F65-CFB8-46C4-11759AF5F97C}"/>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8" name="Freeform 286">
              <a:extLst>
                <a:ext uri="{FF2B5EF4-FFF2-40B4-BE49-F238E27FC236}">
                  <a16:creationId xmlns:a16="http://schemas.microsoft.com/office/drawing/2014/main" id="{2AE363CC-9162-9B69-91C3-C97B2893FF3A}"/>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9" name="Freeform 287">
              <a:extLst>
                <a:ext uri="{FF2B5EF4-FFF2-40B4-BE49-F238E27FC236}">
                  <a16:creationId xmlns:a16="http://schemas.microsoft.com/office/drawing/2014/main" id="{7886F101-6291-8E85-18C3-172387A99208}"/>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0" name="Freeform 288">
              <a:extLst>
                <a:ext uri="{FF2B5EF4-FFF2-40B4-BE49-F238E27FC236}">
                  <a16:creationId xmlns:a16="http://schemas.microsoft.com/office/drawing/2014/main" id="{2F071300-0844-3569-B968-A6624767B0FA}"/>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1" name="Freeform 289">
              <a:extLst>
                <a:ext uri="{FF2B5EF4-FFF2-40B4-BE49-F238E27FC236}">
                  <a16:creationId xmlns:a16="http://schemas.microsoft.com/office/drawing/2014/main" id="{FB562D7D-94F0-C34E-F6CF-5F5DA0AC14BF}"/>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2" name="Freeform 290">
              <a:extLst>
                <a:ext uri="{FF2B5EF4-FFF2-40B4-BE49-F238E27FC236}">
                  <a16:creationId xmlns:a16="http://schemas.microsoft.com/office/drawing/2014/main" id="{62802F0B-9443-AC1D-2789-7EB485946E7F}"/>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3" name="Freeform 291">
              <a:extLst>
                <a:ext uri="{FF2B5EF4-FFF2-40B4-BE49-F238E27FC236}">
                  <a16:creationId xmlns:a16="http://schemas.microsoft.com/office/drawing/2014/main" id="{6C638E17-A37D-0290-7DE5-DCD244820803}"/>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4" name="Freeform 292">
              <a:extLst>
                <a:ext uri="{FF2B5EF4-FFF2-40B4-BE49-F238E27FC236}">
                  <a16:creationId xmlns:a16="http://schemas.microsoft.com/office/drawing/2014/main" id="{5D3CD4F7-ED5A-4776-BF8E-9562B887C3A6}"/>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45" name="Isosceles Triangle 44">
            <a:extLst>
              <a:ext uri="{FF2B5EF4-FFF2-40B4-BE49-F238E27FC236}">
                <a16:creationId xmlns:a16="http://schemas.microsoft.com/office/drawing/2014/main" id="{415194D8-7BA3-262C-2172-914708A5F840}"/>
              </a:ext>
            </a:extLst>
          </p:cNvPr>
          <p:cNvSpPr/>
          <p:nvPr/>
        </p:nvSpPr>
        <p:spPr>
          <a:xfrm>
            <a:off x="7559664" y="3197428"/>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82F1C3FA-F53F-D214-9E1D-1A1F50697E1C}"/>
              </a:ext>
            </a:extLst>
          </p:cNvPr>
          <p:cNvSpPr/>
          <p:nvPr/>
        </p:nvSpPr>
        <p:spPr>
          <a:xfrm>
            <a:off x="8747704" y="3218447"/>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E43E7669-44D6-6700-523A-7704E06B9DFF}"/>
              </a:ext>
            </a:extLst>
          </p:cNvPr>
          <p:cNvSpPr/>
          <p:nvPr/>
        </p:nvSpPr>
        <p:spPr>
          <a:xfrm>
            <a:off x="7538461" y="2320766"/>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52E9B0F5-A401-6C6C-4BB0-D6D62D1EFEF7}"/>
              </a:ext>
            </a:extLst>
          </p:cNvPr>
          <p:cNvSpPr/>
          <p:nvPr/>
        </p:nvSpPr>
        <p:spPr>
          <a:xfrm>
            <a:off x="7966033" y="4516040"/>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F179BB0C-B8FE-F26A-06A3-0D1364755C45}"/>
              </a:ext>
            </a:extLst>
          </p:cNvPr>
          <p:cNvSpPr/>
          <p:nvPr/>
        </p:nvSpPr>
        <p:spPr>
          <a:xfrm>
            <a:off x="8716373" y="2262814"/>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4D8ED56E-1260-BDAD-10C7-B04D15F8BCF3}"/>
              </a:ext>
            </a:extLst>
          </p:cNvPr>
          <p:cNvSpPr/>
          <p:nvPr/>
        </p:nvSpPr>
        <p:spPr>
          <a:xfrm>
            <a:off x="8410767" y="5564521"/>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FA8C965D-D120-D77F-299A-C13C4987D832}"/>
              </a:ext>
            </a:extLst>
          </p:cNvPr>
          <p:cNvSpPr/>
          <p:nvPr/>
        </p:nvSpPr>
        <p:spPr>
          <a:xfrm>
            <a:off x="8790484" y="4542609"/>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21E6CB42-FA6F-8CA8-35BC-0B2CB575B290}"/>
              </a:ext>
            </a:extLst>
          </p:cNvPr>
          <p:cNvSpPr/>
          <p:nvPr/>
        </p:nvSpPr>
        <p:spPr>
          <a:xfrm>
            <a:off x="9093822" y="5072463"/>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4191B948-5356-68D5-2164-E74843103D12}"/>
              </a:ext>
            </a:extLst>
          </p:cNvPr>
          <p:cNvSpPr/>
          <p:nvPr/>
        </p:nvSpPr>
        <p:spPr>
          <a:xfrm>
            <a:off x="7704851" y="5283211"/>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26">
            <a:extLst>
              <a:ext uri="{FF2B5EF4-FFF2-40B4-BE49-F238E27FC236}">
                <a16:creationId xmlns:a16="http://schemas.microsoft.com/office/drawing/2014/main" id="{77DFC2C5-7955-A018-1CCA-FA3EF0F11A7A}"/>
              </a:ext>
            </a:extLst>
          </p:cNvPr>
          <p:cNvSpPr>
            <a:spLocks noChangeArrowheads="1"/>
          </p:cNvSpPr>
          <p:nvPr/>
        </p:nvSpPr>
        <p:spPr bwMode="auto">
          <a:xfrm>
            <a:off x="8861732" y="4205835"/>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4" name="Oval 26">
            <a:extLst>
              <a:ext uri="{FF2B5EF4-FFF2-40B4-BE49-F238E27FC236}">
                <a16:creationId xmlns:a16="http://schemas.microsoft.com/office/drawing/2014/main" id="{6CE0272D-8D99-56E0-4FFE-EC508B4856FF}"/>
              </a:ext>
            </a:extLst>
          </p:cNvPr>
          <p:cNvSpPr>
            <a:spLocks noChangeArrowheads="1"/>
          </p:cNvSpPr>
          <p:nvPr/>
        </p:nvSpPr>
        <p:spPr bwMode="auto">
          <a:xfrm>
            <a:off x="8490117" y="5833236"/>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6" name="Oval 26">
            <a:extLst>
              <a:ext uri="{FF2B5EF4-FFF2-40B4-BE49-F238E27FC236}">
                <a16:creationId xmlns:a16="http://schemas.microsoft.com/office/drawing/2014/main" id="{840D63E5-1AAF-DF53-7858-A826235B5522}"/>
              </a:ext>
            </a:extLst>
          </p:cNvPr>
          <p:cNvSpPr>
            <a:spLocks noChangeArrowheads="1"/>
          </p:cNvSpPr>
          <p:nvPr/>
        </p:nvSpPr>
        <p:spPr bwMode="auto">
          <a:xfrm>
            <a:off x="7366697" y="2000516"/>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65" name="Straight Arrow Connector 64">
            <a:extLst>
              <a:ext uri="{FF2B5EF4-FFF2-40B4-BE49-F238E27FC236}">
                <a16:creationId xmlns:a16="http://schemas.microsoft.com/office/drawing/2014/main" id="{8AF4DA49-BE07-E2AC-35FA-6642C3BE8996}"/>
              </a:ext>
            </a:extLst>
          </p:cNvPr>
          <p:cNvCxnSpPr>
            <a:cxnSpLocks/>
            <a:endCxn id="7" idx="1"/>
          </p:cNvCxnSpPr>
          <p:nvPr/>
        </p:nvCxnSpPr>
        <p:spPr>
          <a:xfrm flipV="1">
            <a:off x="7609325" y="3569711"/>
            <a:ext cx="1069194" cy="2744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55A46C3-2103-5C5C-C9C8-997AD71FA552}"/>
              </a:ext>
            </a:extLst>
          </p:cNvPr>
          <p:cNvSpPr txBox="1"/>
          <p:nvPr/>
        </p:nvSpPr>
        <p:spPr>
          <a:xfrm>
            <a:off x="11021122" y="1358066"/>
            <a:ext cx="765190" cy="307777"/>
          </a:xfrm>
          <a:prstGeom prst="rect">
            <a:avLst/>
          </a:prstGeom>
          <a:solidFill>
            <a:schemeClr val="bg1"/>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Pass</a:t>
            </a:r>
          </a:p>
        </p:txBody>
      </p:sp>
      <p:cxnSp>
        <p:nvCxnSpPr>
          <p:cNvPr id="68" name="Straight Arrow Connector 67">
            <a:extLst>
              <a:ext uri="{FF2B5EF4-FFF2-40B4-BE49-F238E27FC236}">
                <a16:creationId xmlns:a16="http://schemas.microsoft.com/office/drawing/2014/main" id="{90EC3B63-DFF1-1BC7-438E-D1364960C059}"/>
              </a:ext>
            </a:extLst>
          </p:cNvPr>
          <p:cNvCxnSpPr>
            <a:cxnSpLocks/>
          </p:cNvCxnSpPr>
          <p:nvPr/>
        </p:nvCxnSpPr>
        <p:spPr>
          <a:xfrm flipV="1">
            <a:off x="10226968" y="1511954"/>
            <a:ext cx="773469" cy="6294"/>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8593309-1D43-5638-3C0D-4BA332589140}"/>
              </a:ext>
            </a:extLst>
          </p:cNvPr>
          <p:cNvCxnSpPr>
            <a:cxnSpLocks/>
          </p:cNvCxnSpPr>
          <p:nvPr/>
        </p:nvCxnSpPr>
        <p:spPr>
          <a:xfrm flipH="1">
            <a:off x="7395544" y="2396094"/>
            <a:ext cx="67878" cy="961124"/>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5B0A0A3-3089-6774-F799-7FC2E083F2EC}"/>
              </a:ext>
            </a:extLst>
          </p:cNvPr>
          <p:cNvCxnSpPr>
            <a:cxnSpLocks/>
          </p:cNvCxnSpPr>
          <p:nvPr/>
        </p:nvCxnSpPr>
        <p:spPr>
          <a:xfrm flipH="1">
            <a:off x="7934606" y="2124176"/>
            <a:ext cx="874615" cy="33448"/>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08C2CDE-9BAC-9CEB-7F26-BF580D81EE71}"/>
              </a:ext>
            </a:extLst>
          </p:cNvPr>
          <p:cNvCxnSpPr>
            <a:cxnSpLocks/>
          </p:cNvCxnSpPr>
          <p:nvPr/>
        </p:nvCxnSpPr>
        <p:spPr>
          <a:xfrm flipV="1">
            <a:off x="8998312" y="2261337"/>
            <a:ext cx="0" cy="1101499"/>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41F30D2-A79C-989A-AE3D-62C0D7F99386}"/>
              </a:ext>
            </a:extLst>
          </p:cNvPr>
          <p:cNvCxnSpPr>
            <a:cxnSpLocks/>
          </p:cNvCxnSpPr>
          <p:nvPr/>
        </p:nvCxnSpPr>
        <p:spPr>
          <a:xfrm flipH="1">
            <a:off x="7628474" y="4607477"/>
            <a:ext cx="114466" cy="808823"/>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1F825B5-A626-74A9-7727-BB08DD108D84}"/>
              </a:ext>
            </a:extLst>
          </p:cNvPr>
          <p:cNvCxnSpPr>
            <a:cxnSpLocks/>
          </p:cNvCxnSpPr>
          <p:nvPr/>
        </p:nvCxnSpPr>
        <p:spPr>
          <a:xfrm>
            <a:off x="7799795" y="5742184"/>
            <a:ext cx="541603" cy="236011"/>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4BD1AC96-7776-1447-12F9-E045C5920519}"/>
              </a:ext>
            </a:extLst>
          </p:cNvPr>
          <p:cNvCxnSpPr>
            <a:cxnSpLocks/>
          </p:cNvCxnSpPr>
          <p:nvPr/>
        </p:nvCxnSpPr>
        <p:spPr>
          <a:xfrm flipH="1">
            <a:off x="8003945" y="4340869"/>
            <a:ext cx="811748" cy="49964"/>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C1A7533-C4BE-1FE6-8377-F7812B2869AB}"/>
              </a:ext>
            </a:extLst>
          </p:cNvPr>
          <p:cNvCxnSpPr>
            <a:cxnSpLocks/>
          </p:cNvCxnSpPr>
          <p:nvPr/>
        </p:nvCxnSpPr>
        <p:spPr>
          <a:xfrm flipH="1" flipV="1">
            <a:off x="9006590" y="4516040"/>
            <a:ext cx="587286" cy="419896"/>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BF1DDFD-FB2C-3781-3105-F7BEB11ADC73}"/>
              </a:ext>
            </a:extLst>
          </p:cNvPr>
          <p:cNvCxnSpPr>
            <a:cxnSpLocks/>
          </p:cNvCxnSpPr>
          <p:nvPr/>
        </p:nvCxnSpPr>
        <p:spPr>
          <a:xfrm flipV="1">
            <a:off x="8796291" y="4986528"/>
            <a:ext cx="760855" cy="904538"/>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78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3">
                                          <p:stCondLst>
                                            <p:cond delay="0"/>
                                          </p:stCondLst>
                                        </p:cTn>
                                        <p:tgtEl>
                                          <p:spTgt spid="19"/>
                                        </p:tgtEl>
                                      </p:cBhvr>
                                    </p:animEffect>
                                    <p:anim calcmode="lin" valueType="num">
                                      <p:cBhvr>
                                        <p:cTn id="8" dur="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19"/>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19"/>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19"/>
                                        </p:tgtEl>
                                        <p:attrNameLst>
                                          <p:attrName>ppt_y</p:attrName>
                                        </p:attrNameLst>
                                      </p:cBhvr>
                                      <p:tavLst>
                                        <p:tav tm="0" fmla="#ppt_y-sin(pi*$)/81">
                                          <p:val>
                                            <p:fltVal val="0"/>
                                          </p:val>
                                        </p:tav>
                                        <p:tav tm="100000">
                                          <p:val>
                                            <p:fltVal val="1"/>
                                          </p:val>
                                        </p:tav>
                                      </p:tavLst>
                                    </p:anim>
                                    <p:animScale>
                                      <p:cBhvr>
                                        <p:cTn id="13" dur="1">
                                          <p:stCondLst>
                                            <p:cond delay="3"/>
                                          </p:stCondLst>
                                        </p:cTn>
                                        <p:tgtEl>
                                          <p:spTgt spid="19"/>
                                        </p:tgtEl>
                                      </p:cBhvr>
                                      <p:to x="100000" y="60000"/>
                                    </p:animScale>
                                    <p:animScale>
                                      <p:cBhvr>
                                        <p:cTn id="14" dur="1" decel="50000">
                                          <p:stCondLst>
                                            <p:cond delay="3"/>
                                          </p:stCondLst>
                                        </p:cTn>
                                        <p:tgtEl>
                                          <p:spTgt spid="19"/>
                                        </p:tgtEl>
                                      </p:cBhvr>
                                      <p:to x="100000" y="100000"/>
                                    </p:animScale>
                                    <p:animScale>
                                      <p:cBhvr>
                                        <p:cTn id="15" dur="1">
                                          <p:stCondLst>
                                            <p:cond delay="7"/>
                                          </p:stCondLst>
                                        </p:cTn>
                                        <p:tgtEl>
                                          <p:spTgt spid="19"/>
                                        </p:tgtEl>
                                      </p:cBhvr>
                                      <p:to x="100000" y="80000"/>
                                    </p:animScale>
                                    <p:animScale>
                                      <p:cBhvr>
                                        <p:cTn id="16" dur="1" decel="50000">
                                          <p:stCondLst>
                                            <p:cond delay="7"/>
                                          </p:stCondLst>
                                        </p:cTn>
                                        <p:tgtEl>
                                          <p:spTgt spid="19"/>
                                        </p:tgtEl>
                                      </p:cBhvr>
                                      <p:to x="100000" y="100000"/>
                                    </p:animScale>
                                    <p:animScale>
                                      <p:cBhvr>
                                        <p:cTn id="17" dur="1">
                                          <p:stCondLst>
                                            <p:cond delay="8"/>
                                          </p:stCondLst>
                                        </p:cTn>
                                        <p:tgtEl>
                                          <p:spTgt spid="19"/>
                                        </p:tgtEl>
                                      </p:cBhvr>
                                      <p:to x="100000" y="90000"/>
                                    </p:animScale>
                                    <p:animScale>
                                      <p:cBhvr>
                                        <p:cTn id="18" dur="1" decel="50000">
                                          <p:stCondLst>
                                            <p:cond delay="8"/>
                                          </p:stCondLst>
                                        </p:cTn>
                                        <p:tgtEl>
                                          <p:spTgt spid="19"/>
                                        </p:tgtEl>
                                      </p:cBhvr>
                                      <p:to x="100000" y="100000"/>
                                    </p:animScale>
                                    <p:animScale>
                                      <p:cBhvr>
                                        <p:cTn id="19" dur="1">
                                          <p:stCondLst>
                                            <p:cond delay="9"/>
                                          </p:stCondLst>
                                        </p:cTn>
                                        <p:tgtEl>
                                          <p:spTgt spid="19"/>
                                        </p:tgtEl>
                                      </p:cBhvr>
                                      <p:to x="100000" y="95000"/>
                                    </p:animScale>
                                    <p:animScale>
                                      <p:cBhvr>
                                        <p:cTn id="20" dur="1" decel="50000">
                                          <p:stCondLst>
                                            <p:cond delay="9"/>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3">
                                          <p:stCondLst>
                                            <p:cond delay="0"/>
                                          </p:stCondLst>
                                        </p:cTn>
                                        <p:tgtEl>
                                          <p:spTgt spid="32"/>
                                        </p:tgtEl>
                                      </p:cBhvr>
                                    </p:animEffect>
                                    <p:anim calcmode="lin" valueType="num">
                                      <p:cBhvr>
                                        <p:cTn id="24" dur="9"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3"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3" tmFilter="0, 0; 0.125,0.2665; 0.25,0.4; 0.375,0.465; 0.5,0.5;  0.625,0.535; 0.75,0.6; 0.875,0.7335; 1,1">
                                          <p:stCondLst>
                                            <p:cond delay="3"/>
                                          </p:stCondLst>
                                        </p:cTn>
                                        <p:tgtEl>
                                          <p:spTgt spid="32"/>
                                        </p:tgtEl>
                                        <p:attrNameLst>
                                          <p:attrName>ppt_y</p:attrName>
                                        </p:attrNameLst>
                                      </p:cBhvr>
                                      <p:tavLst>
                                        <p:tav tm="0" fmla="#ppt_y-sin(pi*$)/9">
                                          <p:val>
                                            <p:fltVal val="0"/>
                                          </p:val>
                                        </p:tav>
                                        <p:tav tm="100000">
                                          <p:val>
                                            <p:fltVal val="1"/>
                                          </p:val>
                                        </p:tav>
                                      </p:tavLst>
                                    </p:anim>
                                    <p:anim calcmode="lin" valueType="num">
                                      <p:cBhvr>
                                        <p:cTn id="27" dur="2" tmFilter="0, 0; 0.125,0.2665; 0.25,0.4; 0.375,0.465; 0.5,0.5;  0.625,0.535; 0.75,0.6; 0.875,0.7335; 1,1">
                                          <p:stCondLst>
                                            <p:cond delay="7"/>
                                          </p:stCondLst>
                                        </p:cTn>
                                        <p:tgtEl>
                                          <p:spTgt spid="32"/>
                                        </p:tgtEl>
                                        <p:attrNameLst>
                                          <p:attrName>ppt_y</p:attrName>
                                        </p:attrNameLst>
                                      </p:cBhvr>
                                      <p:tavLst>
                                        <p:tav tm="0" fmla="#ppt_y-sin(pi*$)/27">
                                          <p:val>
                                            <p:fltVal val="0"/>
                                          </p:val>
                                        </p:tav>
                                        <p:tav tm="100000">
                                          <p:val>
                                            <p:fltVal val="1"/>
                                          </p:val>
                                        </p:tav>
                                      </p:tavLst>
                                    </p:anim>
                                    <p:anim calcmode="lin" valueType="num">
                                      <p:cBhvr>
                                        <p:cTn id="28" dur="1" tmFilter="0, 0; 0.125,0.2665; 0.25,0.4; 0.375,0.465; 0.5,0.5;  0.625,0.535; 0.75,0.6; 0.875,0.7335; 1,1">
                                          <p:stCondLst>
                                            <p:cond delay="8"/>
                                          </p:stCondLst>
                                        </p:cTn>
                                        <p:tgtEl>
                                          <p:spTgt spid="32"/>
                                        </p:tgtEl>
                                        <p:attrNameLst>
                                          <p:attrName>ppt_y</p:attrName>
                                        </p:attrNameLst>
                                      </p:cBhvr>
                                      <p:tavLst>
                                        <p:tav tm="0" fmla="#ppt_y-sin(pi*$)/81">
                                          <p:val>
                                            <p:fltVal val="0"/>
                                          </p:val>
                                        </p:tav>
                                        <p:tav tm="100000">
                                          <p:val>
                                            <p:fltVal val="1"/>
                                          </p:val>
                                        </p:tav>
                                      </p:tavLst>
                                    </p:anim>
                                    <p:animScale>
                                      <p:cBhvr>
                                        <p:cTn id="29" dur="1">
                                          <p:stCondLst>
                                            <p:cond delay="3"/>
                                          </p:stCondLst>
                                        </p:cTn>
                                        <p:tgtEl>
                                          <p:spTgt spid="32"/>
                                        </p:tgtEl>
                                      </p:cBhvr>
                                      <p:to x="100000" y="60000"/>
                                    </p:animScale>
                                    <p:animScale>
                                      <p:cBhvr>
                                        <p:cTn id="30" dur="1" decel="50000">
                                          <p:stCondLst>
                                            <p:cond delay="3"/>
                                          </p:stCondLst>
                                        </p:cTn>
                                        <p:tgtEl>
                                          <p:spTgt spid="32"/>
                                        </p:tgtEl>
                                      </p:cBhvr>
                                      <p:to x="100000" y="100000"/>
                                    </p:animScale>
                                    <p:animScale>
                                      <p:cBhvr>
                                        <p:cTn id="31" dur="1">
                                          <p:stCondLst>
                                            <p:cond delay="7"/>
                                          </p:stCondLst>
                                        </p:cTn>
                                        <p:tgtEl>
                                          <p:spTgt spid="32"/>
                                        </p:tgtEl>
                                      </p:cBhvr>
                                      <p:to x="100000" y="80000"/>
                                    </p:animScale>
                                    <p:animScale>
                                      <p:cBhvr>
                                        <p:cTn id="32" dur="1" decel="50000">
                                          <p:stCondLst>
                                            <p:cond delay="7"/>
                                          </p:stCondLst>
                                        </p:cTn>
                                        <p:tgtEl>
                                          <p:spTgt spid="32"/>
                                        </p:tgtEl>
                                      </p:cBhvr>
                                      <p:to x="100000" y="100000"/>
                                    </p:animScale>
                                    <p:animScale>
                                      <p:cBhvr>
                                        <p:cTn id="33" dur="1">
                                          <p:stCondLst>
                                            <p:cond delay="8"/>
                                          </p:stCondLst>
                                        </p:cTn>
                                        <p:tgtEl>
                                          <p:spTgt spid="32"/>
                                        </p:tgtEl>
                                      </p:cBhvr>
                                      <p:to x="100000" y="90000"/>
                                    </p:animScale>
                                    <p:animScale>
                                      <p:cBhvr>
                                        <p:cTn id="34" dur="1" decel="50000">
                                          <p:stCondLst>
                                            <p:cond delay="8"/>
                                          </p:stCondLst>
                                        </p:cTn>
                                        <p:tgtEl>
                                          <p:spTgt spid="32"/>
                                        </p:tgtEl>
                                      </p:cBhvr>
                                      <p:to x="100000" y="100000"/>
                                    </p:animScale>
                                    <p:animScale>
                                      <p:cBhvr>
                                        <p:cTn id="35" dur="1">
                                          <p:stCondLst>
                                            <p:cond delay="9"/>
                                          </p:stCondLst>
                                        </p:cTn>
                                        <p:tgtEl>
                                          <p:spTgt spid="32"/>
                                        </p:tgtEl>
                                      </p:cBhvr>
                                      <p:to x="100000" y="95000"/>
                                    </p:animScale>
                                    <p:animScale>
                                      <p:cBhvr>
                                        <p:cTn id="36" dur="1" decel="50000">
                                          <p:stCondLst>
                                            <p:cond delay="9"/>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9CD5D-3185-E28E-4384-0881C2714EE2}"/>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658507EE-9F1A-97E8-D238-A506CD714368}"/>
              </a:ext>
            </a:extLst>
          </p:cNvPr>
          <p:cNvSpPr>
            <a:spLocks noChangeArrowheads="1"/>
          </p:cNvSpPr>
          <p:nvPr/>
        </p:nvSpPr>
        <p:spPr bwMode="auto">
          <a:xfrm>
            <a:off x="2044727" y="1058865"/>
            <a:ext cx="7696200" cy="5029200"/>
          </a:xfrm>
          <a:prstGeom prst="rect">
            <a:avLst/>
          </a:prstGeom>
          <a:solidFill>
            <a:srgbClr val="00B050"/>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800" i="1" dirty="0">
              <a:solidFill>
                <a:schemeClr val="tx2"/>
              </a:solidFill>
            </a:endParaRPr>
          </a:p>
        </p:txBody>
      </p:sp>
      <p:sp>
        <p:nvSpPr>
          <p:cNvPr id="6" name="Rectangle 3">
            <a:extLst>
              <a:ext uri="{FF2B5EF4-FFF2-40B4-BE49-F238E27FC236}">
                <a16:creationId xmlns:a16="http://schemas.microsoft.com/office/drawing/2014/main" id="{BDE55005-951D-5358-0535-5CA5B15DD63E}"/>
              </a:ext>
            </a:extLst>
          </p:cNvPr>
          <p:cNvSpPr>
            <a:spLocks noChangeArrowheads="1"/>
          </p:cNvSpPr>
          <p:nvPr/>
        </p:nvSpPr>
        <p:spPr bwMode="auto">
          <a:xfrm>
            <a:off x="2055173" y="2302746"/>
            <a:ext cx="1066800" cy="246735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7" name="Rectangle 4">
            <a:extLst>
              <a:ext uri="{FF2B5EF4-FFF2-40B4-BE49-F238E27FC236}">
                <a16:creationId xmlns:a16="http://schemas.microsoft.com/office/drawing/2014/main" id="{80D61AC5-31AD-1849-E7BB-666A369CC797}"/>
              </a:ext>
            </a:extLst>
          </p:cNvPr>
          <p:cNvSpPr>
            <a:spLocks noChangeArrowheads="1"/>
          </p:cNvSpPr>
          <p:nvPr/>
        </p:nvSpPr>
        <p:spPr bwMode="auto">
          <a:xfrm>
            <a:off x="8678519" y="2327915"/>
            <a:ext cx="1066800" cy="248359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8" name="Rectangle 5">
            <a:extLst>
              <a:ext uri="{FF2B5EF4-FFF2-40B4-BE49-F238E27FC236}">
                <a16:creationId xmlns:a16="http://schemas.microsoft.com/office/drawing/2014/main" id="{9A7027E8-9297-61CC-46B0-6C5E4B9C4F02}"/>
              </a:ext>
            </a:extLst>
          </p:cNvPr>
          <p:cNvSpPr>
            <a:spLocks noChangeArrowheads="1"/>
          </p:cNvSpPr>
          <p:nvPr/>
        </p:nvSpPr>
        <p:spPr bwMode="auto">
          <a:xfrm>
            <a:off x="2055173" y="2926822"/>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9" name="Rectangle 6">
            <a:extLst>
              <a:ext uri="{FF2B5EF4-FFF2-40B4-BE49-F238E27FC236}">
                <a16:creationId xmlns:a16="http://schemas.microsoft.com/office/drawing/2014/main" id="{6F146B23-27ED-765D-D15F-5280D8AD9079}"/>
              </a:ext>
            </a:extLst>
          </p:cNvPr>
          <p:cNvSpPr>
            <a:spLocks noChangeArrowheads="1"/>
          </p:cNvSpPr>
          <p:nvPr/>
        </p:nvSpPr>
        <p:spPr bwMode="auto">
          <a:xfrm>
            <a:off x="9294173" y="2889330"/>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0" name="Oval 7">
            <a:extLst>
              <a:ext uri="{FF2B5EF4-FFF2-40B4-BE49-F238E27FC236}">
                <a16:creationId xmlns:a16="http://schemas.microsoft.com/office/drawing/2014/main" id="{E4333438-C51B-DCA4-F147-72CC0D200C91}"/>
              </a:ext>
            </a:extLst>
          </p:cNvPr>
          <p:cNvSpPr>
            <a:spLocks noChangeArrowheads="1"/>
          </p:cNvSpPr>
          <p:nvPr/>
        </p:nvSpPr>
        <p:spPr bwMode="auto">
          <a:xfrm>
            <a:off x="5186445" y="2712789"/>
            <a:ext cx="1380712" cy="1368056"/>
          </a:xfrm>
          <a:prstGeom prst="ellipse">
            <a:avLst/>
          </a:prstGeom>
          <a:solidFill>
            <a:srgbClr val="00B050"/>
          </a:solidFill>
          <a:ln w="1905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Constantia" panose="02030602050306030303" pitchFamily="18" charset="0"/>
            </a:endParaRPr>
          </a:p>
        </p:txBody>
      </p:sp>
      <p:sp>
        <p:nvSpPr>
          <p:cNvPr id="11" name="Line 8">
            <a:extLst>
              <a:ext uri="{FF2B5EF4-FFF2-40B4-BE49-F238E27FC236}">
                <a16:creationId xmlns:a16="http://schemas.microsoft.com/office/drawing/2014/main" id="{15EB8902-E26B-E894-7C7F-6C1493A3BE08}"/>
              </a:ext>
            </a:extLst>
          </p:cNvPr>
          <p:cNvSpPr>
            <a:spLocks noChangeShapeType="1"/>
          </p:cNvSpPr>
          <p:nvPr/>
        </p:nvSpPr>
        <p:spPr bwMode="auto">
          <a:xfrm>
            <a:off x="5876801" y="1021821"/>
            <a:ext cx="0" cy="506624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9" descr="Rombos transparentes">
            <a:extLst>
              <a:ext uri="{FF2B5EF4-FFF2-40B4-BE49-F238E27FC236}">
                <a16:creationId xmlns:a16="http://schemas.microsoft.com/office/drawing/2014/main" id="{CCF17190-20E9-FB24-86AC-30CFF3A886D1}"/>
              </a:ext>
            </a:extLst>
          </p:cNvPr>
          <p:cNvSpPr>
            <a:spLocks noChangeArrowheads="1"/>
          </p:cNvSpPr>
          <p:nvPr/>
        </p:nvSpPr>
        <p:spPr bwMode="auto">
          <a:xfrm>
            <a:off x="1902773" y="32316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2" name="Rectangle 9" descr="Rombos transparentes">
            <a:extLst>
              <a:ext uri="{FF2B5EF4-FFF2-40B4-BE49-F238E27FC236}">
                <a16:creationId xmlns:a16="http://schemas.microsoft.com/office/drawing/2014/main" id="{CFB09F94-2E7B-CF00-06A0-25BFA8680CAE}"/>
              </a:ext>
            </a:extLst>
          </p:cNvPr>
          <p:cNvSpPr>
            <a:spLocks noChangeArrowheads="1"/>
          </p:cNvSpPr>
          <p:nvPr/>
        </p:nvSpPr>
        <p:spPr bwMode="auto">
          <a:xfrm>
            <a:off x="9730936" y="3016930"/>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3" name="Rectangle 2">
            <a:extLst>
              <a:ext uri="{FF2B5EF4-FFF2-40B4-BE49-F238E27FC236}">
                <a16:creationId xmlns:a16="http://schemas.microsoft.com/office/drawing/2014/main" id="{A5BEA26F-79B8-E9F6-DC17-470264893EA6}"/>
              </a:ext>
            </a:extLst>
          </p:cNvPr>
          <p:cNvSpPr/>
          <p:nvPr/>
        </p:nvSpPr>
        <p:spPr>
          <a:xfrm>
            <a:off x="7140452" y="1079686"/>
            <a:ext cx="2597018" cy="500266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162" name="TextBox 161">
            <a:extLst>
              <a:ext uri="{FF2B5EF4-FFF2-40B4-BE49-F238E27FC236}">
                <a16:creationId xmlns:a16="http://schemas.microsoft.com/office/drawing/2014/main" id="{84036978-AA5F-481B-54FF-220A8EC4E9C4}"/>
              </a:ext>
            </a:extLst>
          </p:cNvPr>
          <p:cNvSpPr txBox="1"/>
          <p:nvPr/>
        </p:nvSpPr>
        <p:spPr>
          <a:xfrm>
            <a:off x="3120368" y="2632709"/>
            <a:ext cx="2733217" cy="2031325"/>
          </a:xfrm>
          <a:prstGeom prst="rect">
            <a:avLst/>
          </a:prstGeom>
          <a:solidFill>
            <a:srgbClr val="FFFF00"/>
          </a:solidFill>
          <a:ln>
            <a:solidFill>
              <a:schemeClr val="tx1"/>
            </a:solidFill>
          </a:ln>
        </p:spPr>
        <p:txBody>
          <a:bodyPr wrap="square">
            <a:spAutoFit/>
          </a:bodyPr>
          <a:lstStyle/>
          <a:p>
            <a:pPr>
              <a:defRPr/>
            </a:pPr>
            <a:r>
              <a:rPr lang="en-US" sz="1050" b="1" dirty="0">
                <a:latin typeface="Arial" panose="020B0604020202020204" pitchFamily="34" charset="0"/>
                <a:ea typeface="Calibri" pitchFamily="34" charset="0"/>
                <a:cs typeface="Arial" panose="020B0604020202020204" pitchFamily="34" charset="0"/>
              </a:rPr>
              <a:t>                </a:t>
            </a:r>
            <a:r>
              <a:rPr lang="en-US" sz="1050" b="1" u="sng" dirty="0">
                <a:latin typeface="Arial" panose="020B0604020202020204" pitchFamily="34" charset="0"/>
                <a:ea typeface="Calibri" pitchFamily="34" charset="0"/>
                <a:cs typeface="Arial" panose="020B0604020202020204" pitchFamily="34" charset="0"/>
              </a:rPr>
              <a:t>Diagonal Passing</a:t>
            </a:r>
          </a:p>
          <a:p>
            <a:pPr>
              <a:defRPr/>
            </a:pPr>
            <a:r>
              <a:rPr lang="en-US" sz="1050" b="1" dirty="0">
                <a:latin typeface="Arial" panose="020B0604020202020204" pitchFamily="34" charset="0"/>
                <a:ea typeface="Calibri" pitchFamily="34" charset="0"/>
                <a:cs typeface="Arial" panose="020B0604020202020204" pitchFamily="34" charset="0"/>
              </a:rPr>
              <a:t>a) Set up the field as shown. Set up in two equal teams. </a:t>
            </a:r>
          </a:p>
          <a:p>
            <a:pPr>
              <a:defRPr/>
            </a:pPr>
            <a:r>
              <a:rPr lang="en-US" sz="1050" b="1" dirty="0">
                <a:latin typeface="Arial" panose="020B0604020202020204" pitchFamily="34" charset="0"/>
                <a:ea typeface="Calibri" pitchFamily="34" charset="0"/>
                <a:cs typeface="Arial" panose="020B0604020202020204" pitchFamily="34" charset="0"/>
              </a:rPr>
              <a:t>b)  Players set up as a diamond and use the cones as a reference to move to when needed </a:t>
            </a:r>
          </a:p>
          <a:p>
            <a:pPr>
              <a:defRPr/>
            </a:pPr>
            <a:r>
              <a:rPr lang="en-US" sz="1050" b="1" dirty="0">
                <a:latin typeface="Arial" panose="020B0604020202020204" pitchFamily="34" charset="0"/>
                <a:ea typeface="Calibri" pitchFamily="34" charset="0"/>
                <a:cs typeface="Arial" panose="020B0604020202020204" pitchFamily="34" charset="0"/>
              </a:rPr>
              <a:t>c) This can open a passing lane.</a:t>
            </a:r>
          </a:p>
          <a:p>
            <a:pPr>
              <a:defRPr/>
            </a:pPr>
            <a:r>
              <a:rPr lang="en-US" sz="1050" b="1" dirty="0">
                <a:latin typeface="Arial" panose="020B0604020202020204" pitchFamily="34" charset="0"/>
                <a:ea typeface="Calibri" pitchFamily="34" charset="0"/>
                <a:cs typeface="Arial" panose="020B0604020202020204" pitchFamily="34" charset="0"/>
              </a:rPr>
              <a:t>d)  Work on them receiving the ball ACROSS their body – opening their hips to change direction if needed.</a:t>
            </a:r>
          </a:p>
          <a:p>
            <a:pPr>
              <a:defRPr/>
            </a:pPr>
            <a:r>
              <a:rPr lang="en-US" sz="1050" b="1" dirty="0">
                <a:latin typeface="Arial" panose="020B0604020202020204" pitchFamily="34" charset="0"/>
                <a:ea typeface="Calibri" pitchFamily="34" charset="0"/>
                <a:cs typeface="Arial" panose="020B0604020202020204" pitchFamily="34" charset="0"/>
              </a:rPr>
              <a:t>e) Time 5-10 minutes.</a:t>
            </a:r>
          </a:p>
          <a:p>
            <a:pPr>
              <a:defRPr/>
            </a:pPr>
            <a:r>
              <a:rPr lang="en-US" sz="1050" b="1" dirty="0">
                <a:latin typeface="Arial" panose="020B0604020202020204" pitchFamily="34" charset="0"/>
                <a:ea typeface="Calibri" pitchFamily="34" charset="0"/>
                <a:cs typeface="Arial" panose="020B0604020202020204" pitchFamily="34" charset="0"/>
              </a:rPr>
              <a:t>f)  Introduce a defender.</a:t>
            </a:r>
          </a:p>
        </p:txBody>
      </p:sp>
      <p:sp>
        <p:nvSpPr>
          <p:cNvPr id="85" name="TextBox 84">
            <a:extLst>
              <a:ext uri="{FF2B5EF4-FFF2-40B4-BE49-F238E27FC236}">
                <a16:creationId xmlns:a16="http://schemas.microsoft.com/office/drawing/2014/main" id="{76983C3B-CFAA-DBFF-CECF-519470C4F14F}"/>
              </a:ext>
            </a:extLst>
          </p:cNvPr>
          <p:cNvSpPr txBox="1"/>
          <p:nvPr/>
        </p:nvSpPr>
        <p:spPr>
          <a:xfrm>
            <a:off x="4775283" y="535644"/>
            <a:ext cx="2156603" cy="523220"/>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Diagonal Passing Development</a:t>
            </a:r>
          </a:p>
        </p:txBody>
      </p:sp>
      <p:sp>
        <p:nvSpPr>
          <p:cNvPr id="13" name="Oval 26">
            <a:extLst>
              <a:ext uri="{FF2B5EF4-FFF2-40B4-BE49-F238E27FC236}">
                <a16:creationId xmlns:a16="http://schemas.microsoft.com/office/drawing/2014/main" id="{A95DD66A-86C6-E67D-92C6-A5EB51F03026}"/>
              </a:ext>
            </a:extLst>
          </p:cNvPr>
          <p:cNvSpPr>
            <a:spLocks noChangeArrowheads="1"/>
          </p:cNvSpPr>
          <p:nvPr/>
        </p:nvSpPr>
        <p:spPr bwMode="auto">
          <a:xfrm>
            <a:off x="8127234" y="2599332"/>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6" name="Oval 26">
            <a:extLst>
              <a:ext uri="{FF2B5EF4-FFF2-40B4-BE49-F238E27FC236}">
                <a16:creationId xmlns:a16="http://schemas.microsoft.com/office/drawing/2014/main" id="{0EC6AAA1-49D1-0BBE-7A1A-619D96BBFF3B}"/>
              </a:ext>
            </a:extLst>
          </p:cNvPr>
          <p:cNvSpPr>
            <a:spLocks noChangeArrowheads="1"/>
          </p:cNvSpPr>
          <p:nvPr/>
        </p:nvSpPr>
        <p:spPr bwMode="auto">
          <a:xfrm>
            <a:off x="8091037" y="326732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7" name="Oval 26">
            <a:extLst>
              <a:ext uri="{FF2B5EF4-FFF2-40B4-BE49-F238E27FC236}">
                <a16:creationId xmlns:a16="http://schemas.microsoft.com/office/drawing/2014/main" id="{276054D5-78C7-30F4-6EA3-26D7FAB16329}"/>
              </a:ext>
            </a:extLst>
          </p:cNvPr>
          <p:cNvSpPr>
            <a:spLocks noChangeArrowheads="1"/>
          </p:cNvSpPr>
          <p:nvPr/>
        </p:nvSpPr>
        <p:spPr bwMode="auto">
          <a:xfrm>
            <a:off x="8117372" y="182736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8" name="Oval 26">
            <a:extLst>
              <a:ext uri="{FF2B5EF4-FFF2-40B4-BE49-F238E27FC236}">
                <a16:creationId xmlns:a16="http://schemas.microsoft.com/office/drawing/2014/main" id="{D307A498-68E2-7538-84AC-40CFEFBAF73C}"/>
              </a:ext>
            </a:extLst>
          </p:cNvPr>
          <p:cNvSpPr>
            <a:spLocks noChangeArrowheads="1"/>
          </p:cNvSpPr>
          <p:nvPr/>
        </p:nvSpPr>
        <p:spPr bwMode="auto">
          <a:xfrm>
            <a:off x="5794440" y="3322390"/>
            <a:ext cx="248361" cy="247321"/>
          </a:xfrm>
          <a:prstGeom prst="ellipse">
            <a:avLst/>
          </a:prstGeom>
          <a:solidFill>
            <a:srgbClr val="FFC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C</a:t>
            </a:r>
          </a:p>
        </p:txBody>
      </p:sp>
      <p:sp>
        <p:nvSpPr>
          <p:cNvPr id="15" name="Oval 26">
            <a:extLst>
              <a:ext uri="{FF2B5EF4-FFF2-40B4-BE49-F238E27FC236}">
                <a16:creationId xmlns:a16="http://schemas.microsoft.com/office/drawing/2014/main" id="{23515DC5-50FE-22AC-5526-A4ACC3C3922D}"/>
              </a:ext>
            </a:extLst>
          </p:cNvPr>
          <p:cNvSpPr>
            <a:spLocks noChangeArrowheads="1"/>
          </p:cNvSpPr>
          <p:nvPr/>
        </p:nvSpPr>
        <p:spPr bwMode="auto">
          <a:xfrm>
            <a:off x="8883787" y="2539499"/>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18" name="Straight Connector 17">
            <a:extLst>
              <a:ext uri="{FF2B5EF4-FFF2-40B4-BE49-F238E27FC236}">
                <a16:creationId xmlns:a16="http://schemas.microsoft.com/office/drawing/2014/main" id="{1A8E4466-7141-F972-B462-E00771E73DD4}"/>
              </a:ext>
            </a:extLst>
          </p:cNvPr>
          <p:cNvCxnSpPr>
            <a:cxnSpLocks/>
          </p:cNvCxnSpPr>
          <p:nvPr/>
        </p:nvCxnSpPr>
        <p:spPr>
          <a:xfrm>
            <a:off x="8424104" y="1058865"/>
            <a:ext cx="0" cy="500266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9" name="Group 280">
            <a:extLst>
              <a:ext uri="{FF2B5EF4-FFF2-40B4-BE49-F238E27FC236}">
                <a16:creationId xmlns:a16="http://schemas.microsoft.com/office/drawing/2014/main" id="{51C5E147-E6B0-6EBA-7845-D20E92DDA974}"/>
              </a:ext>
            </a:extLst>
          </p:cNvPr>
          <p:cNvGrpSpPr>
            <a:grpSpLocks/>
          </p:cNvGrpSpPr>
          <p:nvPr/>
        </p:nvGrpSpPr>
        <p:grpSpPr bwMode="auto">
          <a:xfrm>
            <a:off x="8187314" y="2127811"/>
            <a:ext cx="203751" cy="189782"/>
            <a:chOff x="0" y="0"/>
            <a:chExt cx="89" cy="85"/>
          </a:xfrm>
        </p:grpSpPr>
        <p:sp>
          <p:nvSpPr>
            <p:cNvPr id="20" name="Freeform 281">
              <a:extLst>
                <a:ext uri="{FF2B5EF4-FFF2-40B4-BE49-F238E27FC236}">
                  <a16:creationId xmlns:a16="http://schemas.microsoft.com/office/drawing/2014/main" id="{376A0DC5-5970-6458-472D-0E8C9D490EA6}"/>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1" name="Freeform 282">
              <a:extLst>
                <a:ext uri="{FF2B5EF4-FFF2-40B4-BE49-F238E27FC236}">
                  <a16:creationId xmlns:a16="http://schemas.microsoft.com/office/drawing/2014/main" id="{B9112F30-3452-93F4-FB8F-81D80ECAE205}"/>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2" name="Freeform 283">
              <a:extLst>
                <a:ext uri="{FF2B5EF4-FFF2-40B4-BE49-F238E27FC236}">
                  <a16:creationId xmlns:a16="http://schemas.microsoft.com/office/drawing/2014/main" id="{0A97ABEE-E4FC-4456-9D2F-ECDBCAD37C89}"/>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3" name="Freeform 284">
              <a:extLst>
                <a:ext uri="{FF2B5EF4-FFF2-40B4-BE49-F238E27FC236}">
                  <a16:creationId xmlns:a16="http://schemas.microsoft.com/office/drawing/2014/main" id="{8702B98B-0619-EC79-7322-17E86DA0D144}"/>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4" name="Freeform 285">
              <a:extLst>
                <a:ext uri="{FF2B5EF4-FFF2-40B4-BE49-F238E27FC236}">
                  <a16:creationId xmlns:a16="http://schemas.microsoft.com/office/drawing/2014/main" id="{4E193642-3256-D2C3-C1E5-757B16AC38F3}"/>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5" name="Freeform 286">
              <a:extLst>
                <a:ext uri="{FF2B5EF4-FFF2-40B4-BE49-F238E27FC236}">
                  <a16:creationId xmlns:a16="http://schemas.microsoft.com/office/drawing/2014/main" id="{65993693-D1AD-8E9B-ADB2-72F25D4AA948}"/>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6" name="Freeform 287">
              <a:extLst>
                <a:ext uri="{FF2B5EF4-FFF2-40B4-BE49-F238E27FC236}">
                  <a16:creationId xmlns:a16="http://schemas.microsoft.com/office/drawing/2014/main" id="{FD6FBFE7-CF12-E0C2-7633-E4A00B2C8246}"/>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7" name="Freeform 288">
              <a:extLst>
                <a:ext uri="{FF2B5EF4-FFF2-40B4-BE49-F238E27FC236}">
                  <a16:creationId xmlns:a16="http://schemas.microsoft.com/office/drawing/2014/main" id="{FF909D52-2109-7736-B9A7-93B01574FF90}"/>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9">
              <a:extLst>
                <a:ext uri="{FF2B5EF4-FFF2-40B4-BE49-F238E27FC236}">
                  <a16:creationId xmlns:a16="http://schemas.microsoft.com/office/drawing/2014/main" id="{59A8FB0D-7AA4-D10F-D49C-150634294C87}"/>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90">
              <a:extLst>
                <a:ext uri="{FF2B5EF4-FFF2-40B4-BE49-F238E27FC236}">
                  <a16:creationId xmlns:a16="http://schemas.microsoft.com/office/drawing/2014/main" id="{D4B4333A-72DA-6698-A541-D2491B336164}"/>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91">
              <a:extLst>
                <a:ext uri="{FF2B5EF4-FFF2-40B4-BE49-F238E27FC236}">
                  <a16:creationId xmlns:a16="http://schemas.microsoft.com/office/drawing/2014/main" id="{488A81C6-CB1A-BB40-0E9C-3A241733C102}"/>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92">
              <a:extLst>
                <a:ext uri="{FF2B5EF4-FFF2-40B4-BE49-F238E27FC236}">
                  <a16:creationId xmlns:a16="http://schemas.microsoft.com/office/drawing/2014/main" id="{9087857B-C8A9-069D-31AA-848F48CD298F}"/>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45" name="Isosceles Triangle 44">
            <a:extLst>
              <a:ext uri="{FF2B5EF4-FFF2-40B4-BE49-F238E27FC236}">
                <a16:creationId xmlns:a16="http://schemas.microsoft.com/office/drawing/2014/main" id="{55AF1BF2-61C2-D2AB-95BA-4A538ED817BC}"/>
              </a:ext>
            </a:extLst>
          </p:cNvPr>
          <p:cNvSpPr/>
          <p:nvPr/>
        </p:nvSpPr>
        <p:spPr>
          <a:xfrm>
            <a:off x="7560119" y="3020836"/>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C25EAE27-26F6-A598-5718-CB73EC19EF7F}"/>
              </a:ext>
            </a:extLst>
          </p:cNvPr>
          <p:cNvSpPr/>
          <p:nvPr/>
        </p:nvSpPr>
        <p:spPr>
          <a:xfrm>
            <a:off x="8748159" y="3041855"/>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866F2F23-8791-C83B-EC75-02BFC088C176}"/>
              </a:ext>
            </a:extLst>
          </p:cNvPr>
          <p:cNvSpPr/>
          <p:nvPr/>
        </p:nvSpPr>
        <p:spPr>
          <a:xfrm>
            <a:off x="7538916" y="2144174"/>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98462AC1-A082-A657-D3BF-184307F10979}"/>
              </a:ext>
            </a:extLst>
          </p:cNvPr>
          <p:cNvSpPr/>
          <p:nvPr/>
        </p:nvSpPr>
        <p:spPr>
          <a:xfrm>
            <a:off x="8716828" y="2086222"/>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6">
            <a:extLst>
              <a:ext uri="{FF2B5EF4-FFF2-40B4-BE49-F238E27FC236}">
                <a16:creationId xmlns:a16="http://schemas.microsoft.com/office/drawing/2014/main" id="{BA431C44-C919-B3F3-B896-ABAB0E2A925A}"/>
              </a:ext>
            </a:extLst>
          </p:cNvPr>
          <p:cNvSpPr>
            <a:spLocks noChangeArrowheads="1"/>
          </p:cNvSpPr>
          <p:nvPr/>
        </p:nvSpPr>
        <p:spPr bwMode="auto">
          <a:xfrm>
            <a:off x="7290555" y="2576403"/>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65" name="Straight Arrow Connector 64">
            <a:extLst>
              <a:ext uri="{FF2B5EF4-FFF2-40B4-BE49-F238E27FC236}">
                <a16:creationId xmlns:a16="http://schemas.microsoft.com/office/drawing/2014/main" id="{B21791CD-4DE1-0561-A8B9-9A7A7C4601A6}"/>
              </a:ext>
            </a:extLst>
          </p:cNvPr>
          <p:cNvCxnSpPr>
            <a:cxnSpLocks/>
          </p:cNvCxnSpPr>
          <p:nvPr/>
        </p:nvCxnSpPr>
        <p:spPr>
          <a:xfrm>
            <a:off x="8450741" y="3382046"/>
            <a:ext cx="463474"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9E34DDF-C511-3C67-73D9-2B10FE17F933}"/>
              </a:ext>
            </a:extLst>
          </p:cNvPr>
          <p:cNvSpPr txBox="1"/>
          <p:nvPr/>
        </p:nvSpPr>
        <p:spPr>
          <a:xfrm>
            <a:off x="11021122" y="1358066"/>
            <a:ext cx="765190" cy="307777"/>
          </a:xfrm>
          <a:prstGeom prst="rect">
            <a:avLst/>
          </a:prstGeom>
          <a:solidFill>
            <a:schemeClr val="bg1"/>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Pass</a:t>
            </a:r>
          </a:p>
        </p:txBody>
      </p:sp>
      <p:cxnSp>
        <p:nvCxnSpPr>
          <p:cNvPr id="68" name="Straight Arrow Connector 67">
            <a:extLst>
              <a:ext uri="{FF2B5EF4-FFF2-40B4-BE49-F238E27FC236}">
                <a16:creationId xmlns:a16="http://schemas.microsoft.com/office/drawing/2014/main" id="{619E9AEF-B915-0840-1284-37B08A5B452A}"/>
              </a:ext>
            </a:extLst>
          </p:cNvPr>
          <p:cNvCxnSpPr>
            <a:cxnSpLocks/>
          </p:cNvCxnSpPr>
          <p:nvPr/>
        </p:nvCxnSpPr>
        <p:spPr>
          <a:xfrm flipV="1">
            <a:off x="10226968" y="1511954"/>
            <a:ext cx="773469" cy="6294"/>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4A08A2C-E119-73AF-22A3-DAA3A494D23C}"/>
              </a:ext>
            </a:extLst>
          </p:cNvPr>
          <p:cNvCxnSpPr>
            <a:cxnSpLocks/>
          </p:cNvCxnSpPr>
          <p:nvPr/>
        </p:nvCxnSpPr>
        <p:spPr>
          <a:xfrm>
            <a:off x="9018563" y="2898943"/>
            <a:ext cx="0" cy="24039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B3A6D5B-D501-2A36-EE1E-DE72CB0635D0}"/>
              </a:ext>
            </a:extLst>
          </p:cNvPr>
          <p:cNvCxnSpPr>
            <a:cxnSpLocks/>
          </p:cNvCxnSpPr>
          <p:nvPr/>
        </p:nvCxnSpPr>
        <p:spPr>
          <a:xfrm flipV="1">
            <a:off x="8998767" y="2084745"/>
            <a:ext cx="0" cy="37137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BC2F544-58F1-04D6-53CA-1552FB9EA2C4}"/>
              </a:ext>
            </a:extLst>
          </p:cNvPr>
          <p:cNvCxnSpPr>
            <a:cxnSpLocks/>
          </p:cNvCxnSpPr>
          <p:nvPr/>
        </p:nvCxnSpPr>
        <p:spPr>
          <a:xfrm>
            <a:off x="7421337" y="2921659"/>
            <a:ext cx="0" cy="24039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7A5F400-4298-16F3-5115-FA82A8AB8B84}"/>
              </a:ext>
            </a:extLst>
          </p:cNvPr>
          <p:cNvCxnSpPr>
            <a:cxnSpLocks/>
          </p:cNvCxnSpPr>
          <p:nvPr/>
        </p:nvCxnSpPr>
        <p:spPr>
          <a:xfrm flipV="1">
            <a:off x="7401782" y="2164825"/>
            <a:ext cx="0" cy="37137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6E3CE21-FA96-9D54-2A44-1EC2BCDD791C}"/>
              </a:ext>
            </a:extLst>
          </p:cNvPr>
          <p:cNvCxnSpPr>
            <a:cxnSpLocks/>
          </p:cNvCxnSpPr>
          <p:nvPr/>
        </p:nvCxnSpPr>
        <p:spPr>
          <a:xfrm flipH="1">
            <a:off x="7599167" y="3406715"/>
            <a:ext cx="404567"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B7C4E5C-24F3-9FFE-09C0-4FE3E64F8EA4}"/>
              </a:ext>
            </a:extLst>
          </p:cNvPr>
          <p:cNvCxnSpPr>
            <a:cxnSpLocks/>
          </p:cNvCxnSpPr>
          <p:nvPr/>
        </p:nvCxnSpPr>
        <p:spPr>
          <a:xfrm flipH="1">
            <a:off x="7654769" y="1960308"/>
            <a:ext cx="404567"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B9F633E-94B2-080B-0E76-0CCDA329C56A}"/>
              </a:ext>
            </a:extLst>
          </p:cNvPr>
          <p:cNvCxnSpPr>
            <a:cxnSpLocks/>
          </p:cNvCxnSpPr>
          <p:nvPr/>
        </p:nvCxnSpPr>
        <p:spPr>
          <a:xfrm>
            <a:off x="8450741" y="1960308"/>
            <a:ext cx="463474"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9" name="Oval 26">
            <a:extLst>
              <a:ext uri="{FF2B5EF4-FFF2-40B4-BE49-F238E27FC236}">
                <a16:creationId xmlns:a16="http://schemas.microsoft.com/office/drawing/2014/main" id="{8398DF74-B0B3-270D-3237-110191FDA0A0}"/>
              </a:ext>
            </a:extLst>
          </p:cNvPr>
          <p:cNvSpPr>
            <a:spLocks noChangeArrowheads="1"/>
          </p:cNvSpPr>
          <p:nvPr/>
        </p:nvSpPr>
        <p:spPr bwMode="auto">
          <a:xfrm>
            <a:off x="8127234" y="4647050"/>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73" name="Oval 26">
            <a:extLst>
              <a:ext uri="{FF2B5EF4-FFF2-40B4-BE49-F238E27FC236}">
                <a16:creationId xmlns:a16="http://schemas.microsoft.com/office/drawing/2014/main" id="{2ABBB4CD-29F9-E0A4-CDBA-84034E1D000D}"/>
              </a:ext>
            </a:extLst>
          </p:cNvPr>
          <p:cNvSpPr>
            <a:spLocks noChangeArrowheads="1"/>
          </p:cNvSpPr>
          <p:nvPr/>
        </p:nvSpPr>
        <p:spPr bwMode="auto">
          <a:xfrm>
            <a:off x="8091037" y="5315045"/>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74" name="Oval 26">
            <a:extLst>
              <a:ext uri="{FF2B5EF4-FFF2-40B4-BE49-F238E27FC236}">
                <a16:creationId xmlns:a16="http://schemas.microsoft.com/office/drawing/2014/main" id="{28B5F6B6-A6F9-A8DA-2F9D-3961FE6E5BD8}"/>
              </a:ext>
            </a:extLst>
          </p:cNvPr>
          <p:cNvSpPr>
            <a:spLocks noChangeArrowheads="1"/>
          </p:cNvSpPr>
          <p:nvPr/>
        </p:nvSpPr>
        <p:spPr bwMode="auto">
          <a:xfrm>
            <a:off x="8117372" y="3875085"/>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75" name="Oval 26">
            <a:extLst>
              <a:ext uri="{FF2B5EF4-FFF2-40B4-BE49-F238E27FC236}">
                <a16:creationId xmlns:a16="http://schemas.microsoft.com/office/drawing/2014/main" id="{066DBC51-9EBC-7C79-7321-86A42A07A199}"/>
              </a:ext>
            </a:extLst>
          </p:cNvPr>
          <p:cNvSpPr>
            <a:spLocks noChangeArrowheads="1"/>
          </p:cNvSpPr>
          <p:nvPr/>
        </p:nvSpPr>
        <p:spPr bwMode="auto">
          <a:xfrm>
            <a:off x="8883787" y="458721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grpSp>
        <p:nvGrpSpPr>
          <p:cNvPr id="76" name="Group 280">
            <a:extLst>
              <a:ext uri="{FF2B5EF4-FFF2-40B4-BE49-F238E27FC236}">
                <a16:creationId xmlns:a16="http://schemas.microsoft.com/office/drawing/2014/main" id="{A948877B-EC25-CAA7-955C-03A569F00332}"/>
              </a:ext>
            </a:extLst>
          </p:cNvPr>
          <p:cNvGrpSpPr>
            <a:grpSpLocks/>
          </p:cNvGrpSpPr>
          <p:nvPr/>
        </p:nvGrpSpPr>
        <p:grpSpPr bwMode="auto">
          <a:xfrm>
            <a:off x="8187314" y="4175529"/>
            <a:ext cx="203751" cy="189782"/>
            <a:chOff x="0" y="0"/>
            <a:chExt cx="89" cy="85"/>
          </a:xfrm>
        </p:grpSpPr>
        <p:sp>
          <p:nvSpPr>
            <p:cNvPr id="77" name="Freeform 281">
              <a:extLst>
                <a:ext uri="{FF2B5EF4-FFF2-40B4-BE49-F238E27FC236}">
                  <a16:creationId xmlns:a16="http://schemas.microsoft.com/office/drawing/2014/main" id="{7E79AFE4-BBEC-ECA9-DD39-0EEE04C88BEC}"/>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8" name="Freeform 282">
              <a:extLst>
                <a:ext uri="{FF2B5EF4-FFF2-40B4-BE49-F238E27FC236}">
                  <a16:creationId xmlns:a16="http://schemas.microsoft.com/office/drawing/2014/main" id="{80C66C10-9617-1B2A-EA32-0A5BC5E24184}"/>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9" name="Freeform 283">
              <a:extLst>
                <a:ext uri="{FF2B5EF4-FFF2-40B4-BE49-F238E27FC236}">
                  <a16:creationId xmlns:a16="http://schemas.microsoft.com/office/drawing/2014/main" id="{92C784FA-873A-FC4E-3472-39B97158ABF5}"/>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0" name="Freeform 284">
              <a:extLst>
                <a:ext uri="{FF2B5EF4-FFF2-40B4-BE49-F238E27FC236}">
                  <a16:creationId xmlns:a16="http://schemas.microsoft.com/office/drawing/2014/main" id="{C7CDC450-7BFE-075E-D62D-73D0E1ED5806}"/>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1" name="Freeform 285">
              <a:extLst>
                <a:ext uri="{FF2B5EF4-FFF2-40B4-BE49-F238E27FC236}">
                  <a16:creationId xmlns:a16="http://schemas.microsoft.com/office/drawing/2014/main" id="{85434012-46F6-84BA-E9B6-82985F16127D}"/>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3" name="Freeform 286">
              <a:extLst>
                <a:ext uri="{FF2B5EF4-FFF2-40B4-BE49-F238E27FC236}">
                  <a16:creationId xmlns:a16="http://schemas.microsoft.com/office/drawing/2014/main" id="{C9A2A24F-7F67-720A-800D-812982D6EE64}"/>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4" name="Freeform 287">
              <a:extLst>
                <a:ext uri="{FF2B5EF4-FFF2-40B4-BE49-F238E27FC236}">
                  <a16:creationId xmlns:a16="http://schemas.microsoft.com/office/drawing/2014/main" id="{348D45E5-CA6A-0EEC-8EF1-F33D16BA84A3}"/>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1" name="Freeform 288">
              <a:extLst>
                <a:ext uri="{FF2B5EF4-FFF2-40B4-BE49-F238E27FC236}">
                  <a16:creationId xmlns:a16="http://schemas.microsoft.com/office/drawing/2014/main" id="{9D1A4257-A474-8244-BFD5-E44CB1CAD4D8}"/>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2" name="Freeform 289">
              <a:extLst>
                <a:ext uri="{FF2B5EF4-FFF2-40B4-BE49-F238E27FC236}">
                  <a16:creationId xmlns:a16="http://schemas.microsoft.com/office/drawing/2014/main" id="{189F760B-0054-5DC9-9375-9011F6BB2143}"/>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5" name="Freeform 290">
              <a:extLst>
                <a:ext uri="{FF2B5EF4-FFF2-40B4-BE49-F238E27FC236}">
                  <a16:creationId xmlns:a16="http://schemas.microsoft.com/office/drawing/2014/main" id="{2DCE0DEB-3153-688D-F634-A7F0EAAD2C7D}"/>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6" name="Freeform 291">
              <a:extLst>
                <a:ext uri="{FF2B5EF4-FFF2-40B4-BE49-F238E27FC236}">
                  <a16:creationId xmlns:a16="http://schemas.microsoft.com/office/drawing/2014/main" id="{81617225-AC5D-F120-63D7-E2A67CA59FF3}"/>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8" name="Freeform 292">
              <a:extLst>
                <a:ext uri="{FF2B5EF4-FFF2-40B4-BE49-F238E27FC236}">
                  <a16:creationId xmlns:a16="http://schemas.microsoft.com/office/drawing/2014/main" id="{3697D1FE-29B7-46B1-EA66-D5C6C20438E4}"/>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99" name="Isosceles Triangle 98">
            <a:extLst>
              <a:ext uri="{FF2B5EF4-FFF2-40B4-BE49-F238E27FC236}">
                <a16:creationId xmlns:a16="http://schemas.microsoft.com/office/drawing/2014/main" id="{481FF6B8-7BAD-9FC3-77A6-82922CFA47A8}"/>
              </a:ext>
            </a:extLst>
          </p:cNvPr>
          <p:cNvSpPr/>
          <p:nvPr/>
        </p:nvSpPr>
        <p:spPr>
          <a:xfrm>
            <a:off x="7560119" y="5068554"/>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a:extLst>
              <a:ext uri="{FF2B5EF4-FFF2-40B4-BE49-F238E27FC236}">
                <a16:creationId xmlns:a16="http://schemas.microsoft.com/office/drawing/2014/main" id="{3BF5C2DB-EA1C-CEBF-4A00-5A8F068EA08E}"/>
              </a:ext>
            </a:extLst>
          </p:cNvPr>
          <p:cNvSpPr/>
          <p:nvPr/>
        </p:nvSpPr>
        <p:spPr>
          <a:xfrm>
            <a:off x="8748159" y="5089573"/>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a:extLst>
              <a:ext uri="{FF2B5EF4-FFF2-40B4-BE49-F238E27FC236}">
                <a16:creationId xmlns:a16="http://schemas.microsoft.com/office/drawing/2014/main" id="{59DA94D2-BD20-2BAB-E93C-C249824897F3}"/>
              </a:ext>
            </a:extLst>
          </p:cNvPr>
          <p:cNvSpPr/>
          <p:nvPr/>
        </p:nvSpPr>
        <p:spPr>
          <a:xfrm>
            <a:off x="7538916" y="4191892"/>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98E98F87-2C24-6D1A-AD62-E51B7AD7157B}"/>
              </a:ext>
            </a:extLst>
          </p:cNvPr>
          <p:cNvSpPr/>
          <p:nvPr/>
        </p:nvSpPr>
        <p:spPr>
          <a:xfrm>
            <a:off x="8716828" y="4133940"/>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26">
            <a:extLst>
              <a:ext uri="{FF2B5EF4-FFF2-40B4-BE49-F238E27FC236}">
                <a16:creationId xmlns:a16="http://schemas.microsoft.com/office/drawing/2014/main" id="{30DF0D79-991B-61C6-1461-5FC2C4A62063}"/>
              </a:ext>
            </a:extLst>
          </p:cNvPr>
          <p:cNvSpPr>
            <a:spLocks noChangeArrowheads="1"/>
          </p:cNvSpPr>
          <p:nvPr/>
        </p:nvSpPr>
        <p:spPr bwMode="auto">
          <a:xfrm>
            <a:off x="7290555" y="4624121"/>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104" name="Straight Arrow Connector 103">
            <a:extLst>
              <a:ext uri="{FF2B5EF4-FFF2-40B4-BE49-F238E27FC236}">
                <a16:creationId xmlns:a16="http://schemas.microsoft.com/office/drawing/2014/main" id="{DCB5EF8C-434E-A33B-B305-2463CE192DDF}"/>
              </a:ext>
            </a:extLst>
          </p:cNvPr>
          <p:cNvCxnSpPr>
            <a:cxnSpLocks/>
          </p:cNvCxnSpPr>
          <p:nvPr/>
        </p:nvCxnSpPr>
        <p:spPr>
          <a:xfrm>
            <a:off x="8450741" y="5429764"/>
            <a:ext cx="463474"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81B1B46-DEE9-47B6-AD18-47BA7B0C6233}"/>
              </a:ext>
            </a:extLst>
          </p:cNvPr>
          <p:cNvCxnSpPr>
            <a:cxnSpLocks/>
          </p:cNvCxnSpPr>
          <p:nvPr/>
        </p:nvCxnSpPr>
        <p:spPr>
          <a:xfrm>
            <a:off x="9018563" y="4946661"/>
            <a:ext cx="0" cy="24039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77C3C9E-FEBF-7E19-E124-E779C911D542}"/>
              </a:ext>
            </a:extLst>
          </p:cNvPr>
          <p:cNvCxnSpPr>
            <a:cxnSpLocks/>
          </p:cNvCxnSpPr>
          <p:nvPr/>
        </p:nvCxnSpPr>
        <p:spPr>
          <a:xfrm flipV="1">
            <a:off x="8998767" y="4132463"/>
            <a:ext cx="0" cy="37137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E1D62F5-66E1-E863-C078-A52DD646C7FA}"/>
              </a:ext>
            </a:extLst>
          </p:cNvPr>
          <p:cNvCxnSpPr>
            <a:cxnSpLocks/>
          </p:cNvCxnSpPr>
          <p:nvPr/>
        </p:nvCxnSpPr>
        <p:spPr>
          <a:xfrm>
            <a:off x="7421337" y="4969377"/>
            <a:ext cx="0" cy="24039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BFE71F0D-8844-5CFC-C46E-FC78E6C97599}"/>
              </a:ext>
            </a:extLst>
          </p:cNvPr>
          <p:cNvCxnSpPr>
            <a:cxnSpLocks/>
          </p:cNvCxnSpPr>
          <p:nvPr/>
        </p:nvCxnSpPr>
        <p:spPr>
          <a:xfrm flipV="1">
            <a:off x="7401782" y="4212543"/>
            <a:ext cx="0" cy="37137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95B3FEE-77FA-510A-9266-B8EAA5DC885F}"/>
              </a:ext>
            </a:extLst>
          </p:cNvPr>
          <p:cNvCxnSpPr>
            <a:cxnSpLocks/>
          </p:cNvCxnSpPr>
          <p:nvPr/>
        </p:nvCxnSpPr>
        <p:spPr>
          <a:xfrm flipH="1">
            <a:off x="7599167" y="5454433"/>
            <a:ext cx="404567"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58EA8788-B995-7B62-7A68-3F036A076305}"/>
              </a:ext>
            </a:extLst>
          </p:cNvPr>
          <p:cNvCxnSpPr>
            <a:cxnSpLocks/>
          </p:cNvCxnSpPr>
          <p:nvPr/>
        </p:nvCxnSpPr>
        <p:spPr>
          <a:xfrm flipH="1">
            <a:off x="7654769" y="4008026"/>
            <a:ext cx="404567"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18F7A3B-E419-EAF7-088D-A415B265B231}"/>
              </a:ext>
            </a:extLst>
          </p:cNvPr>
          <p:cNvCxnSpPr>
            <a:cxnSpLocks/>
          </p:cNvCxnSpPr>
          <p:nvPr/>
        </p:nvCxnSpPr>
        <p:spPr>
          <a:xfrm>
            <a:off x="8450741" y="4008026"/>
            <a:ext cx="463474"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52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3">
                                          <p:stCondLst>
                                            <p:cond delay="0"/>
                                          </p:stCondLst>
                                        </p:cTn>
                                        <p:tgtEl>
                                          <p:spTgt spid="19"/>
                                        </p:tgtEl>
                                      </p:cBhvr>
                                    </p:animEffect>
                                    <p:anim calcmode="lin" valueType="num">
                                      <p:cBhvr>
                                        <p:cTn id="8" dur="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19"/>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19"/>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19"/>
                                        </p:tgtEl>
                                        <p:attrNameLst>
                                          <p:attrName>ppt_y</p:attrName>
                                        </p:attrNameLst>
                                      </p:cBhvr>
                                      <p:tavLst>
                                        <p:tav tm="0" fmla="#ppt_y-sin(pi*$)/81">
                                          <p:val>
                                            <p:fltVal val="0"/>
                                          </p:val>
                                        </p:tav>
                                        <p:tav tm="100000">
                                          <p:val>
                                            <p:fltVal val="1"/>
                                          </p:val>
                                        </p:tav>
                                      </p:tavLst>
                                    </p:anim>
                                    <p:animScale>
                                      <p:cBhvr>
                                        <p:cTn id="13" dur="1">
                                          <p:stCondLst>
                                            <p:cond delay="3"/>
                                          </p:stCondLst>
                                        </p:cTn>
                                        <p:tgtEl>
                                          <p:spTgt spid="19"/>
                                        </p:tgtEl>
                                      </p:cBhvr>
                                      <p:to x="100000" y="60000"/>
                                    </p:animScale>
                                    <p:animScale>
                                      <p:cBhvr>
                                        <p:cTn id="14" dur="1" decel="50000">
                                          <p:stCondLst>
                                            <p:cond delay="3"/>
                                          </p:stCondLst>
                                        </p:cTn>
                                        <p:tgtEl>
                                          <p:spTgt spid="19"/>
                                        </p:tgtEl>
                                      </p:cBhvr>
                                      <p:to x="100000" y="100000"/>
                                    </p:animScale>
                                    <p:animScale>
                                      <p:cBhvr>
                                        <p:cTn id="15" dur="1">
                                          <p:stCondLst>
                                            <p:cond delay="7"/>
                                          </p:stCondLst>
                                        </p:cTn>
                                        <p:tgtEl>
                                          <p:spTgt spid="19"/>
                                        </p:tgtEl>
                                      </p:cBhvr>
                                      <p:to x="100000" y="80000"/>
                                    </p:animScale>
                                    <p:animScale>
                                      <p:cBhvr>
                                        <p:cTn id="16" dur="1" decel="50000">
                                          <p:stCondLst>
                                            <p:cond delay="7"/>
                                          </p:stCondLst>
                                        </p:cTn>
                                        <p:tgtEl>
                                          <p:spTgt spid="19"/>
                                        </p:tgtEl>
                                      </p:cBhvr>
                                      <p:to x="100000" y="100000"/>
                                    </p:animScale>
                                    <p:animScale>
                                      <p:cBhvr>
                                        <p:cTn id="17" dur="1">
                                          <p:stCondLst>
                                            <p:cond delay="8"/>
                                          </p:stCondLst>
                                        </p:cTn>
                                        <p:tgtEl>
                                          <p:spTgt spid="19"/>
                                        </p:tgtEl>
                                      </p:cBhvr>
                                      <p:to x="100000" y="90000"/>
                                    </p:animScale>
                                    <p:animScale>
                                      <p:cBhvr>
                                        <p:cTn id="18" dur="1" decel="50000">
                                          <p:stCondLst>
                                            <p:cond delay="8"/>
                                          </p:stCondLst>
                                        </p:cTn>
                                        <p:tgtEl>
                                          <p:spTgt spid="19"/>
                                        </p:tgtEl>
                                      </p:cBhvr>
                                      <p:to x="100000" y="100000"/>
                                    </p:animScale>
                                    <p:animScale>
                                      <p:cBhvr>
                                        <p:cTn id="19" dur="1">
                                          <p:stCondLst>
                                            <p:cond delay="9"/>
                                          </p:stCondLst>
                                        </p:cTn>
                                        <p:tgtEl>
                                          <p:spTgt spid="19"/>
                                        </p:tgtEl>
                                      </p:cBhvr>
                                      <p:to x="100000" y="95000"/>
                                    </p:animScale>
                                    <p:animScale>
                                      <p:cBhvr>
                                        <p:cTn id="20" dur="1" decel="50000">
                                          <p:stCondLst>
                                            <p:cond delay="9"/>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down)">
                                      <p:cBhvr>
                                        <p:cTn id="23" dur="3">
                                          <p:stCondLst>
                                            <p:cond delay="0"/>
                                          </p:stCondLst>
                                        </p:cTn>
                                        <p:tgtEl>
                                          <p:spTgt spid="76"/>
                                        </p:tgtEl>
                                      </p:cBhvr>
                                    </p:animEffect>
                                    <p:anim calcmode="lin" valueType="num">
                                      <p:cBhvr>
                                        <p:cTn id="24" dur="9"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25" dur="3"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26" dur="3" tmFilter="0, 0; 0.125,0.2665; 0.25,0.4; 0.375,0.465; 0.5,0.5;  0.625,0.535; 0.75,0.6; 0.875,0.7335; 1,1">
                                          <p:stCondLst>
                                            <p:cond delay="3"/>
                                          </p:stCondLst>
                                        </p:cTn>
                                        <p:tgtEl>
                                          <p:spTgt spid="76"/>
                                        </p:tgtEl>
                                        <p:attrNameLst>
                                          <p:attrName>ppt_y</p:attrName>
                                        </p:attrNameLst>
                                      </p:cBhvr>
                                      <p:tavLst>
                                        <p:tav tm="0" fmla="#ppt_y-sin(pi*$)/9">
                                          <p:val>
                                            <p:fltVal val="0"/>
                                          </p:val>
                                        </p:tav>
                                        <p:tav tm="100000">
                                          <p:val>
                                            <p:fltVal val="1"/>
                                          </p:val>
                                        </p:tav>
                                      </p:tavLst>
                                    </p:anim>
                                    <p:anim calcmode="lin" valueType="num">
                                      <p:cBhvr>
                                        <p:cTn id="27" dur="2" tmFilter="0, 0; 0.125,0.2665; 0.25,0.4; 0.375,0.465; 0.5,0.5;  0.625,0.535; 0.75,0.6; 0.875,0.7335; 1,1">
                                          <p:stCondLst>
                                            <p:cond delay="7"/>
                                          </p:stCondLst>
                                        </p:cTn>
                                        <p:tgtEl>
                                          <p:spTgt spid="76"/>
                                        </p:tgtEl>
                                        <p:attrNameLst>
                                          <p:attrName>ppt_y</p:attrName>
                                        </p:attrNameLst>
                                      </p:cBhvr>
                                      <p:tavLst>
                                        <p:tav tm="0" fmla="#ppt_y-sin(pi*$)/27">
                                          <p:val>
                                            <p:fltVal val="0"/>
                                          </p:val>
                                        </p:tav>
                                        <p:tav tm="100000">
                                          <p:val>
                                            <p:fltVal val="1"/>
                                          </p:val>
                                        </p:tav>
                                      </p:tavLst>
                                    </p:anim>
                                    <p:anim calcmode="lin" valueType="num">
                                      <p:cBhvr>
                                        <p:cTn id="28" dur="1" tmFilter="0, 0; 0.125,0.2665; 0.25,0.4; 0.375,0.465; 0.5,0.5;  0.625,0.535; 0.75,0.6; 0.875,0.7335; 1,1">
                                          <p:stCondLst>
                                            <p:cond delay="8"/>
                                          </p:stCondLst>
                                        </p:cTn>
                                        <p:tgtEl>
                                          <p:spTgt spid="76"/>
                                        </p:tgtEl>
                                        <p:attrNameLst>
                                          <p:attrName>ppt_y</p:attrName>
                                        </p:attrNameLst>
                                      </p:cBhvr>
                                      <p:tavLst>
                                        <p:tav tm="0" fmla="#ppt_y-sin(pi*$)/81">
                                          <p:val>
                                            <p:fltVal val="0"/>
                                          </p:val>
                                        </p:tav>
                                        <p:tav tm="100000">
                                          <p:val>
                                            <p:fltVal val="1"/>
                                          </p:val>
                                        </p:tav>
                                      </p:tavLst>
                                    </p:anim>
                                    <p:animScale>
                                      <p:cBhvr>
                                        <p:cTn id="29" dur="1">
                                          <p:stCondLst>
                                            <p:cond delay="3"/>
                                          </p:stCondLst>
                                        </p:cTn>
                                        <p:tgtEl>
                                          <p:spTgt spid="76"/>
                                        </p:tgtEl>
                                      </p:cBhvr>
                                      <p:to x="100000" y="60000"/>
                                    </p:animScale>
                                    <p:animScale>
                                      <p:cBhvr>
                                        <p:cTn id="30" dur="1" decel="50000">
                                          <p:stCondLst>
                                            <p:cond delay="3"/>
                                          </p:stCondLst>
                                        </p:cTn>
                                        <p:tgtEl>
                                          <p:spTgt spid="76"/>
                                        </p:tgtEl>
                                      </p:cBhvr>
                                      <p:to x="100000" y="100000"/>
                                    </p:animScale>
                                    <p:animScale>
                                      <p:cBhvr>
                                        <p:cTn id="31" dur="1">
                                          <p:stCondLst>
                                            <p:cond delay="7"/>
                                          </p:stCondLst>
                                        </p:cTn>
                                        <p:tgtEl>
                                          <p:spTgt spid="76"/>
                                        </p:tgtEl>
                                      </p:cBhvr>
                                      <p:to x="100000" y="80000"/>
                                    </p:animScale>
                                    <p:animScale>
                                      <p:cBhvr>
                                        <p:cTn id="32" dur="1" decel="50000">
                                          <p:stCondLst>
                                            <p:cond delay="7"/>
                                          </p:stCondLst>
                                        </p:cTn>
                                        <p:tgtEl>
                                          <p:spTgt spid="76"/>
                                        </p:tgtEl>
                                      </p:cBhvr>
                                      <p:to x="100000" y="100000"/>
                                    </p:animScale>
                                    <p:animScale>
                                      <p:cBhvr>
                                        <p:cTn id="33" dur="1">
                                          <p:stCondLst>
                                            <p:cond delay="8"/>
                                          </p:stCondLst>
                                        </p:cTn>
                                        <p:tgtEl>
                                          <p:spTgt spid="76"/>
                                        </p:tgtEl>
                                      </p:cBhvr>
                                      <p:to x="100000" y="90000"/>
                                    </p:animScale>
                                    <p:animScale>
                                      <p:cBhvr>
                                        <p:cTn id="34" dur="1" decel="50000">
                                          <p:stCondLst>
                                            <p:cond delay="8"/>
                                          </p:stCondLst>
                                        </p:cTn>
                                        <p:tgtEl>
                                          <p:spTgt spid="76"/>
                                        </p:tgtEl>
                                      </p:cBhvr>
                                      <p:to x="100000" y="100000"/>
                                    </p:animScale>
                                    <p:animScale>
                                      <p:cBhvr>
                                        <p:cTn id="35" dur="1">
                                          <p:stCondLst>
                                            <p:cond delay="9"/>
                                          </p:stCondLst>
                                        </p:cTn>
                                        <p:tgtEl>
                                          <p:spTgt spid="76"/>
                                        </p:tgtEl>
                                      </p:cBhvr>
                                      <p:to x="100000" y="95000"/>
                                    </p:animScale>
                                    <p:animScale>
                                      <p:cBhvr>
                                        <p:cTn id="36" dur="1" decel="50000">
                                          <p:stCondLst>
                                            <p:cond delay="9"/>
                                          </p:stCondLst>
                                        </p:cTn>
                                        <p:tgtEl>
                                          <p:spTgt spid="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0AB62-7801-C6DA-A41B-DC1DAE192D4F}"/>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57DDAD4-0DC5-AE5D-F185-9C7BCFE53BF7}"/>
              </a:ext>
            </a:extLst>
          </p:cNvPr>
          <p:cNvSpPr>
            <a:spLocks noChangeArrowheads="1"/>
          </p:cNvSpPr>
          <p:nvPr/>
        </p:nvSpPr>
        <p:spPr bwMode="auto">
          <a:xfrm>
            <a:off x="2055173" y="1021822"/>
            <a:ext cx="7696200" cy="5029200"/>
          </a:xfrm>
          <a:prstGeom prst="rect">
            <a:avLst/>
          </a:prstGeom>
          <a:solidFill>
            <a:srgbClr val="00B050"/>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800" i="1" dirty="0">
                <a:solidFill>
                  <a:schemeClr val="tx2"/>
                </a:solidFill>
              </a:rPr>
              <a:t> / 4</a:t>
            </a:r>
          </a:p>
        </p:txBody>
      </p:sp>
      <p:sp>
        <p:nvSpPr>
          <p:cNvPr id="6" name="Rectangle 3">
            <a:extLst>
              <a:ext uri="{FF2B5EF4-FFF2-40B4-BE49-F238E27FC236}">
                <a16:creationId xmlns:a16="http://schemas.microsoft.com/office/drawing/2014/main" id="{C90E5FFD-8A80-A98C-5D29-0ADC8666D004}"/>
              </a:ext>
            </a:extLst>
          </p:cNvPr>
          <p:cNvSpPr>
            <a:spLocks noChangeArrowheads="1"/>
          </p:cNvSpPr>
          <p:nvPr/>
        </p:nvSpPr>
        <p:spPr bwMode="auto">
          <a:xfrm>
            <a:off x="2055173" y="2469622"/>
            <a:ext cx="1066800" cy="22098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7" name="Rectangle 4">
            <a:extLst>
              <a:ext uri="{FF2B5EF4-FFF2-40B4-BE49-F238E27FC236}">
                <a16:creationId xmlns:a16="http://schemas.microsoft.com/office/drawing/2014/main" id="{B8D75FEE-1792-0458-A6EC-1BE8CBFF8571}"/>
              </a:ext>
            </a:extLst>
          </p:cNvPr>
          <p:cNvSpPr>
            <a:spLocks noChangeArrowheads="1"/>
          </p:cNvSpPr>
          <p:nvPr/>
        </p:nvSpPr>
        <p:spPr bwMode="auto">
          <a:xfrm>
            <a:off x="8678519" y="2391485"/>
            <a:ext cx="1066800" cy="22098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8" name="Rectangle 5">
            <a:extLst>
              <a:ext uri="{FF2B5EF4-FFF2-40B4-BE49-F238E27FC236}">
                <a16:creationId xmlns:a16="http://schemas.microsoft.com/office/drawing/2014/main" id="{8A3B5570-E344-FF2E-1C90-F07FB42E656F}"/>
              </a:ext>
            </a:extLst>
          </p:cNvPr>
          <p:cNvSpPr>
            <a:spLocks noChangeArrowheads="1"/>
          </p:cNvSpPr>
          <p:nvPr/>
        </p:nvSpPr>
        <p:spPr bwMode="auto">
          <a:xfrm>
            <a:off x="2055173" y="2926822"/>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9" name="Rectangle 6">
            <a:extLst>
              <a:ext uri="{FF2B5EF4-FFF2-40B4-BE49-F238E27FC236}">
                <a16:creationId xmlns:a16="http://schemas.microsoft.com/office/drawing/2014/main" id="{0A98E76E-A122-B3D3-902E-312ED60669B8}"/>
              </a:ext>
            </a:extLst>
          </p:cNvPr>
          <p:cNvSpPr>
            <a:spLocks noChangeArrowheads="1"/>
          </p:cNvSpPr>
          <p:nvPr/>
        </p:nvSpPr>
        <p:spPr bwMode="auto">
          <a:xfrm>
            <a:off x="9294173" y="2850622"/>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0" name="Oval 7">
            <a:extLst>
              <a:ext uri="{FF2B5EF4-FFF2-40B4-BE49-F238E27FC236}">
                <a16:creationId xmlns:a16="http://schemas.microsoft.com/office/drawing/2014/main" id="{21DBD944-2430-B04D-7520-1C1AC21D2C64}"/>
              </a:ext>
            </a:extLst>
          </p:cNvPr>
          <p:cNvSpPr>
            <a:spLocks noChangeArrowheads="1"/>
          </p:cNvSpPr>
          <p:nvPr/>
        </p:nvSpPr>
        <p:spPr bwMode="auto">
          <a:xfrm>
            <a:off x="5175849" y="2736346"/>
            <a:ext cx="1380712" cy="1368056"/>
          </a:xfrm>
          <a:prstGeom prst="ellipse">
            <a:avLst/>
          </a:prstGeom>
          <a:solidFill>
            <a:srgbClr val="00B050"/>
          </a:solidFill>
          <a:ln w="1905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Constantia" panose="02030602050306030303" pitchFamily="18" charset="0"/>
            </a:endParaRPr>
          </a:p>
        </p:txBody>
      </p:sp>
      <p:sp>
        <p:nvSpPr>
          <p:cNvPr id="11" name="Line 8">
            <a:extLst>
              <a:ext uri="{FF2B5EF4-FFF2-40B4-BE49-F238E27FC236}">
                <a16:creationId xmlns:a16="http://schemas.microsoft.com/office/drawing/2014/main" id="{3E67C0D0-4733-4171-E364-BC38AE27489E}"/>
              </a:ext>
            </a:extLst>
          </p:cNvPr>
          <p:cNvSpPr>
            <a:spLocks noChangeShapeType="1"/>
          </p:cNvSpPr>
          <p:nvPr/>
        </p:nvSpPr>
        <p:spPr bwMode="auto">
          <a:xfrm>
            <a:off x="5865173" y="1021822"/>
            <a:ext cx="0" cy="50292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9" descr="Rombos transparentes">
            <a:extLst>
              <a:ext uri="{FF2B5EF4-FFF2-40B4-BE49-F238E27FC236}">
                <a16:creationId xmlns:a16="http://schemas.microsoft.com/office/drawing/2014/main" id="{1C792F48-B46B-02A3-13E8-ACED07595D2F}"/>
              </a:ext>
            </a:extLst>
          </p:cNvPr>
          <p:cNvSpPr>
            <a:spLocks noChangeArrowheads="1"/>
          </p:cNvSpPr>
          <p:nvPr/>
        </p:nvSpPr>
        <p:spPr bwMode="auto">
          <a:xfrm>
            <a:off x="1902773" y="32316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13" name="Rectangle 10" descr="Rombos transparentes">
            <a:extLst>
              <a:ext uri="{FF2B5EF4-FFF2-40B4-BE49-F238E27FC236}">
                <a16:creationId xmlns:a16="http://schemas.microsoft.com/office/drawing/2014/main" id="{B1022A64-E258-062F-A95A-02A417908DF7}"/>
              </a:ext>
            </a:extLst>
          </p:cNvPr>
          <p:cNvSpPr>
            <a:spLocks noChangeArrowheads="1"/>
          </p:cNvSpPr>
          <p:nvPr/>
        </p:nvSpPr>
        <p:spPr bwMode="auto">
          <a:xfrm>
            <a:off x="9745319" y="3182930"/>
            <a:ext cx="169141" cy="64476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23" name="Rectangle 22">
            <a:extLst>
              <a:ext uri="{FF2B5EF4-FFF2-40B4-BE49-F238E27FC236}">
                <a16:creationId xmlns:a16="http://schemas.microsoft.com/office/drawing/2014/main" id="{53DB9DC6-A341-DC3A-AB7D-845FAB8B1D62}"/>
              </a:ext>
            </a:extLst>
          </p:cNvPr>
          <p:cNvSpPr/>
          <p:nvPr/>
        </p:nvSpPr>
        <p:spPr>
          <a:xfrm>
            <a:off x="7301602" y="1021822"/>
            <a:ext cx="2443717" cy="50292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grpSp>
        <p:nvGrpSpPr>
          <p:cNvPr id="24" name="Group 280">
            <a:extLst>
              <a:ext uri="{FF2B5EF4-FFF2-40B4-BE49-F238E27FC236}">
                <a16:creationId xmlns:a16="http://schemas.microsoft.com/office/drawing/2014/main" id="{9DE5771F-4BF3-2571-B25F-B4BB6E1467D4}"/>
              </a:ext>
            </a:extLst>
          </p:cNvPr>
          <p:cNvGrpSpPr>
            <a:grpSpLocks/>
          </p:cNvGrpSpPr>
          <p:nvPr/>
        </p:nvGrpSpPr>
        <p:grpSpPr bwMode="auto">
          <a:xfrm>
            <a:off x="7937303" y="1174252"/>
            <a:ext cx="203751" cy="189782"/>
            <a:chOff x="0" y="0"/>
            <a:chExt cx="89" cy="85"/>
          </a:xfrm>
        </p:grpSpPr>
        <p:sp>
          <p:nvSpPr>
            <p:cNvPr id="25" name="Freeform 281">
              <a:extLst>
                <a:ext uri="{FF2B5EF4-FFF2-40B4-BE49-F238E27FC236}">
                  <a16:creationId xmlns:a16="http://schemas.microsoft.com/office/drawing/2014/main" id="{5E78929B-0543-608D-2277-B55526E5CAB9}"/>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6" name="Freeform 282">
              <a:extLst>
                <a:ext uri="{FF2B5EF4-FFF2-40B4-BE49-F238E27FC236}">
                  <a16:creationId xmlns:a16="http://schemas.microsoft.com/office/drawing/2014/main" id="{84664651-51A5-DA55-92D9-566088E927EC}"/>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7" name="Freeform 283">
              <a:extLst>
                <a:ext uri="{FF2B5EF4-FFF2-40B4-BE49-F238E27FC236}">
                  <a16:creationId xmlns:a16="http://schemas.microsoft.com/office/drawing/2014/main" id="{B335C0D4-9E33-E5CD-604A-4C7519460E22}"/>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4">
              <a:extLst>
                <a:ext uri="{FF2B5EF4-FFF2-40B4-BE49-F238E27FC236}">
                  <a16:creationId xmlns:a16="http://schemas.microsoft.com/office/drawing/2014/main" id="{49AF6AB2-6A51-C3D0-6BC2-9582B1F85333}"/>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85">
              <a:extLst>
                <a:ext uri="{FF2B5EF4-FFF2-40B4-BE49-F238E27FC236}">
                  <a16:creationId xmlns:a16="http://schemas.microsoft.com/office/drawing/2014/main" id="{FDF12D83-6F83-EDD6-E6C7-CF5F9722EFE2}"/>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86">
              <a:extLst>
                <a:ext uri="{FF2B5EF4-FFF2-40B4-BE49-F238E27FC236}">
                  <a16:creationId xmlns:a16="http://schemas.microsoft.com/office/drawing/2014/main" id="{C86ADC08-5C08-F890-E761-2053410E1BFE}"/>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87">
              <a:extLst>
                <a:ext uri="{FF2B5EF4-FFF2-40B4-BE49-F238E27FC236}">
                  <a16:creationId xmlns:a16="http://schemas.microsoft.com/office/drawing/2014/main" id="{16278084-98A7-D398-9C06-B7BE50148181}"/>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2" name="Freeform 288">
              <a:extLst>
                <a:ext uri="{FF2B5EF4-FFF2-40B4-BE49-F238E27FC236}">
                  <a16:creationId xmlns:a16="http://schemas.microsoft.com/office/drawing/2014/main" id="{BF04CD32-67AE-19B4-E3FC-E26555B45F74}"/>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3" name="Freeform 289">
              <a:extLst>
                <a:ext uri="{FF2B5EF4-FFF2-40B4-BE49-F238E27FC236}">
                  <a16:creationId xmlns:a16="http://schemas.microsoft.com/office/drawing/2014/main" id="{F57CD0BF-2F74-C167-57B9-604CF20B6512}"/>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4" name="Freeform 290">
              <a:extLst>
                <a:ext uri="{FF2B5EF4-FFF2-40B4-BE49-F238E27FC236}">
                  <a16:creationId xmlns:a16="http://schemas.microsoft.com/office/drawing/2014/main" id="{5E3303D5-A720-8882-1453-542CCF90486E}"/>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5" name="Freeform 291">
              <a:extLst>
                <a:ext uri="{FF2B5EF4-FFF2-40B4-BE49-F238E27FC236}">
                  <a16:creationId xmlns:a16="http://schemas.microsoft.com/office/drawing/2014/main" id="{6EA7246A-E498-EB80-4D84-2CB047A8D9C8}"/>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6" name="Freeform 292">
              <a:extLst>
                <a:ext uri="{FF2B5EF4-FFF2-40B4-BE49-F238E27FC236}">
                  <a16:creationId xmlns:a16="http://schemas.microsoft.com/office/drawing/2014/main" id="{D00FC350-4700-87A1-D59C-012402A90334}"/>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87" name="TextBox 86">
            <a:extLst>
              <a:ext uri="{FF2B5EF4-FFF2-40B4-BE49-F238E27FC236}">
                <a16:creationId xmlns:a16="http://schemas.microsoft.com/office/drawing/2014/main" id="{135EE7EC-DAA0-E677-4549-2DDF26FF2872}"/>
              </a:ext>
            </a:extLst>
          </p:cNvPr>
          <p:cNvSpPr txBox="1"/>
          <p:nvPr/>
        </p:nvSpPr>
        <p:spPr>
          <a:xfrm>
            <a:off x="4786871" y="714045"/>
            <a:ext cx="2156603" cy="307777"/>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Target Game</a:t>
            </a:r>
          </a:p>
        </p:txBody>
      </p:sp>
      <p:sp>
        <p:nvSpPr>
          <p:cNvPr id="91" name="Oval 26">
            <a:extLst>
              <a:ext uri="{FF2B5EF4-FFF2-40B4-BE49-F238E27FC236}">
                <a16:creationId xmlns:a16="http://schemas.microsoft.com/office/drawing/2014/main" id="{75713934-18A1-A391-17A9-0C83B2657529}"/>
              </a:ext>
            </a:extLst>
          </p:cNvPr>
          <p:cNvSpPr>
            <a:spLocks noChangeArrowheads="1"/>
          </p:cNvSpPr>
          <p:nvPr/>
        </p:nvSpPr>
        <p:spPr bwMode="auto">
          <a:xfrm>
            <a:off x="8969612" y="3173053"/>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2" name="Oval 26">
            <a:extLst>
              <a:ext uri="{FF2B5EF4-FFF2-40B4-BE49-F238E27FC236}">
                <a16:creationId xmlns:a16="http://schemas.microsoft.com/office/drawing/2014/main" id="{BD8292B8-E56A-A02B-9AAF-C5CD370F6113}"/>
              </a:ext>
            </a:extLst>
          </p:cNvPr>
          <p:cNvSpPr>
            <a:spLocks noChangeArrowheads="1"/>
          </p:cNvSpPr>
          <p:nvPr/>
        </p:nvSpPr>
        <p:spPr bwMode="auto">
          <a:xfrm>
            <a:off x="7634863" y="2845703"/>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3" name="Oval 26">
            <a:extLst>
              <a:ext uri="{FF2B5EF4-FFF2-40B4-BE49-F238E27FC236}">
                <a16:creationId xmlns:a16="http://schemas.microsoft.com/office/drawing/2014/main" id="{307400B7-92FB-B0C4-E159-95A594AA026B}"/>
              </a:ext>
            </a:extLst>
          </p:cNvPr>
          <p:cNvSpPr>
            <a:spLocks noChangeArrowheads="1"/>
          </p:cNvSpPr>
          <p:nvPr/>
        </p:nvSpPr>
        <p:spPr bwMode="auto">
          <a:xfrm>
            <a:off x="8283285" y="3857081"/>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4" name="Oval 26">
            <a:extLst>
              <a:ext uri="{FF2B5EF4-FFF2-40B4-BE49-F238E27FC236}">
                <a16:creationId xmlns:a16="http://schemas.microsoft.com/office/drawing/2014/main" id="{1C42BEC2-0494-4FB9-C6B1-22DA0BC6D7A1}"/>
              </a:ext>
            </a:extLst>
          </p:cNvPr>
          <p:cNvSpPr>
            <a:spLocks noChangeArrowheads="1"/>
          </p:cNvSpPr>
          <p:nvPr/>
        </p:nvSpPr>
        <p:spPr bwMode="auto">
          <a:xfrm>
            <a:off x="7936529" y="6088713"/>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6" name="Oval 26">
            <a:extLst>
              <a:ext uri="{FF2B5EF4-FFF2-40B4-BE49-F238E27FC236}">
                <a16:creationId xmlns:a16="http://schemas.microsoft.com/office/drawing/2014/main" id="{3335B12F-CF95-1FE1-0796-AF807CF8C7D0}"/>
              </a:ext>
            </a:extLst>
          </p:cNvPr>
          <p:cNvSpPr>
            <a:spLocks noChangeArrowheads="1"/>
          </p:cNvSpPr>
          <p:nvPr/>
        </p:nvSpPr>
        <p:spPr bwMode="auto">
          <a:xfrm>
            <a:off x="8852564" y="6111478"/>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7" name="Oval 26">
            <a:extLst>
              <a:ext uri="{FF2B5EF4-FFF2-40B4-BE49-F238E27FC236}">
                <a16:creationId xmlns:a16="http://schemas.microsoft.com/office/drawing/2014/main" id="{06CE8476-953A-0267-157D-1D0277645773}"/>
              </a:ext>
            </a:extLst>
          </p:cNvPr>
          <p:cNvSpPr>
            <a:spLocks noChangeArrowheads="1"/>
          </p:cNvSpPr>
          <p:nvPr/>
        </p:nvSpPr>
        <p:spPr bwMode="auto">
          <a:xfrm>
            <a:off x="8302950" y="3110814"/>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8" name="Oval 26">
            <a:extLst>
              <a:ext uri="{FF2B5EF4-FFF2-40B4-BE49-F238E27FC236}">
                <a16:creationId xmlns:a16="http://schemas.microsoft.com/office/drawing/2014/main" id="{0D0ABF02-4ED4-848C-8598-9455FC6F8DCF}"/>
              </a:ext>
            </a:extLst>
          </p:cNvPr>
          <p:cNvSpPr>
            <a:spLocks noChangeArrowheads="1"/>
          </p:cNvSpPr>
          <p:nvPr/>
        </p:nvSpPr>
        <p:spPr bwMode="auto">
          <a:xfrm>
            <a:off x="7617519" y="4390005"/>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9" name="Oval 26">
            <a:extLst>
              <a:ext uri="{FF2B5EF4-FFF2-40B4-BE49-F238E27FC236}">
                <a16:creationId xmlns:a16="http://schemas.microsoft.com/office/drawing/2014/main" id="{EBAF9565-3928-2CF4-2800-0453631FE6F7}"/>
              </a:ext>
            </a:extLst>
          </p:cNvPr>
          <p:cNvSpPr>
            <a:spLocks noChangeArrowheads="1"/>
          </p:cNvSpPr>
          <p:nvPr/>
        </p:nvSpPr>
        <p:spPr bwMode="auto">
          <a:xfrm>
            <a:off x="9087738" y="4820759"/>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00" name="Rectangle 13">
            <a:extLst>
              <a:ext uri="{FF2B5EF4-FFF2-40B4-BE49-F238E27FC236}">
                <a16:creationId xmlns:a16="http://schemas.microsoft.com/office/drawing/2014/main" id="{58A72CD8-00AA-9D41-0954-6F49FB25D785}"/>
              </a:ext>
            </a:extLst>
          </p:cNvPr>
          <p:cNvSpPr>
            <a:spLocks noChangeArrowheads="1"/>
          </p:cNvSpPr>
          <p:nvPr/>
        </p:nvSpPr>
        <p:spPr bwMode="auto">
          <a:xfrm>
            <a:off x="3131388" y="2452248"/>
            <a:ext cx="2725177" cy="1652154"/>
          </a:xfrm>
          <a:prstGeom prst="rect">
            <a:avLst/>
          </a:prstGeom>
          <a:solidFill>
            <a:schemeClr val="bg1"/>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050"/>
              </a:spcBef>
              <a:buNone/>
            </a:pPr>
            <a:r>
              <a:rPr lang="en-US" sz="1050" b="1" dirty="0">
                <a:effectLst/>
                <a:latin typeface="Arial" panose="020B0604020202020204" pitchFamily="34" charset="0"/>
                <a:ea typeface="Calibri" panose="020F0502020204030204" pitchFamily="34" charset="0"/>
                <a:cs typeface="Arial" panose="020B0604020202020204" pitchFamily="34" charset="0"/>
              </a:rPr>
              <a:t>                     </a:t>
            </a:r>
            <a:r>
              <a:rPr lang="en-US" sz="1050" b="1" u="sng" dirty="0">
                <a:effectLst/>
                <a:latin typeface="Arial" panose="020B0604020202020204" pitchFamily="34" charset="0"/>
                <a:ea typeface="Calibri" panose="020F0502020204030204" pitchFamily="34" charset="0"/>
                <a:cs typeface="Arial" panose="020B0604020202020204" pitchFamily="34" charset="0"/>
              </a:rPr>
              <a:t>Target Game</a:t>
            </a:r>
            <a:r>
              <a:rPr lang="en-US" sz="1050" b="1" dirty="0">
                <a:effectLst/>
                <a:latin typeface="Arial" panose="020B0604020202020204" pitchFamily="34" charset="0"/>
                <a:ea typeface="Calibri" panose="020F0502020204030204" pitchFamily="34" charset="0"/>
                <a:cs typeface="Arial" panose="020B0604020202020204" pitchFamily="34" charset="0"/>
              </a:rPr>
              <a:t>                                                             a. 2 teams- You have a target player.                                b. Once the team passes to that target player, they must go to a different target player.                                                           </a:t>
            </a:r>
            <a:r>
              <a:rPr lang="en-US" sz="1050" b="1" dirty="0">
                <a:latin typeface="Arial" panose="020B0604020202020204" pitchFamily="34" charset="0"/>
                <a:ea typeface="Calibri" panose="020F0502020204030204" pitchFamily="34" charset="0"/>
                <a:cs typeface="Arial" panose="020B0604020202020204" pitchFamily="34" charset="0"/>
              </a:rPr>
              <a:t>c</a:t>
            </a:r>
            <a:r>
              <a:rPr lang="en-US" sz="1050" b="1" dirty="0">
                <a:effectLst/>
                <a:latin typeface="Arial" panose="020B0604020202020204" pitchFamily="34" charset="0"/>
                <a:ea typeface="Calibri" panose="020F0502020204030204" pitchFamily="34" charset="0"/>
                <a:cs typeface="Arial" panose="020B0604020202020204" pitchFamily="34" charset="0"/>
              </a:rPr>
              <a:t>. When the target player receives the ball; they dribble in and the person that passed them the ball takes their place.</a:t>
            </a:r>
          </a:p>
          <a:p>
            <a:pPr eaLnBrk="1" hangingPunct="1">
              <a:lnSpc>
                <a:spcPct val="100000"/>
              </a:lnSpc>
              <a:spcBef>
                <a:spcPts val="1050"/>
              </a:spcBef>
              <a:buFontTx/>
              <a:buNone/>
            </a:pPr>
            <a:endParaRPr lang="en-US" altLang="en-US" sz="1050" b="1" dirty="0">
              <a:latin typeface="Arial" panose="020B0604020202020204" pitchFamily="34" charset="0"/>
              <a:cs typeface="Arial" panose="020B0604020202020204" pitchFamily="34" charset="0"/>
              <a:sym typeface="Arial Bold" panose="020B0704020202020204" pitchFamily="34" charset="0"/>
            </a:endParaRPr>
          </a:p>
        </p:txBody>
      </p:sp>
      <p:sp>
        <p:nvSpPr>
          <p:cNvPr id="3" name="Oval 26">
            <a:extLst>
              <a:ext uri="{FF2B5EF4-FFF2-40B4-BE49-F238E27FC236}">
                <a16:creationId xmlns:a16="http://schemas.microsoft.com/office/drawing/2014/main" id="{A4C2C3ED-2985-0850-07BB-A7968FA0EBD5}"/>
              </a:ext>
            </a:extLst>
          </p:cNvPr>
          <p:cNvSpPr>
            <a:spLocks noChangeArrowheads="1"/>
          </p:cNvSpPr>
          <p:nvPr/>
        </p:nvSpPr>
        <p:spPr bwMode="auto">
          <a:xfrm>
            <a:off x="8839377" y="67868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4" name="Oval 26">
            <a:extLst>
              <a:ext uri="{FF2B5EF4-FFF2-40B4-BE49-F238E27FC236}">
                <a16:creationId xmlns:a16="http://schemas.microsoft.com/office/drawing/2014/main" id="{91C5DC8B-30FB-202A-A400-D52BECDAEE35}"/>
              </a:ext>
            </a:extLst>
          </p:cNvPr>
          <p:cNvSpPr>
            <a:spLocks noChangeArrowheads="1"/>
          </p:cNvSpPr>
          <p:nvPr/>
        </p:nvSpPr>
        <p:spPr bwMode="auto">
          <a:xfrm>
            <a:off x="7773381" y="714045"/>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5" name="Oval 26">
            <a:extLst>
              <a:ext uri="{FF2B5EF4-FFF2-40B4-BE49-F238E27FC236}">
                <a16:creationId xmlns:a16="http://schemas.microsoft.com/office/drawing/2014/main" id="{AAB779FD-C213-D830-6D9F-870054AAC048}"/>
              </a:ext>
            </a:extLst>
          </p:cNvPr>
          <p:cNvSpPr>
            <a:spLocks noChangeArrowheads="1"/>
          </p:cNvSpPr>
          <p:nvPr/>
        </p:nvSpPr>
        <p:spPr bwMode="auto">
          <a:xfrm>
            <a:off x="8503064" y="2122798"/>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19" name="Straight Arrow Connector 18">
            <a:extLst>
              <a:ext uri="{FF2B5EF4-FFF2-40B4-BE49-F238E27FC236}">
                <a16:creationId xmlns:a16="http://schemas.microsoft.com/office/drawing/2014/main" id="{BF5718AD-1C98-0914-9B1B-E1802914E865}"/>
              </a:ext>
            </a:extLst>
          </p:cNvPr>
          <p:cNvCxnSpPr>
            <a:cxnSpLocks/>
          </p:cNvCxnSpPr>
          <p:nvPr/>
        </p:nvCxnSpPr>
        <p:spPr>
          <a:xfrm flipH="1" flipV="1">
            <a:off x="8109003" y="1381623"/>
            <a:ext cx="376906" cy="68270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C75FAC9-8D73-90F1-1876-DAB80CE65E07}"/>
              </a:ext>
            </a:extLst>
          </p:cNvPr>
          <p:cNvCxnSpPr>
            <a:cxnSpLocks/>
          </p:cNvCxnSpPr>
          <p:nvPr/>
        </p:nvCxnSpPr>
        <p:spPr>
          <a:xfrm>
            <a:off x="8001404" y="1412961"/>
            <a:ext cx="89018" cy="105090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ABADDF8-9567-9FEB-66FE-7B8BD6BE03DE}"/>
              </a:ext>
            </a:extLst>
          </p:cNvPr>
          <p:cNvCxnSpPr>
            <a:cxnSpLocks/>
          </p:cNvCxnSpPr>
          <p:nvPr/>
        </p:nvCxnSpPr>
        <p:spPr>
          <a:xfrm flipH="1" flipV="1">
            <a:off x="8256824" y="1093754"/>
            <a:ext cx="311434" cy="93323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3">
            <a:extLst>
              <a:ext uri="{FF2B5EF4-FFF2-40B4-BE49-F238E27FC236}">
                <a16:creationId xmlns:a16="http://schemas.microsoft.com/office/drawing/2014/main" id="{18252DF1-5E93-8EA4-DBC4-8FE7259C1185}"/>
              </a:ext>
            </a:extLst>
          </p:cNvPr>
          <p:cNvSpPr>
            <a:spLocks noChangeArrowheads="1"/>
          </p:cNvSpPr>
          <p:nvPr/>
        </p:nvSpPr>
        <p:spPr bwMode="auto">
          <a:xfrm>
            <a:off x="2410753" y="6111703"/>
            <a:ext cx="6925346" cy="352871"/>
          </a:xfrm>
          <a:prstGeom prst="rect">
            <a:avLst/>
          </a:prstGeom>
          <a:solidFill>
            <a:schemeClr val="bg1"/>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100" b="1" dirty="0">
                <a:latin typeface="Arial" panose="020B0604020202020204" pitchFamily="34" charset="0"/>
                <a:cs typeface="Arial" panose="020B0604020202020204" pitchFamily="34" charset="0"/>
                <a:sym typeface="Arial Bold" panose="020B0704020202020204" pitchFamily="34" charset="0"/>
              </a:rPr>
              <a:t>Lots of control and passing and movement opportunities to practice them.</a:t>
            </a:r>
          </a:p>
        </p:txBody>
      </p:sp>
    </p:spTree>
    <p:extLst>
      <p:ext uri="{BB962C8B-B14F-4D97-AF65-F5344CB8AC3E}">
        <p14:creationId xmlns:p14="http://schemas.microsoft.com/office/powerpoint/2010/main" val="271675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3">
                                          <p:stCondLst>
                                            <p:cond delay="0"/>
                                          </p:stCondLst>
                                        </p:cTn>
                                        <p:tgtEl>
                                          <p:spTgt spid="24"/>
                                        </p:tgtEl>
                                      </p:cBhvr>
                                    </p:animEffect>
                                    <p:anim calcmode="lin" valueType="num">
                                      <p:cBhvr>
                                        <p:cTn id="8" dur="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4"/>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4"/>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4"/>
                                        </p:tgtEl>
                                        <p:attrNameLst>
                                          <p:attrName>ppt_y</p:attrName>
                                        </p:attrNameLst>
                                      </p:cBhvr>
                                      <p:tavLst>
                                        <p:tav tm="0" fmla="#ppt_y-sin(pi*$)/81">
                                          <p:val>
                                            <p:fltVal val="0"/>
                                          </p:val>
                                        </p:tav>
                                        <p:tav tm="100000">
                                          <p:val>
                                            <p:fltVal val="1"/>
                                          </p:val>
                                        </p:tav>
                                      </p:tavLst>
                                    </p:anim>
                                    <p:animScale>
                                      <p:cBhvr>
                                        <p:cTn id="13" dur="1">
                                          <p:stCondLst>
                                            <p:cond delay="3"/>
                                          </p:stCondLst>
                                        </p:cTn>
                                        <p:tgtEl>
                                          <p:spTgt spid="24"/>
                                        </p:tgtEl>
                                      </p:cBhvr>
                                      <p:to x="100000" y="60000"/>
                                    </p:animScale>
                                    <p:animScale>
                                      <p:cBhvr>
                                        <p:cTn id="14" dur="1" decel="50000">
                                          <p:stCondLst>
                                            <p:cond delay="3"/>
                                          </p:stCondLst>
                                        </p:cTn>
                                        <p:tgtEl>
                                          <p:spTgt spid="24"/>
                                        </p:tgtEl>
                                      </p:cBhvr>
                                      <p:to x="100000" y="100000"/>
                                    </p:animScale>
                                    <p:animScale>
                                      <p:cBhvr>
                                        <p:cTn id="15" dur="1">
                                          <p:stCondLst>
                                            <p:cond delay="7"/>
                                          </p:stCondLst>
                                        </p:cTn>
                                        <p:tgtEl>
                                          <p:spTgt spid="24"/>
                                        </p:tgtEl>
                                      </p:cBhvr>
                                      <p:to x="100000" y="80000"/>
                                    </p:animScale>
                                    <p:animScale>
                                      <p:cBhvr>
                                        <p:cTn id="16" dur="1" decel="50000">
                                          <p:stCondLst>
                                            <p:cond delay="7"/>
                                          </p:stCondLst>
                                        </p:cTn>
                                        <p:tgtEl>
                                          <p:spTgt spid="24"/>
                                        </p:tgtEl>
                                      </p:cBhvr>
                                      <p:to x="100000" y="100000"/>
                                    </p:animScale>
                                    <p:animScale>
                                      <p:cBhvr>
                                        <p:cTn id="17" dur="1">
                                          <p:stCondLst>
                                            <p:cond delay="8"/>
                                          </p:stCondLst>
                                        </p:cTn>
                                        <p:tgtEl>
                                          <p:spTgt spid="24"/>
                                        </p:tgtEl>
                                      </p:cBhvr>
                                      <p:to x="100000" y="90000"/>
                                    </p:animScale>
                                    <p:animScale>
                                      <p:cBhvr>
                                        <p:cTn id="18" dur="1" decel="50000">
                                          <p:stCondLst>
                                            <p:cond delay="8"/>
                                          </p:stCondLst>
                                        </p:cTn>
                                        <p:tgtEl>
                                          <p:spTgt spid="24"/>
                                        </p:tgtEl>
                                      </p:cBhvr>
                                      <p:to x="100000" y="100000"/>
                                    </p:animScale>
                                    <p:animScale>
                                      <p:cBhvr>
                                        <p:cTn id="19" dur="1">
                                          <p:stCondLst>
                                            <p:cond delay="9"/>
                                          </p:stCondLst>
                                        </p:cTn>
                                        <p:tgtEl>
                                          <p:spTgt spid="24"/>
                                        </p:tgtEl>
                                      </p:cBhvr>
                                      <p:to x="100000" y="95000"/>
                                    </p:animScale>
                                    <p:animScale>
                                      <p:cBhvr>
                                        <p:cTn id="20" dur="1" decel="50000">
                                          <p:stCondLst>
                                            <p:cond delay="9"/>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7267B-9332-9A66-6D57-E60596181473}"/>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8AAAF59F-5B4E-9D52-98E7-6751F53D493F}"/>
              </a:ext>
            </a:extLst>
          </p:cNvPr>
          <p:cNvSpPr>
            <a:spLocks noChangeArrowheads="1"/>
          </p:cNvSpPr>
          <p:nvPr/>
        </p:nvSpPr>
        <p:spPr bwMode="auto">
          <a:xfrm>
            <a:off x="2055173" y="1021822"/>
            <a:ext cx="7696200" cy="5029200"/>
          </a:xfrm>
          <a:prstGeom prst="rect">
            <a:avLst/>
          </a:prstGeom>
          <a:solidFill>
            <a:srgbClr val="00B050"/>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800" i="1" dirty="0">
              <a:solidFill>
                <a:schemeClr val="tx2"/>
              </a:solidFill>
            </a:endParaRPr>
          </a:p>
        </p:txBody>
      </p:sp>
      <p:sp>
        <p:nvSpPr>
          <p:cNvPr id="6" name="Rectangle 3">
            <a:extLst>
              <a:ext uri="{FF2B5EF4-FFF2-40B4-BE49-F238E27FC236}">
                <a16:creationId xmlns:a16="http://schemas.microsoft.com/office/drawing/2014/main" id="{E01D4347-3759-96D1-D7EC-31666FEF9E23}"/>
              </a:ext>
            </a:extLst>
          </p:cNvPr>
          <p:cNvSpPr>
            <a:spLocks noChangeArrowheads="1"/>
          </p:cNvSpPr>
          <p:nvPr/>
        </p:nvSpPr>
        <p:spPr bwMode="auto">
          <a:xfrm>
            <a:off x="2055173" y="2469622"/>
            <a:ext cx="1066800" cy="22098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7" name="Rectangle 4">
            <a:extLst>
              <a:ext uri="{FF2B5EF4-FFF2-40B4-BE49-F238E27FC236}">
                <a16:creationId xmlns:a16="http://schemas.microsoft.com/office/drawing/2014/main" id="{52AAD15A-E889-7E71-D199-471792EAA75B}"/>
              </a:ext>
            </a:extLst>
          </p:cNvPr>
          <p:cNvSpPr>
            <a:spLocks noChangeArrowheads="1"/>
          </p:cNvSpPr>
          <p:nvPr/>
        </p:nvSpPr>
        <p:spPr bwMode="auto">
          <a:xfrm>
            <a:off x="8678519" y="2391485"/>
            <a:ext cx="1066800" cy="22098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8" name="Rectangle 5">
            <a:extLst>
              <a:ext uri="{FF2B5EF4-FFF2-40B4-BE49-F238E27FC236}">
                <a16:creationId xmlns:a16="http://schemas.microsoft.com/office/drawing/2014/main" id="{2DE570F0-5675-94B5-B390-5B7BA1B0B0A5}"/>
              </a:ext>
            </a:extLst>
          </p:cNvPr>
          <p:cNvSpPr>
            <a:spLocks noChangeArrowheads="1"/>
          </p:cNvSpPr>
          <p:nvPr/>
        </p:nvSpPr>
        <p:spPr bwMode="auto">
          <a:xfrm>
            <a:off x="2055173" y="2926822"/>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9" name="Rectangle 6">
            <a:extLst>
              <a:ext uri="{FF2B5EF4-FFF2-40B4-BE49-F238E27FC236}">
                <a16:creationId xmlns:a16="http://schemas.microsoft.com/office/drawing/2014/main" id="{0754AEF4-1243-33EA-CECF-FB98B66D0FC2}"/>
              </a:ext>
            </a:extLst>
          </p:cNvPr>
          <p:cNvSpPr>
            <a:spLocks noChangeArrowheads="1"/>
          </p:cNvSpPr>
          <p:nvPr/>
        </p:nvSpPr>
        <p:spPr bwMode="auto">
          <a:xfrm>
            <a:off x="9294173" y="2850622"/>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0" name="Oval 7">
            <a:extLst>
              <a:ext uri="{FF2B5EF4-FFF2-40B4-BE49-F238E27FC236}">
                <a16:creationId xmlns:a16="http://schemas.microsoft.com/office/drawing/2014/main" id="{BE934B8D-EA08-C587-4200-CE780BC4FA17}"/>
              </a:ext>
            </a:extLst>
          </p:cNvPr>
          <p:cNvSpPr>
            <a:spLocks noChangeArrowheads="1"/>
          </p:cNvSpPr>
          <p:nvPr/>
        </p:nvSpPr>
        <p:spPr bwMode="auto">
          <a:xfrm>
            <a:off x="5175849" y="2736346"/>
            <a:ext cx="1380712" cy="1368056"/>
          </a:xfrm>
          <a:prstGeom prst="ellipse">
            <a:avLst/>
          </a:prstGeom>
          <a:solidFill>
            <a:srgbClr val="00B050"/>
          </a:solidFill>
          <a:ln w="1905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Constantia" panose="02030602050306030303" pitchFamily="18" charset="0"/>
            </a:endParaRPr>
          </a:p>
        </p:txBody>
      </p:sp>
      <p:sp>
        <p:nvSpPr>
          <p:cNvPr id="11" name="Line 8">
            <a:extLst>
              <a:ext uri="{FF2B5EF4-FFF2-40B4-BE49-F238E27FC236}">
                <a16:creationId xmlns:a16="http://schemas.microsoft.com/office/drawing/2014/main" id="{C0165AE3-71E0-02B9-4190-B33E615736BC}"/>
              </a:ext>
            </a:extLst>
          </p:cNvPr>
          <p:cNvSpPr>
            <a:spLocks noChangeShapeType="1"/>
          </p:cNvSpPr>
          <p:nvPr/>
        </p:nvSpPr>
        <p:spPr bwMode="auto">
          <a:xfrm>
            <a:off x="5865173" y="1021822"/>
            <a:ext cx="0" cy="50292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9" descr="Rombos transparentes">
            <a:extLst>
              <a:ext uri="{FF2B5EF4-FFF2-40B4-BE49-F238E27FC236}">
                <a16:creationId xmlns:a16="http://schemas.microsoft.com/office/drawing/2014/main" id="{A87A1B48-50E7-45E1-5837-AB9125E95B8F}"/>
              </a:ext>
            </a:extLst>
          </p:cNvPr>
          <p:cNvSpPr>
            <a:spLocks noChangeArrowheads="1"/>
          </p:cNvSpPr>
          <p:nvPr/>
        </p:nvSpPr>
        <p:spPr bwMode="auto">
          <a:xfrm>
            <a:off x="1902773" y="32316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13" name="Rectangle 10" descr="Rombos transparentes">
            <a:extLst>
              <a:ext uri="{FF2B5EF4-FFF2-40B4-BE49-F238E27FC236}">
                <a16:creationId xmlns:a16="http://schemas.microsoft.com/office/drawing/2014/main" id="{EC1E84EF-2649-9DFE-A7F7-3230176B6C21}"/>
              </a:ext>
            </a:extLst>
          </p:cNvPr>
          <p:cNvSpPr>
            <a:spLocks noChangeArrowheads="1"/>
          </p:cNvSpPr>
          <p:nvPr/>
        </p:nvSpPr>
        <p:spPr bwMode="auto">
          <a:xfrm>
            <a:off x="9745319" y="3182930"/>
            <a:ext cx="169141" cy="64476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23" name="Rectangle 22">
            <a:extLst>
              <a:ext uri="{FF2B5EF4-FFF2-40B4-BE49-F238E27FC236}">
                <a16:creationId xmlns:a16="http://schemas.microsoft.com/office/drawing/2014/main" id="{F890B937-FA78-84B2-B2FF-01707F1B7A4C}"/>
              </a:ext>
            </a:extLst>
          </p:cNvPr>
          <p:cNvSpPr/>
          <p:nvPr/>
        </p:nvSpPr>
        <p:spPr>
          <a:xfrm>
            <a:off x="7301602" y="1021822"/>
            <a:ext cx="2443717" cy="50292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grpSp>
        <p:nvGrpSpPr>
          <p:cNvPr id="24" name="Group 280">
            <a:extLst>
              <a:ext uri="{FF2B5EF4-FFF2-40B4-BE49-F238E27FC236}">
                <a16:creationId xmlns:a16="http://schemas.microsoft.com/office/drawing/2014/main" id="{2A6A6ABF-E76B-5B9C-D633-43C413B69051}"/>
              </a:ext>
            </a:extLst>
          </p:cNvPr>
          <p:cNvGrpSpPr>
            <a:grpSpLocks/>
          </p:cNvGrpSpPr>
          <p:nvPr/>
        </p:nvGrpSpPr>
        <p:grpSpPr bwMode="auto">
          <a:xfrm>
            <a:off x="7922813" y="3705363"/>
            <a:ext cx="203751" cy="189782"/>
            <a:chOff x="0" y="0"/>
            <a:chExt cx="89" cy="85"/>
          </a:xfrm>
        </p:grpSpPr>
        <p:sp>
          <p:nvSpPr>
            <p:cNvPr id="25" name="Freeform 281">
              <a:extLst>
                <a:ext uri="{FF2B5EF4-FFF2-40B4-BE49-F238E27FC236}">
                  <a16:creationId xmlns:a16="http://schemas.microsoft.com/office/drawing/2014/main" id="{89711A63-27D1-D959-378A-E1EA92D8DACE}"/>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6" name="Freeform 282">
              <a:extLst>
                <a:ext uri="{FF2B5EF4-FFF2-40B4-BE49-F238E27FC236}">
                  <a16:creationId xmlns:a16="http://schemas.microsoft.com/office/drawing/2014/main" id="{5BED9725-1DE9-C1EE-D144-71FDB40A1839}"/>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7" name="Freeform 283">
              <a:extLst>
                <a:ext uri="{FF2B5EF4-FFF2-40B4-BE49-F238E27FC236}">
                  <a16:creationId xmlns:a16="http://schemas.microsoft.com/office/drawing/2014/main" id="{4880250E-0C0B-2B79-4B45-F44C59BABAC2}"/>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4">
              <a:extLst>
                <a:ext uri="{FF2B5EF4-FFF2-40B4-BE49-F238E27FC236}">
                  <a16:creationId xmlns:a16="http://schemas.microsoft.com/office/drawing/2014/main" id="{A37CE9AC-8F28-0906-6A5A-7B92430F74BB}"/>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85">
              <a:extLst>
                <a:ext uri="{FF2B5EF4-FFF2-40B4-BE49-F238E27FC236}">
                  <a16:creationId xmlns:a16="http://schemas.microsoft.com/office/drawing/2014/main" id="{C6A247E6-3C04-6312-41B8-8F5F0AA75B78}"/>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86">
              <a:extLst>
                <a:ext uri="{FF2B5EF4-FFF2-40B4-BE49-F238E27FC236}">
                  <a16:creationId xmlns:a16="http://schemas.microsoft.com/office/drawing/2014/main" id="{BEBA20E3-2250-1054-42A9-86824CE1AD2C}"/>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87">
              <a:extLst>
                <a:ext uri="{FF2B5EF4-FFF2-40B4-BE49-F238E27FC236}">
                  <a16:creationId xmlns:a16="http://schemas.microsoft.com/office/drawing/2014/main" id="{7B8A9725-2107-2E4B-AAD6-94DCEA137732}"/>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2" name="Freeform 288">
              <a:extLst>
                <a:ext uri="{FF2B5EF4-FFF2-40B4-BE49-F238E27FC236}">
                  <a16:creationId xmlns:a16="http://schemas.microsoft.com/office/drawing/2014/main" id="{A6D28739-4E96-B885-6A8F-566250164808}"/>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3" name="Freeform 289">
              <a:extLst>
                <a:ext uri="{FF2B5EF4-FFF2-40B4-BE49-F238E27FC236}">
                  <a16:creationId xmlns:a16="http://schemas.microsoft.com/office/drawing/2014/main" id="{BD4155B6-A281-7FF1-D1A9-886E07726DAD}"/>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4" name="Freeform 290">
              <a:extLst>
                <a:ext uri="{FF2B5EF4-FFF2-40B4-BE49-F238E27FC236}">
                  <a16:creationId xmlns:a16="http://schemas.microsoft.com/office/drawing/2014/main" id="{39BD6B4A-DFB6-1E99-DC1E-6E582BADC99F}"/>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5" name="Freeform 291">
              <a:extLst>
                <a:ext uri="{FF2B5EF4-FFF2-40B4-BE49-F238E27FC236}">
                  <a16:creationId xmlns:a16="http://schemas.microsoft.com/office/drawing/2014/main" id="{CF789FD4-392E-E677-CCCC-AABDD2D71561}"/>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6" name="Freeform 292">
              <a:extLst>
                <a:ext uri="{FF2B5EF4-FFF2-40B4-BE49-F238E27FC236}">
                  <a16:creationId xmlns:a16="http://schemas.microsoft.com/office/drawing/2014/main" id="{DF9D03BD-D073-DDBE-1A31-966E2CBFB2A2}"/>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87" name="TextBox 86">
            <a:extLst>
              <a:ext uri="{FF2B5EF4-FFF2-40B4-BE49-F238E27FC236}">
                <a16:creationId xmlns:a16="http://schemas.microsoft.com/office/drawing/2014/main" id="{0219D3AE-2E5F-1F35-83F8-B3F1790A77D7}"/>
              </a:ext>
            </a:extLst>
          </p:cNvPr>
          <p:cNvSpPr txBox="1"/>
          <p:nvPr/>
        </p:nvSpPr>
        <p:spPr>
          <a:xfrm>
            <a:off x="4786871" y="714045"/>
            <a:ext cx="2156603" cy="307777"/>
          </a:xfrm>
          <a:prstGeom prst="rect">
            <a:avLst/>
          </a:prstGeom>
          <a:solidFill>
            <a:schemeClr val="bg1"/>
          </a:solidFill>
          <a:ln w="28575">
            <a:solidFill>
              <a:schemeClr val="tx1"/>
            </a:solidFill>
          </a:ln>
        </p:spPr>
        <p:txBody>
          <a:bodyPr wrap="square">
            <a:spAutoFit/>
          </a:bodyPr>
          <a:lstStyle/>
          <a:p>
            <a:pP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  Six Goal Scrimmage</a:t>
            </a:r>
          </a:p>
        </p:txBody>
      </p:sp>
      <p:sp>
        <p:nvSpPr>
          <p:cNvPr id="91" name="Oval 26">
            <a:extLst>
              <a:ext uri="{FF2B5EF4-FFF2-40B4-BE49-F238E27FC236}">
                <a16:creationId xmlns:a16="http://schemas.microsoft.com/office/drawing/2014/main" id="{789BBACE-6256-27B9-02CB-E5D44300377E}"/>
              </a:ext>
            </a:extLst>
          </p:cNvPr>
          <p:cNvSpPr>
            <a:spLocks noChangeArrowheads="1"/>
          </p:cNvSpPr>
          <p:nvPr/>
        </p:nvSpPr>
        <p:spPr bwMode="auto">
          <a:xfrm>
            <a:off x="8430158" y="5382806"/>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2" name="Oval 26">
            <a:extLst>
              <a:ext uri="{FF2B5EF4-FFF2-40B4-BE49-F238E27FC236}">
                <a16:creationId xmlns:a16="http://schemas.microsoft.com/office/drawing/2014/main" id="{5C423B26-5F46-C673-8F3D-EDB602FB2976}"/>
              </a:ext>
            </a:extLst>
          </p:cNvPr>
          <p:cNvSpPr>
            <a:spLocks noChangeArrowheads="1"/>
          </p:cNvSpPr>
          <p:nvPr/>
        </p:nvSpPr>
        <p:spPr bwMode="auto">
          <a:xfrm>
            <a:off x="7649201" y="2501555"/>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3" name="Oval 26">
            <a:extLst>
              <a:ext uri="{FF2B5EF4-FFF2-40B4-BE49-F238E27FC236}">
                <a16:creationId xmlns:a16="http://schemas.microsoft.com/office/drawing/2014/main" id="{EDCC4AD1-148E-CAB7-791E-085AA1796940}"/>
              </a:ext>
            </a:extLst>
          </p:cNvPr>
          <p:cNvSpPr>
            <a:spLocks noChangeArrowheads="1"/>
          </p:cNvSpPr>
          <p:nvPr/>
        </p:nvSpPr>
        <p:spPr bwMode="auto">
          <a:xfrm>
            <a:off x="7600304" y="3650029"/>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4" name="Oval 26">
            <a:extLst>
              <a:ext uri="{FF2B5EF4-FFF2-40B4-BE49-F238E27FC236}">
                <a16:creationId xmlns:a16="http://schemas.microsoft.com/office/drawing/2014/main" id="{0E40D3F8-6C5A-5D7D-6E42-41289E845E68}"/>
              </a:ext>
            </a:extLst>
          </p:cNvPr>
          <p:cNvSpPr>
            <a:spLocks noChangeArrowheads="1"/>
          </p:cNvSpPr>
          <p:nvPr/>
        </p:nvSpPr>
        <p:spPr bwMode="auto">
          <a:xfrm>
            <a:off x="8247014" y="1357769"/>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6" name="Oval 26">
            <a:extLst>
              <a:ext uri="{FF2B5EF4-FFF2-40B4-BE49-F238E27FC236}">
                <a16:creationId xmlns:a16="http://schemas.microsoft.com/office/drawing/2014/main" id="{C8485EB8-9DCA-73C8-01AE-AFB98EC9CE54}"/>
              </a:ext>
            </a:extLst>
          </p:cNvPr>
          <p:cNvSpPr>
            <a:spLocks noChangeArrowheads="1"/>
          </p:cNvSpPr>
          <p:nvPr/>
        </p:nvSpPr>
        <p:spPr bwMode="auto">
          <a:xfrm>
            <a:off x="8839377" y="2237821"/>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7" name="Oval 26">
            <a:extLst>
              <a:ext uri="{FF2B5EF4-FFF2-40B4-BE49-F238E27FC236}">
                <a16:creationId xmlns:a16="http://schemas.microsoft.com/office/drawing/2014/main" id="{51FEBCA3-EE5F-2ADF-BE9B-5E7D39E8C79F}"/>
              </a:ext>
            </a:extLst>
          </p:cNvPr>
          <p:cNvSpPr>
            <a:spLocks noChangeArrowheads="1"/>
          </p:cNvSpPr>
          <p:nvPr/>
        </p:nvSpPr>
        <p:spPr bwMode="auto">
          <a:xfrm>
            <a:off x="8732280" y="3004817"/>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8" name="Oval 26">
            <a:extLst>
              <a:ext uri="{FF2B5EF4-FFF2-40B4-BE49-F238E27FC236}">
                <a16:creationId xmlns:a16="http://schemas.microsoft.com/office/drawing/2014/main" id="{44870E7A-9ECD-2053-22F0-2A80FE3B6272}"/>
              </a:ext>
            </a:extLst>
          </p:cNvPr>
          <p:cNvSpPr>
            <a:spLocks noChangeArrowheads="1"/>
          </p:cNvSpPr>
          <p:nvPr/>
        </p:nvSpPr>
        <p:spPr bwMode="auto">
          <a:xfrm>
            <a:off x="8371194" y="3823698"/>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9" name="Oval 26">
            <a:extLst>
              <a:ext uri="{FF2B5EF4-FFF2-40B4-BE49-F238E27FC236}">
                <a16:creationId xmlns:a16="http://schemas.microsoft.com/office/drawing/2014/main" id="{8CDD99E3-CD56-D806-7F7E-DB2B1E4B9FDA}"/>
              </a:ext>
            </a:extLst>
          </p:cNvPr>
          <p:cNvSpPr>
            <a:spLocks noChangeArrowheads="1"/>
          </p:cNvSpPr>
          <p:nvPr/>
        </p:nvSpPr>
        <p:spPr bwMode="auto">
          <a:xfrm>
            <a:off x="9087738" y="4820759"/>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00" name="Rectangle 13">
            <a:extLst>
              <a:ext uri="{FF2B5EF4-FFF2-40B4-BE49-F238E27FC236}">
                <a16:creationId xmlns:a16="http://schemas.microsoft.com/office/drawing/2014/main" id="{5120FE5F-37FC-A1A8-3CBC-C2F64AC3DF28}"/>
              </a:ext>
            </a:extLst>
          </p:cNvPr>
          <p:cNvSpPr>
            <a:spLocks noChangeArrowheads="1"/>
          </p:cNvSpPr>
          <p:nvPr/>
        </p:nvSpPr>
        <p:spPr bwMode="auto">
          <a:xfrm>
            <a:off x="3136301" y="3182930"/>
            <a:ext cx="2725177" cy="712215"/>
          </a:xfrm>
          <a:prstGeom prst="rect">
            <a:avLst/>
          </a:prstGeom>
          <a:solidFill>
            <a:schemeClr val="bg1"/>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000" b="1" dirty="0">
                <a:latin typeface="Arial" panose="020B0604020202020204" pitchFamily="34" charset="0"/>
                <a:cs typeface="Arial" panose="020B0604020202020204" pitchFamily="34" charset="0"/>
                <a:sym typeface="Arial Bold" panose="020B0704020202020204" pitchFamily="34" charset="0"/>
              </a:rPr>
              <a:t>Three goals for each team to score in. No coaching just let them play and have fun. 3 spread out goals encourages switching play. </a:t>
            </a:r>
          </a:p>
        </p:txBody>
      </p:sp>
      <p:sp>
        <p:nvSpPr>
          <p:cNvPr id="3" name="Rectangle 10" descr="Rombos transparentes">
            <a:extLst>
              <a:ext uri="{FF2B5EF4-FFF2-40B4-BE49-F238E27FC236}">
                <a16:creationId xmlns:a16="http://schemas.microsoft.com/office/drawing/2014/main" id="{7E8CA345-C8F8-3EF7-2896-8258F305943F}"/>
              </a:ext>
            </a:extLst>
          </p:cNvPr>
          <p:cNvSpPr>
            <a:spLocks noChangeArrowheads="1"/>
          </p:cNvSpPr>
          <p:nvPr/>
        </p:nvSpPr>
        <p:spPr bwMode="auto">
          <a:xfrm>
            <a:off x="7126407" y="1282706"/>
            <a:ext cx="169141" cy="64476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4" name="Rectangle 10" descr="Rombos transparentes">
            <a:extLst>
              <a:ext uri="{FF2B5EF4-FFF2-40B4-BE49-F238E27FC236}">
                <a16:creationId xmlns:a16="http://schemas.microsoft.com/office/drawing/2014/main" id="{A5012162-44E9-6372-C017-1340C4A67A80}"/>
              </a:ext>
            </a:extLst>
          </p:cNvPr>
          <p:cNvSpPr>
            <a:spLocks noChangeArrowheads="1"/>
          </p:cNvSpPr>
          <p:nvPr/>
        </p:nvSpPr>
        <p:spPr bwMode="auto">
          <a:xfrm>
            <a:off x="7126407" y="3252138"/>
            <a:ext cx="169141" cy="64476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4" name="Rectangle 10" descr="Rombos transparentes">
            <a:extLst>
              <a:ext uri="{FF2B5EF4-FFF2-40B4-BE49-F238E27FC236}">
                <a16:creationId xmlns:a16="http://schemas.microsoft.com/office/drawing/2014/main" id="{386925C6-C5FA-4E58-2AFB-180368F61546}"/>
              </a:ext>
            </a:extLst>
          </p:cNvPr>
          <p:cNvSpPr>
            <a:spLocks noChangeArrowheads="1"/>
          </p:cNvSpPr>
          <p:nvPr/>
        </p:nvSpPr>
        <p:spPr bwMode="auto">
          <a:xfrm>
            <a:off x="9745319" y="5060422"/>
            <a:ext cx="169141" cy="64476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5" name="Rectangle 10" descr="Rombos transparentes">
            <a:extLst>
              <a:ext uri="{FF2B5EF4-FFF2-40B4-BE49-F238E27FC236}">
                <a16:creationId xmlns:a16="http://schemas.microsoft.com/office/drawing/2014/main" id="{9482031A-4BC5-99BD-E226-414F1C6F9E6A}"/>
              </a:ext>
            </a:extLst>
          </p:cNvPr>
          <p:cNvSpPr>
            <a:spLocks noChangeArrowheads="1"/>
          </p:cNvSpPr>
          <p:nvPr/>
        </p:nvSpPr>
        <p:spPr bwMode="auto">
          <a:xfrm>
            <a:off x="7126406" y="5068080"/>
            <a:ext cx="169141" cy="64476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6" name="Rectangle 10" descr="Rombos transparentes">
            <a:extLst>
              <a:ext uri="{FF2B5EF4-FFF2-40B4-BE49-F238E27FC236}">
                <a16:creationId xmlns:a16="http://schemas.microsoft.com/office/drawing/2014/main" id="{E714C89D-E0BA-2805-8620-F7398A44B562}"/>
              </a:ext>
            </a:extLst>
          </p:cNvPr>
          <p:cNvSpPr>
            <a:spLocks noChangeArrowheads="1"/>
          </p:cNvSpPr>
          <p:nvPr/>
        </p:nvSpPr>
        <p:spPr bwMode="auto">
          <a:xfrm>
            <a:off x="9752936" y="1291454"/>
            <a:ext cx="169141" cy="64476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cxnSp>
        <p:nvCxnSpPr>
          <p:cNvPr id="18" name="Straight Arrow Connector 17">
            <a:extLst>
              <a:ext uri="{FF2B5EF4-FFF2-40B4-BE49-F238E27FC236}">
                <a16:creationId xmlns:a16="http://schemas.microsoft.com/office/drawing/2014/main" id="{9ED182E4-A4D4-F230-7EF5-D7BBE39205E4}"/>
              </a:ext>
            </a:extLst>
          </p:cNvPr>
          <p:cNvCxnSpPr>
            <a:cxnSpLocks/>
          </p:cNvCxnSpPr>
          <p:nvPr/>
        </p:nvCxnSpPr>
        <p:spPr>
          <a:xfrm flipV="1">
            <a:off x="7979130" y="2723510"/>
            <a:ext cx="31413" cy="91653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C86FEB-60BF-F8D4-7294-87AC143D2AB3}"/>
              </a:ext>
            </a:extLst>
          </p:cNvPr>
          <p:cNvCxnSpPr>
            <a:cxnSpLocks/>
          </p:cNvCxnSpPr>
          <p:nvPr/>
        </p:nvCxnSpPr>
        <p:spPr>
          <a:xfrm flipV="1">
            <a:off x="8000651" y="1575094"/>
            <a:ext cx="596010" cy="105012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99D54EE-BD6E-F611-7B16-40A5FB13D658}"/>
              </a:ext>
            </a:extLst>
          </p:cNvPr>
          <p:cNvCxnSpPr>
            <a:cxnSpLocks/>
          </p:cNvCxnSpPr>
          <p:nvPr/>
        </p:nvCxnSpPr>
        <p:spPr>
          <a:xfrm>
            <a:off x="8590417" y="1504187"/>
            <a:ext cx="1084755" cy="10965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0DB5003-B39A-68E8-CE4C-649B2829A959}"/>
              </a:ext>
            </a:extLst>
          </p:cNvPr>
          <p:cNvCxnSpPr>
            <a:cxnSpLocks/>
          </p:cNvCxnSpPr>
          <p:nvPr/>
        </p:nvCxnSpPr>
        <p:spPr>
          <a:xfrm>
            <a:off x="8073909" y="3975523"/>
            <a:ext cx="707699" cy="154551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CDB7D70-E76B-DE0B-0C95-CC82F34E8C1F}"/>
              </a:ext>
            </a:extLst>
          </p:cNvPr>
          <p:cNvCxnSpPr>
            <a:cxnSpLocks/>
          </p:cNvCxnSpPr>
          <p:nvPr/>
        </p:nvCxnSpPr>
        <p:spPr>
          <a:xfrm flipV="1">
            <a:off x="8870468" y="5353813"/>
            <a:ext cx="782945" cy="9303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9961993-56AF-1D93-3F26-927FCD7A7111}"/>
              </a:ext>
            </a:extLst>
          </p:cNvPr>
          <p:cNvSpPr txBox="1"/>
          <p:nvPr/>
        </p:nvSpPr>
        <p:spPr>
          <a:xfrm>
            <a:off x="254150" y="222203"/>
            <a:ext cx="2156603" cy="584775"/>
          </a:xfrm>
          <a:prstGeom prst="rect">
            <a:avLst/>
          </a:prstGeom>
          <a:solidFill>
            <a:schemeClr val="bg1"/>
          </a:solidFill>
          <a:ln w="28575">
            <a:solidFill>
              <a:schemeClr val="tx1"/>
            </a:solidFill>
          </a:ln>
        </p:spPr>
        <p:txBody>
          <a:bodyPr wrap="square">
            <a:spAutoFit/>
          </a:bodyPr>
          <a:lstStyle/>
          <a:p>
            <a:pPr algn="ctr">
              <a:defRPr/>
            </a:pPr>
            <a:r>
              <a:rPr lang="en-US" sz="1600" b="1" dirty="0">
                <a:solidFill>
                  <a:schemeClr val="accent1"/>
                </a:solidFill>
                <a:latin typeface="Arial" panose="020B0604020202020204" pitchFamily="34" charset="0"/>
                <a:ea typeface="Calibri" pitchFamily="34" charset="0"/>
                <a:cs typeface="Arial" panose="020B0604020202020204" pitchFamily="34" charset="0"/>
              </a:rPr>
              <a:t>Always a Scrimmage</a:t>
            </a:r>
          </a:p>
        </p:txBody>
      </p:sp>
      <p:sp>
        <p:nvSpPr>
          <p:cNvPr id="17" name="TextBox 16">
            <a:extLst>
              <a:ext uri="{FF2B5EF4-FFF2-40B4-BE49-F238E27FC236}">
                <a16:creationId xmlns:a16="http://schemas.microsoft.com/office/drawing/2014/main" id="{91C10036-AF78-B338-3DD3-97B7218235E7}"/>
              </a:ext>
            </a:extLst>
          </p:cNvPr>
          <p:cNvSpPr txBox="1"/>
          <p:nvPr/>
        </p:nvSpPr>
        <p:spPr>
          <a:xfrm>
            <a:off x="9759854" y="249479"/>
            <a:ext cx="2156603" cy="584775"/>
          </a:xfrm>
          <a:prstGeom prst="rect">
            <a:avLst/>
          </a:prstGeom>
          <a:solidFill>
            <a:schemeClr val="bg1"/>
          </a:solidFill>
          <a:ln w="28575">
            <a:solidFill>
              <a:schemeClr val="tx1"/>
            </a:solidFill>
          </a:ln>
        </p:spPr>
        <p:txBody>
          <a:bodyPr wrap="square">
            <a:spAutoFit/>
          </a:bodyPr>
          <a:lstStyle/>
          <a:p>
            <a:pPr algn="ctr">
              <a:defRPr/>
            </a:pPr>
            <a:r>
              <a:rPr lang="en-US" sz="1600" b="1" dirty="0">
                <a:solidFill>
                  <a:schemeClr val="accent1"/>
                </a:solidFill>
                <a:latin typeface="Arial" panose="020B0604020202020204" pitchFamily="34" charset="0"/>
                <a:ea typeface="Calibri" pitchFamily="34" charset="0"/>
                <a:cs typeface="Arial" panose="020B0604020202020204" pitchFamily="34" charset="0"/>
              </a:rPr>
              <a:t>Let them play free of instruction</a:t>
            </a:r>
          </a:p>
        </p:txBody>
      </p:sp>
      <p:sp>
        <p:nvSpPr>
          <p:cNvPr id="19" name="Rectangle 13">
            <a:extLst>
              <a:ext uri="{FF2B5EF4-FFF2-40B4-BE49-F238E27FC236}">
                <a16:creationId xmlns:a16="http://schemas.microsoft.com/office/drawing/2014/main" id="{D284B723-9284-1FD4-713D-FD0F34A481BB}"/>
              </a:ext>
            </a:extLst>
          </p:cNvPr>
          <p:cNvSpPr>
            <a:spLocks noChangeArrowheads="1"/>
          </p:cNvSpPr>
          <p:nvPr/>
        </p:nvSpPr>
        <p:spPr bwMode="auto">
          <a:xfrm>
            <a:off x="2410753" y="6111703"/>
            <a:ext cx="6925346" cy="352871"/>
          </a:xfrm>
          <a:prstGeom prst="rect">
            <a:avLst/>
          </a:prstGeom>
          <a:solidFill>
            <a:schemeClr val="bg1"/>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100" b="1" dirty="0">
                <a:latin typeface="Arial" panose="020B0604020202020204" pitchFamily="34" charset="0"/>
                <a:cs typeface="Arial" panose="020B0604020202020204" pitchFamily="34" charset="0"/>
                <a:sym typeface="Arial Bold" panose="020B0704020202020204" pitchFamily="34" charset="0"/>
              </a:rPr>
              <a:t>Lots of control and passing and movement opportunities to practice them.</a:t>
            </a:r>
          </a:p>
        </p:txBody>
      </p:sp>
    </p:spTree>
    <p:extLst>
      <p:ext uri="{BB962C8B-B14F-4D97-AF65-F5344CB8AC3E}">
        <p14:creationId xmlns:p14="http://schemas.microsoft.com/office/powerpoint/2010/main" val="26934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3">
                                          <p:stCondLst>
                                            <p:cond delay="0"/>
                                          </p:stCondLst>
                                        </p:cTn>
                                        <p:tgtEl>
                                          <p:spTgt spid="24"/>
                                        </p:tgtEl>
                                      </p:cBhvr>
                                    </p:animEffect>
                                    <p:anim calcmode="lin" valueType="num">
                                      <p:cBhvr>
                                        <p:cTn id="8" dur="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4"/>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4"/>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4"/>
                                        </p:tgtEl>
                                        <p:attrNameLst>
                                          <p:attrName>ppt_y</p:attrName>
                                        </p:attrNameLst>
                                      </p:cBhvr>
                                      <p:tavLst>
                                        <p:tav tm="0" fmla="#ppt_y-sin(pi*$)/81">
                                          <p:val>
                                            <p:fltVal val="0"/>
                                          </p:val>
                                        </p:tav>
                                        <p:tav tm="100000">
                                          <p:val>
                                            <p:fltVal val="1"/>
                                          </p:val>
                                        </p:tav>
                                      </p:tavLst>
                                    </p:anim>
                                    <p:animScale>
                                      <p:cBhvr>
                                        <p:cTn id="13" dur="1">
                                          <p:stCondLst>
                                            <p:cond delay="3"/>
                                          </p:stCondLst>
                                        </p:cTn>
                                        <p:tgtEl>
                                          <p:spTgt spid="24"/>
                                        </p:tgtEl>
                                      </p:cBhvr>
                                      <p:to x="100000" y="60000"/>
                                    </p:animScale>
                                    <p:animScale>
                                      <p:cBhvr>
                                        <p:cTn id="14" dur="1" decel="50000">
                                          <p:stCondLst>
                                            <p:cond delay="3"/>
                                          </p:stCondLst>
                                        </p:cTn>
                                        <p:tgtEl>
                                          <p:spTgt spid="24"/>
                                        </p:tgtEl>
                                      </p:cBhvr>
                                      <p:to x="100000" y="100000"/>
                                    </p:animScale>
                                    <p:animScale>
                                      <p:cBhvr>
                                        <p:cTn id="15" dur="1">
                                          <p:stCondLst>
                                            <p:cond delay="7"/>
                                          </p:stCondLst>
                                        </p:cTn>
                                        <p:tgtEl>
                                          <p:spTgt spid="24"/>
                                        </p:tgtEl>
                                      </p:cBhvr>
                                      <p:to x="100000" y="80000"/>
                                    </p:animScale>
                                    <p:animScale>
                                      <p:cBhvr>
                                        <p:cTn id="16" dur="1" decel="50000">
                                          <p:stCondLst>
                                            <p:cond delay="7"/>
                                          </p:stCondLst>
                                        </p:cTn>
                                        <p:tgtEl>
                                          <p:spTgt spid="24"/>
                                        </p:tgtEl>
                                      </p:cBhvr>
                                      <p:to x="100000" y="100000"/>
                                    </p:animScale>
                                    <p:animScale>
                                      <p:cBhvr>
                                        <p:cTn id="17" dur="1">
                                          <p:stCondLst>
                                            <p:cond delay="8"/>
                                          </p:stCondLst>
                                        </p:cTn>
                                        <p:tgtEl>
                                          <p:spTgt spid="24"/>
                                        </p:tgtEl>
                                      </p:cBhvr>
                                      <p:to x="100000" y="90000"/>
                                    </p:animScale>
                                    <p:animScale>
                                      <p:cBhvr>
                                        <p:cTn id="18" dur="1" decel="50000">
                                          <p:stCondLst>
                                            <p:cond delay="8"/>
                                          </p:stCondLst>
                                        </p:cTn>
                                        <p:tgtEl>
                                          <p:spTgt spid="24"/>
                                        </p:tgtEl>
                                      </p:cBhvr>
                                      <p:to x="100000" y="100000"/>
                                    </p:animScale>
                                    <p:animScale>
                                      <p:cBhvr>
                                        <p:cTn id="19" dur="1">
                                          <p:stCondLst>
                                            <p:cond delay="9"/>
                                          </p:stCondLst>
                                        </p:cTn>
                                        <p:tgtEl>
                                          <p:spTgt spid="24"/>
                                        </p:tgtEl>
                                      </p:cBhvr>
                                      <p:to x="100000" y="95000"/>
                                    </p:animScale>
                                    <p:animScale>
                                      <p:cBhvr>
                                        <p:cTn id="20" dur="1" decel="50000">
                                          <p:stCondLst>
                                            <p:cond delay="9"/>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83CC08-3CCD-0014-D9E7-B0CCD44DDD66}"/>
              </a:ext>
            </a:extLst>
          </p:cNvPr>
          <p:cNvSpPr txBox="1"/>
          <p:nvPr/>
        </p:nvSpPr>
        <p:spPr>
          <a:xfrm>
            <a:off x="1996080" y="3283652"/>
            <a:ext cx="7824159" cy="830997"/>
          </a:xfrm>
          <a:prstGeom prst="rect">
            <a:avLst/>
          </a:prstGeom>
          <a:solidFill>
            <a:schemeClr val="tx2">
              <a:lumMod val="10000"/>
              <a:lumOff val="90000"/>
            </a:schemeClr>
          </a:solidFill>
          <a:ln w="28575">
            <a:solidFill>
              <a:schemeClr val="tx1"/>
            </a:solidFill>
          </a:ln>
        </p:spPr>
        <p:txBody>
          <a:bodyPr wrap="square">
            <a:spAutoFit/>
          </a:bodyPr>
          <a:lstStyle/>
          <a:p>
            <a:pPr algn="ctr"/>
            <a:r>
              <a:rPr lang="en-US" sz="4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Grades Seven to Nine</a:t>
            </a:r>
            <a:endParaRPr lang="en-US" sz="3600" dirty="0">
              <a:solidFill>
                <a:srgbClr val="0070C0"/>
              </a:solidFill>
            </a:endParaRPr>
          </a:p>
        </p:txBody>
      </p:sp>
      <p:pic>
        <p:nvPicPr>
          <p:cNvPr id="2" name="Picture 1" descr="A logo of a sports team&#10;&#10;AI-generated content may be incorrect.">
            <a:extLst>
              <a:ext uri="{FF2B5EF4-FFF2-40B4-BE49-F238E27FC236}">
                <a16:creationId xmlns:a16="http://schemas.microsoft.com/office/drawing/2014/main" id="{F52E5252-1BE3-5CC7-0D4A-DC4CECE23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388" y="306171"/>
            <a:ext cx="3578353" cy="2791376"/>
          </a:xfrm>
          <a:prstGeom prst="rect">
            <a:avLst/>
          </a:prstGeom>
          <a:ln>
            <a:solidFill>
              <a:schemeClr val="accent1"/>
            </a:solidFill>
          </a:ln>
        </p:spPr>
      </p:pic>
      <p:sp>
        <p:nvSpPr>
          <p:cNvPr id="3" name="Title 1">
            <a:extLst>
              <a:ext uri="{FF2B5EF4-FFF2-40B4-BE49-F238E27FC236}">
                <a16:creationId xmlns:a16="http://schemas.microsoft.com/office/drawing/2014/main" id="{CAC2FC67-7FB6-40BF-AFB0-07D79D860986}"/>
              </a:ext>
            </a:extLst>
          </p:cNvPr>
          <p:cNvSpPr txBox="1">
            <a:spLocks/>
          </p:cNvSpPr>
          <p:nvPr/>
        </p:nvSpPr>
        <p:spPr>
          <a:xfrm>
            <a:off x="1421000" y="4389479"/>
            <a:ext cx="9144000" cy="1233806"/>
          </a:xfrm>
          <a:prstGeom prst="rect">
            <a:avLst/>
          </a:prstGeom>
          <a:solidFill>
            <a:schemeClr val="bg1"/>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A North Star F.C. Training Plan for </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Recreational Soccer (Week Three)</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99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186E1-0407-E516-DC9B-DF800F3606EF}"/>
              </a:ext>
            </a:extLst>
          </p:cNvPr>
          <p:cNvSpPr>
            <a:spLocks noGrp="1"/>
          </p:cNvSpPr>
          <p:nvPr>
            <p:ph idx="1"/>
          </p:nvPr>
        </p:nvSpPr>
        <p:spPr>
          <a:xfrm>
            <a:off x="353961" y="1126538"/>
            <a:ext cx="11493909" cy="5462797"/>
          </a:xfrm>
          <a:solidFill>
            <a:schemeClr val="bg1"/>
          </a:solidFill>
          <a:ln w="28575">
            <a:solidFill>
              <a:schemeClr val="tx1"/>
            </a:solidFill>
          </a:ln>
        </p:spPr>
        <p:txBody>
          <a:bodyPr>
            <a:noAutofit/>
          </a:bodyPr>
          <a:lstStyle/>
          <a:p>
            <a:pPr marL="0" marR="0" indent="0">
              <a:lnSpc>
                <a:spcPct val="107000"/>
              </a:lnSpc>
              <a:spcBef>
                <a:spcPts val="0"/>
              </a:spcBef>
              <a:spcAft>
                <a:spcPts val="800"/>
              </a:spcAft>
              <a:buNone/>
            </a:pPr>
            <a:endParaRPr lang="en-US" sz="5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Rondos are great for developing simple ideas within a small area to develop consistent passing and movement ideas</a:t>
            </a:r>
            <a:endPar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AutoNum type="arabicPeriod"/>
            </a:pP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Warm- up /  Foundations</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800"/>
              </a:spcAft>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Square passing- then Diagonal passing Rondos</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800"/>
              </a:spcAft>
              <a:buNone/>
            </a:pPr>
            <a:r>
              <a:rPr lang="en-US" sz="1400" dirty="0">
                <a:latin typeface="Arial" panose="020B0604020202020204" pitchFamily="34" charset="0"/>
                <a:ea typeface="Calibri" panose="020F0502020204030204" pitchFamily="34" charset="0"/>
                <a:cs typeface="Arial" panose="020B0604020202020204" pitchFamily="34" charset="0"/>
              </a:rPr>
              <a:t>a)   The theme of the day is developing Rondo ideas so we can start with it as the warmup.                                                                                                                                                                                                                   </a:t>
            </a:r>
          </a:p>
          <a:p>
            <a:pPr marL="342900" marR="0" indent="-342900">
              <a:lnSpc>
                <a:spcPct val="107000"/>
              </a:lnSpc>
              <a:spcBef>
                <a:spcPts val="0"/>
              </a:spcBef>
              <a:spcAft>
                <a:spcPts val="800"/>
              </a:spcAft>
              <a:buAutoNum type="alphaLcParenR" startAt="2"/>
            </a:pPr>
            <a:r>
              <a:rPr lang="en-US" sz="1400" dirty="0">
                <a:latin typeface="Arial" panose="020B0604020202020204" pitchFamily="34" charset="0"/>
                <a:ea typeface="Calibri" panose="020F0502020204030204" pitchFamily="34" charset="0"/>
                <a:cs typeface="Arial" panose="020B0604020202020204" pitchFamily="34" charset="0"/>
              </a:rPr>
              <a:t>Set up like the diagram- divide the players into 2 equal groups. If you have more then 8 players, you simply add a disc and make a      hexagon as shown in the diagram.                                                                                                                                                                                                         </a:t>
            </a:r>
          </a:p>
          <a:p>
            <a:pPr marL="0" marR="0" indent="0">
              <a:lnSpc>
                <a:spcPct val="107000"/>
              </a:lnSpc>
              <a:spcBef>
                <a:spcPts val="0"/>
              </a:spcBef>
              <a:spcAft>
                <a:spcPts val="800"/>
              </a:spcAft>
              <a:buNone/>
            </a:pPr>
            <a:r>
              <a:rPr lang="en-US" sz="1400" dirty="0">
                <a:latin typeface="Arial" panose="020B0604020202020204" pitchFamily="34" charset="0"/>
                <a:ea typeface="Calibri" panose="020F0502020204030204" pitchFamily="34" charset="0"/>
                <a:cs typeface="Arial" panose="020B0604020202020204" pitchFamily="34" charset="0"/>
              </a:rPr>
              <a:t>c)    Players must pass around the square – work on them receiving the ball across their body- opening their  hips.                                                                                                                                                                                                                                 </a:t>
            </a:r>
          </a:p>
          <a:p>
            <a:pPr marL="0" marR="0" indent="0">
              <a:lnSpc>
                <a:spcPct val="107000"/>
              </a:lnSpc>
              <a:spcBef>
                <a:spcPts val="0"/>
              </a:spcBef>
              <a:spcAft>
                <a:spcPts val="800"/>
              </a:spcAft>
              <a:buNone/>
            </a:pPr>
            <a:r>
              <a:rPr lang="en-US" sz="1400" dirty="0">
                <a:latin typeface="Arial" panose="020B0604020202020204" pitchFamily="34" charset="0"/>
                <a:ea typeface="Calibri" panose="020F0502020204030204" pitchFamily="34" charset="0"/>
                <a:cs typeface="Arial" panose="020B0604020202020204" pitchFamily="34" charset="0"/>
              </a:rPr>
              <a:t>d)   Switch to diagonal passing.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15 min</a:t>
            </a:r>
          </a:p>
          <a:p>
            <a:pPr marL="0" indent="0">
              <a:lnSpc>
                <a:spcPct val="107000"/>
              </a:lnSpc>
              <a:spcBef>
                <a:spcPts val="0"/>
              </a:spcBef>
              <a:spcAft>
                <a:spcPts val="800"/>
              </a:spcAft>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2.    </a:t>
            </a: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Sliding Rondos: 7 players: 5 v 2</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Great for scanning the area.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10 mins</a:t>
            </a:r>
          </a:p>
          <a:p>
            <a:pPr marL="0" indent="0">
              <a:lnSpc>
                <a:spcPct val="107000"/>
              </a:lnSpc>
              <a:spcBef>
                <a:spcPts val="0"/>
              </a:spcBef>
              <a:spcAft>
                <a:spcPts val="800"/>
              </a:spcAft>
              <a:buNone/>
            </a:pPr>
            <a:r>
              <a:rPr lang="en-US" sz="1400" dirty="0">
                <a:latin typeface="Arial" panose="020B0604020202020204" pitchFamily="34" charset="0"/>
                <a:ea typeface="Calibri" panose="020F0502020204030204" pitchFamily="34" charset="0"/>
                <a:cs typeface="Arial" panose="020B0604020202020204" pitchFamily="34" charset="0"/>
              </a:rPr>
              <a:t>a)    </a:t>
            </a:r>
            <a:r>
              <a:rPr lang="en-US" altLang="en-US" sz="1400" dirty="0">
                <a:latin typeface="Arial" panose="020B0604020202020204" pitchFamily="34" charset="0"/>
                <a:ea typeface="ＭＳ Ｐゴシック" panose="020B0600070205080204" pitchFamily="34" charset="-128"/>
                <a:cs typeface="Arial" panose="020B0604020202020204" pitchFamily="34" charset="0"/>
              </a:rPr>
              <a:t>Very fast tempo playing ONE or TWO touches where they can. We must play into the central neutral pivot player as often as possible.</a:t>
            </a:r>
            <a:endParaRPr lang="en-US" sz="14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3.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Teaching Circle Rondos Incorporating Combination Actions</a:t>
            </a:r>
          </a:p>
          <a:p>
            <a:pPr marL="342900" indent="-342900">
              <a:lnSpc>
                <a:spcPct val="107000"/>
              </a:lnSpc>
              <a:spcBef>
                <a:spcPts val="0"/>
              </a:spcBef>
              <a:spcAft>
                <a:spcPts val="800"/>
              </a:spcAft>
              <a:buAutoNum type="alphaLcParenR"/>
            </a:pPr>
            <a:r>
              <a:rPr lang="en-US" altLang="en-US" sz="1400" dirty="0">
                <a:latin typeface="Arial" panose="020B0604020202020204" pitchFamily="34" charset="0"/>
                <a:ea typeface="Times New Roman" panose="02020603050405020304" pitchFamily="18" charset="0"/>
                <a:cs typeface="Arial" panose="020B0604020202020204" pitchFamily="34" charset="0"/>
              </a:rPr>
              <a:t>An easy way to develop passing, running with the ball and passing and support ideas.</a:t>
            </a:r>
          </a:p>
          <a:p>
            <a:pPr marL="342900" indent="-342900">
              <a:lnSpc>
                <a:spcPct val="107000"/>
              </a:lnSpc>
              <a:spcBef>
                <a:spcPts val="0"/>
              </a:spcBef>
              <a:spcAft>
                <a:spcPts val="800"/>
              </a:spcAft>
              <a:buFont typeface="Arial" panose="020B0604020202020204" pitchFamily="34" charset="0"/>
              <a:buAutoNum type="alphaLcParenR"/>
            </a:pPr>
            <a:r>
              <a:rPr lang="en-US" altLang="en-US" sz="1400" dirty="0">
                <a:latin typeface="Arial" panose="020B0604020202020204" pitchFamily="34" charset="0"/>
                <a:ea typeface="Times New Roman" panose="02020603050405020304" pitchFamily="18" charset="0"/>
                <a:cs typeface="Arial" panose="020B0604020202020204" pitchFamily="34" charset="0"/>
              </a:rPr>
              <a:t>Next make it competitive developing 1 v 1 and 2 v 2 situations.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15 min</a:t>
            </a:r>
          </a:p>
          <a:p>
            <a:pPr marL="342900" indent="-342900">
              <a:lnSpc>
                <a:spcPct val="107000"/>
              </a:lnSpc>
              <a:spcBef>
                <a:spcPts val="0"/>
              </a:spcBef>
              <a:spcAft>
                <a:spcPts val="800"/>
              </a:spcAft>
              <a:buAutoNum type="arabicPeriod" startAt="4"/>
            </a:pP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Water Break</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5 Mins</a:t>
            </a:r>
          </a:p>
          <a:p>
            <a:pPr marL="342900" indent="-342900">
              <a:lnSpc>
                <a:spcPct val="107000"/>
              </a:lnSpc>
              <a:spcBef>
                <a:spcPts val="0"/>
              </a:spcBef>
              <a:spcAft>
                <a:spcPts val="800"/>
              </a:spcAft>
              <a:buFont typeface="Arial" panose="020B0604020202020204" pitchFamily="34" charset="0"/>
              <a:buAutoNum type="arabicPeriod" startAt="4"/>
            </a:pP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Scrimmage</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An attacking and defending 2 v 2 Rondo game challenging the mindset and mental transition of the players</a:t>
            </a:r>
            <a:endParaRPr lang="en-US" altLang="en-US" sz="1400" u="sng" dirty="0">
              <a:solidFill>
                <a:schemeClr val="accent1"/>
              </a:solidFill>
              <a:latin typeface="Arial" panose="020B0604020202020204" pitchFamily="34" charset="0"/>
              <a:cs typeface="Arial" panose="020B0604020202020204" pitchFamily="34" charset="0"/>
            </a:endParaRPr>
          </a:p>
          <a:p>
            <a:pPr marL="0" indent="0">
              <a:lnSpc>
                <a:spcPct val="107000"/>
              </a:lnSpc>
              <a:spcBef>
                <a:spcPts val="0"/>
              </a:spcBef>
              <a:spcAft>
                <a:spcPts val="800"/>
              </a:spcAft>
              <a:buNone/>
            </a:pPr>
            <a:r>
              <a:rPr lang="en-US" altLang="en-US" sz="1400" dirty="0">
                <a:latin typeface="Arial" panose="020B0604020202020204" pitchFamily="34" charset="0"/>
                <a:ea typeface="Times New Roman" panose="02020603050405020304" pitchFamily="18" charset="0"/>
                <a:cs typeface="Arial" panose="020B0604020202020204" pitchFamily="34" charset="0"/>
              </a:rPr>
              <a:t>Maintaining the Rondo theme throughout finishing with a fun competitive rondo testing attacking and defending principle of play. </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15 Mins</a:t>
            </a:r>
          </a:p>
          <a:p>
            <a:pPr marL="342900" marR="0" indent="-342900">
              <a:lnSpc>
                <a:spcPct val="107000"/>
              </a:lnSpc>
              <a:spcBef>
                <a:spcPts val="0"/>
              </a:spcBef>
              <a:spcAft>
                <a:spcPts val="800"/>
              </a:spcAft>
              <a:buAutoNum type="alphaLcParenR"/>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5357D63E-3F09-80E1-046D-E00528B17A0F}"/>
              </a:ext>
            </a:extLst>
          </p:cNvPr>
          <p:cNvSpPr txBox="1"/>
          <p:nvPr/>
        </p:nvSpPr>
        <p:spPr>
          <a:xfrm>
            <a:off x="3048719" y="175125"/>
            <a:ext cx="6094562" cy="853952"/>
          </a:xfrm>
          <a:prstGeom prst="rect">
            <a:avLst/>
          </a:prstGeom>
          <a:solidFill>
            <a:schemeClr val="tx2">
              <a:lumMod val="10000"/>
              <a:lumOff val="90000"/>
            </a:schemeClr>
          </a:solidFill>
          <a:ln w="28575">
            <a:solidFill>
              <a:schemeClr val="tx1"/>
            </a:solidFill>
          </a:ln>
        </p:spPr>
        <p:txBody>
          <a:bodyPr wrap="square">
            <a:spAutoFit/>
          </a:bodyPr>
          <a:lstStyle/>
          <a:p>
            <a:pPr marL="0" marR="0" algn="ctr">
              <a:lnSpc>
                <a:spcPct val="107000"/>
              </a:lnSpc>
              <a:spcBef>
                <a:spcPts val="0"/>
              </a:spcBef>
              <a:spcAft>
                <a:spcPts val="800"/>
              </a:spcAft>
            </a:pP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Week 3</a:t>
            </a:r>
            <a:r>
              <a:rPr lang="en-US" sz="2400" b="1" dirty="0">
                <a:solidFill>
                  <a:schemeClr val="accent1"/>
                </a:solidFill>
                <a:latin typeface="Arial" panose="020B0604020202020204" pitchFamily="34" charset="0"/>
                <a:ea typeface="Calibri" panose="020F0502020204030204" pitchFamily="34" charset="0"/>
                <a:cs typeface="Arial" panose="020B0604020202020204" pitchFamily="34" charset="0"/>
              </a:rPr>
              <a:t>:</a:t>
            </a: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Introducing basic Rondos to our training model </a:t>
            </a:r>
          </a:p>
        </p:txBody>
      </p:sp>
    </p:spTree>
    <p:extLst>
      <p:ext uri="{BB962C8B-B14F-4D97-AF65-F5344CB8AC3E}">
        <p14:creationId xmlns:p14="http://schemas.microsoft.com/office/powerpoint/2010/main" val="417939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6170E-BCFC-19E0-3368-3E15E148E2F5}"/>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F69E29F6-E757-49F9-7666-58F90CCF17F3}"/>
              </a:ext>
            </a:extLst>
          </p:cNvPr>
          <p:cNvSpPr>
            <a:spLocks noChangeArrowheads="1"/>
          </p:cNvSpPr>
          <p:nvPr/>
        </p:nvSpPr>
        <p:spPr bwMode="auto">
          <a:xfrm>
            <a:off x="2044727" y="1058865"/>
            <a:ext cx="7696200" cy="5029200"/>
          </a:xfrm>
          <a:prstGeom prst="rect">
            <a:avLst/>
          </a:prstGeom>
          <a:solidFill>
            <a:srgbClr val="00B050"/>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800" i="1" dirty="0">
              <a:solidFill>
                <a:schemeClr val="tx2"/>
              </a:solidFill>
            </a:endParaRPr>
          </a:p>
        </p:txBody>
      </p:sp>
      <p:sp>
        <p:nvSpPr>
          <p:cNvPr id="6" name="Rectangle 3">
            <a:extLst>
              <a:ext uri="{FF2B5EF4-FFF2-40B4-BE49-F238E27FC236}">
                <a16:creationId xmlns:a16="http://schemas.microsoft.com/office/drawing/2014/main" id="{746E6AA4-A73D-922F-1570-0B8D6E3CEEEC}"/>
              </a:ext>
            </a:extLst>
          </p:cNvPr>
          <p:cNvSpPr>
            <a:spLocks noChangeArrowheads="1"/>
          </p:cNvSpPr>
          <p:nvPr/>
        </p:nvSpPr>
        <p:spPr bwMode="auto">
          <a:xfrm>
            <a:off x="2055173" y="2302746"/>
            <a:ext cx="1066800" cy="246735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7" name="Rectangle 4">
            <a:extLst>
              <a:ext uri="{FF2B5EF4-FFF2-40B4-BE49-F238E27FC236}">
                <a16:creationId xmlns:a16="http://schemas.microsoft.com/office/drawing/2014/main" id="{05C86C66-1268-4F87-F48D-05455C8E2FBD}"/>
              </a:ext>
            </a:extLst>
          </p:cNvPr>
          <p:cNvSpPr>
            <a:spLocks noChangeArrowheads="1"/>
          </p:cNvSpPr>
          <p:nvPr/>
        </p:nvSpPr>
        <p:spPr bwMode="auto">
          <a:xfrm>
            <a:off x="8678519" y="2327915"/>
            <a:ext cx="1066800" cy="248359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8" name="Rectangle 5">
            <a:extLst>
              <a:ext uri="{FF2B5EF4-FFF2-40B4-BE49-F238E27FC236}">
                <a16:creationId xmlns:a16="http://schemas.microsoft.com/office/drawing/2014/main" id="{0570B321-95C3-C0E0-A97E-BB4B0F1885BC}"/>
              </a:ext>
            </a:extLst>
          </p:cNvPr>
          <p:cNvSpPr>
            <a:spLocks noChangeArrowheads="1"/>
          </p:cNvSpPr>
          <p:nvPr/>
        </p:nvSpPr>
        <p:spPr bwMode="auto">
          <a:xfrm>
            <a:off x="2055173" y="2926822"/>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9" name="Rectangle 6">
            <a:extLst>
              <a:ext uri="{FF2B5EF4-FFF2-40B4-BE49-F238E27FC236}">
                <a16:creationId xmlns:a16="http://schemas.microsoft.com/office/drawing/2014/main" id="{7FE3E6CE-C11C-B1E1-1644-68EC7042AC97}"/>
              </a:ext>
            </a:extLst>
          </p:cNvPr>
          <p:cNvSpPr>
            <a:spLocks noChangeArrowheads="1"/>
          </p:cNvSpPr>
          <p:nvPr/>
        </p:nvSpPr>
        <p:spPr bwMode="auto">
          <a:xfrm>
            <a:off x="9294173" y="2889330"/>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0" name="Oval 7">
            <a:extLst>
              <a:ext uri="{FF2B5EF4-FFF2-40B4-BE49-F238E27FC236}">
                <a16:creationId xmlns:a16="http://schemas.microsoft.com/office/drawing/2014/main" id="{E426B3E8-71A8-DAAC-7199-00AB3C76A800}"/>
              </a:ext>
            </a:extLst>
          </p:cNvPr>
          <p:cNvSpPr>
            <a:spLocks noChangeArrowheads="1"/>
          </p:cNvSpPr>
          <p:nvPr/>
        </p:nvSpPr>
        <p:spPr bwMode="auto">
          <a:xfrm>
            <a:off x="5186445" y="2712789"/>
            <a:ext cx="1380712" cy="1368056"/>
          </a:xfrm>
          <a:prstGeom prst="ellipse">
            <a:avLst/>
          </a:prstGeom>
          <a:solidFill>
            <a:srgbClr val="00B050"/>
          </a:solidFill>
          <a:ln w="1905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Constantia" panose="02030602050306030303" pitchFamily="18" charset="0"/>
            </a:endParaRPr>
          </a:p>
        </p:txBody>
      </p:sp>
      <p:sp>
        <p:nvSpPr>
          <p:cNvPr id="11" name="Line 8">
            <a:extLst>
              <a:ext uri="{FF2B5EF4-FFF2-40B4-BE49-F238E27FC236}">
                <a16:creationId xmlns:a16="http://schemas.microsoft.com/office/drawing/2014/main" id="{D4589BC5-74DC-385A-A914-AD8737E5A611}"/>
              </a:ext>
            </a:extLst>
          </p:cNvPr>
          <p:cNvSpPr>
            <a:spLocks noChangeShapeType="1"/>
          </p:cNvSpPr>
          <p:nvPr/>
        </p:nvSpPr>
        <p:spPr bwMode="auto">
          <a:xfrm>
            <a:off x="5876801" y="1021821"/>
            <a:ext cx="0" cy="506624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9" descr="Rombos transparentes">
            <a:extLst>
              <a:ext uri="{FF2B5EF4-FFF2-40B4-BE49-F238E27FC236}">
                <a16:creationId xmlns:a16="http://schemas.microsoft.com/office/drawing/2014/main" id="{3F343458-F490-C79C-3036-CB444F1149D4}"/>
              </a:ext>
            </a:extLst>
          </p:cNvPr>
          <p:cNvSpPr>
            <a:spLocks noChangeArrowheads="1"/>
          </p:cNvSpPr>
          <p:nvPr/>
        </p:nvSpPr>
        <p:spPr bwMode="auto">
          <a:xfrm>
            <a:off x="1902773" y="32316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97" name="Oval 26">
            <a:extLst>
              <a:ext uri="{FF2B5EF4-FFF2-40B4-BE49-F238E27FC236}">
                <a16:creationId xmlns:a16="http://schemas.microsoft.com/office/drawing/2014/main" id="{D73E4B5C-9963-C6BF-40A3-F12178B7D090}"/>
              </a:ext>
            </a:extLst>
          </p:cNvPr>
          <p:cNvSpPr>
            <a:spLocks noChangeArrowheads="1"/>
          </p:cNvSpPr>
          <p:nvPr/>
        </p:nvSpPr>
        <p:spPr bwMode="auto">
          <a:xfrm>
            <a:off x="7692885" y="4272745"/>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2" name="Rectangle 9" descr="Rombos transparentes">
            <a:extLst>
              <a:ext uri="{FF2B5EF4-FFF2-40B4-BE49-F238E27FC236}">
                <a16:creationId xmlns:a16="http://schemas.microsoft.com/office/drawing/2014/main" id="{99EC0489-E01A-AC20-4F1B-0368FFB4A26C}"/>
              </a:ext>
            </a:extLst>
          </p:cNvPr>
          <p:cNvSpPr>
            <a:spLocks noChangeArrowheads="1"/>
          </p:cNvSpPr>
          <p:nvPr/>
        </p:nvSpPr>
        <p:spPr bwMode="auto">
          <a:xfrm>
            <a:off x="9730481" y="31935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3" name="Rectangle 2">
            <a:extLst>
              <a:ext uri="{FF2B5EF4-FFF2-40B4-BE49-F238E27FC236}">
                <a16:creationId xmlns:a16="http://schemas.microsoft.com/office/drawing/2014/main" id="{73B99172-3FFF-B02B-FF3A-993912CD981C}"/>
              </a:ext>
            </a:extLst>
          </p:cNvPr>
          <p:cNvSpPr/>
          <p:nvPr/>
        </p:nvSpPr>
        <p:spPr>
          <a:xfrm>
            <a:off x="7140452" y="1079686"/>
            <a:ext cx="2597018" cy="500266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162" name="TextBox 161">
            <a:extLst>
              <a:ext uri="{FF2B5EF4-FFF2-40B4-BE49-F238E27FC236}">
                <a16:creationId xmlns:a16="http://schemas.microsoft.com/office/drawing/2014/main" id="{8B12690C-F998-9D9F-D0F4-7E4FBBFE2EF1}"/>
              </a:ext>
            </a:extLst>
          </p:cNvPr>
          <p:cNvSpPr txBox="1"/>
          <p:nvPr/>
        </p:nvSpPr>
        <p:spPr>
          <a:xfrm>
            <a:off x="3120368" y="2632709"/>
            <a:ext cx="2733217" cy="1869743"/>
          </a:xfrm>
          <a:prstGeom prst="rect">
            <a:avLst/>
          </a:prstGeom>
          <a:solidFill>
            <a:srgbClr val="FFFF00"/>
          </a:solidFill>
          <a:ln>
            <a:solidFill>
              <a:schemeClr val="tx1"/>
            </a:solidFill>
          </a:ln>
        </p:spPr>
        <p:txBody>
          <a:bodyPr wrap="square">
            <a:spAutoFit/>
          </a:bodyPr>
          <a:lstStyle/>
          <a:p>
            <a:pPr>
              <a:defRPr/>
            </a:pPr>
            <a:r>
              <a:rPr lang="en-US" sz="1050" b="1" dirty="0">
                <a:latin typeface="Arial" panose="020B0604020202020204" pitchFamily="34" charset="0"/>
                <a:ea typeface="Calibri" pitchFamily="34" charset="0"/>
                <a:cs typeface="Arial" panose="020B0604020202020204" pitchFamily="34" charset="0"/>
              </a:rPr>
              <a:t>                </a:t>
            </a:r>
            <a:r>
              <a:rPr lang="en-US" sz="1050" b="1" u="sng" dirty="0">
                <a:latin typeface="Arial" panose="020B0604020202020204" pitchFamily="34" charset="0"/>
                <a:ea typeface="Calibri" pitchFamily="34" charset="0"/>
                <a:cs typeface="Arial" panose="020B0604020202020204" pitchFamily="34" charset="0"/>
              </a:rPr>
              <a:t>Square Passing</a:t>
            </a:r>
          </a:p>
          <a:p>
            <a:pPr>
              <a:defRPr/>
            </a:pPr>
            <a:r>
              <a:rPr lang="en-US" sz="1050" b="1" dirty="0">
                <a:latin typeface="Arial" panose="020B0604020202020204" pitchFamily="34" charset="0"/>
                <a:ea typeface="Calibri" pitchFamily="34" charset="0"/>
                <a:cs typeface="Arial" panose="020B0604020202020204" pitchFamily="34" charset="0"/>
              </a:rPr>
              <a:t>a) Set up the field as shown. Set up in two equal teams. </a:t>
            </a:r>
          </a:p>
          <a:p>
            <a:pPr>
              <a:defRPr/>
            </a:pPr>
            <a:r>
              <a:rPr lang="en-US" sz="1050" b="1" dirty="0">
                <a:latin typeface="Arial" panose="020B0604020202020204" pitchFamily="34" charset="0"/>
                <a:ea typeface="Calibri" pitchFamily="34" charset="0"/>
                <a:cs typeface="Arial" panose="020B0604020202020204" pitchFamily="34" charset="0"/>
              </a:rPr>
              <a:t>b) If more than 8 players simply add a cone and form a hexagon.</a:t>
            </a:r>
          </a:p>
          <a:p>
            <a:pPr>
              <a:defRPr/>
            </a:pPr>
            <a:r>
              <a:rPr lang="en-US" sz="1050" b="1" dirty="0">
                <a:latin typeface="Arial" panose="020B0604020202020204" pitchFamily="34" charset="0"/>
                <a:ea typeface="Calibri" pitchFamily="34" charset="0"/>
                <a:cs typeface="Arial" panose="020B0604020202020204" pitchFamily="34" charset="0"/>
              </a:rPr>
              <a:t>c) Players must pass the ball around the square.</a:t>
            </a:r>
          </a:p>
          <a:p>
            <a:pPr>
              <a:defRPr/>
            </a:pPr>
            <a:r>
              <a:rPr lang="en-US" sz="1050" b="1" dirty="0">
                <a:latin typeface="Arial" panose="020B0604020202020204" pitchFamily="34" charset="0"/>
                <a:ea typeface="Calibri" pitchFamily="34" charset="0"/>
                <a:cs typeface="Arial" panose="020B0604020202020204" pitchFamily="34" charset="0"/>
              </a:rPr>
              <a:t>d) Work on them receiving the ball ACROSS their body – opening their hips.</a:t>
            </a:r>
          </a:p>
          <a:p>
            <a:pPr>
              <a:defRPr/>
            </a:pPr>
            <a:r>
              <a:rPr lang="en-US" sz="1050" b="1" dirty="0">
                <a:latin typeface="Arial" panose="020B0604020202020204" pitchFamily="34" charset="0"/>
                <a:ea typeface="Calibri" pitchFamily="34" charset="0"/>
                <a:cs typeface="Arial" panose="020B0604020202020204" pitchFamily="34" charset="0"/>
              </a:rPr>
              <a:t>e) Time 5-10 minutes.</a:t>
            </a:r>
          </a:p>
        </p:txBody>
      </p:sp>
      <p:sp>
        <p:nvSpPr>
          <p:cNvPr id="85" name="TextBox 84">
            <a:extLst>
              <a:ext uri="{FF2B5EF4-FFF2-40B4-BE49-F238E27FC236}">
                <a16:creationId xmlns:a16="http://schemas.microsoft.com/office/drawing/2014/main" id="{AAE83D3F-EE86-FA6D-2079-6DD25377D019}"/>
              </a:ext>
            </a:extLst>
          </p:cNvPr>
          <p:cNvSpPr txBox="1"/>
          <p:nvPr/>
        </p:nvSpPr>
        <p:spPr>
          <a:xfrm>
            <a:off x="4775283" y="714043"/>
            <a:ext cx="2156603" cy="307777"/>
          </a:xfrm>
          <a:prstGeom prst="rect">
            <a:avLst/>
          </a:prstGeom>
          <a:solidFill>
            <a:schemeClr val="bg2">
              <a:lumMod val="20000"/>
              <a:lumOff val="80000"/>
            </a:schemeClr>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Square Passing</a:t>
            </a:r>
          </a:p>
        </p:txBody>
      </p:sp>
      <p:sp>
        <p:nvSpPr>
          <p:cNvPr id="13" name="Oval 26">
            <a:extLst>
              <a:ext uri="{FF2B5EF4-FFF2-40B4-BE49-F238E27FC236}">
                <a16:creationId xmlns:a16="http://schemas.microsoft.com/office/drawing/2014/main" id="{5EBC21BF-28CC-818B-E781-E5AACB173397}"/>
              </a:ext>
            </a:extLst>
          </p:cNvPr>
          <p:cNvSpPr>
            <a:spLocks noChangeArrowheads="1"/>
          </p:cNvSpPr>
          <p:nvPr/>
        </p:nvSpPr>
        <p:spPr bwMode="auto">
          <a:xfrm>
            <a:off x="7202600" y="5440860"/>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7" name="Oval 26">
            <a:extLst>
              <a:ext uri="{FF2B5EF4-FFF2-40B4-BE49-F238E27FC236}">
                <a16:creationId xmlns:a16="http://schemas.microsoft.com/office/drawing/2014/main" id="{4E2D4C4E-FD48-3945-7760-2541FDFB5C49}"/>
              </a:ext>
            </a:extLst>
          </p:cNvPr>
          <p:cNvSpPr>
            <a:spLocks noChangeArrowheads="1"/>
          </p:cNvSpPr>
          <p:nvPr/>
        </p:nvSpPr>
        <p:spPr bwMode="auto">
          <a:xfrm>
            <a:off x="9521428" y="5068618"/>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6" name="Oval 26">
            <a:extLst>
              <a:ext uri="{FF2B5EF4-FFF2-40B4-BE49-F238E27FC236}">
                <a16:creationId xmlns:a16="http://schemas.microsoft.com/office/drawing/2014/main" id="{0E2F46D7-7DA3-318C-58F4-F869C1ECC108}"/>
              </a:ext>
            </a:extLst>
          </p:cNvPr>
          <p:cNvSpPr>
            <a:spLocks noChangeArrowheads="1"/>
          </p:cNvSpPr>
          <p:nvPr/>
        </p:nvSpPr>
        <p:spPr bwMode="auto">
          <a:xfrm>
            <a:off x="7294327" y="3454154"/>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7" name="Oval 26">
            <a:extLst>
              <a:ext uri="{FF2B5EF4-FFF2-40B4-BE49-F238E27FC236}">
                <a16:creationId xmlns:a16="http://schemas.microsoft.com/office/drawing/2014/main" id="{4067CF08-5C38-7649-DA5C-514FCD8A3328}"/>
              </a:ext>
            </a:extLst>
          </p:cNvPr>
          <p:cNvSpPr>
            <a:spLocks noChangeArrowheads="1"/>
          </p:cNvSpPr>
          <p:nvPr/>
        </p:nvSpPr>
        <p:spPr bwMode="auto">
          <a:xfrm>
            <a:off x="8854487" y="1963643"/>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8" name="Oval 26">
            <a:extLst>
              <a:ext uri="{FF2B5EF4-FFF2-40B4-BE49-F238E27FC236}">
                <a16:creationId xmlns:a16="http://schemas.microsoft.com/office/drawing/2014/main" id="{4232D97D-1822-588A-E77F-4CA1756E83E2}"/>
              </a:ext>
            </a:extLst>
          </p:cNvPr>
          <p:cNvSpPr>
            <a:spLocks noChangeArrowheads="1"/>
          </p:cNvSpPr>
          <p:nvPr/>
        </p:nvSpPr>
        <p:spPr bwMode="auto">
          <a:xfrm>
            <a:off x="5794440" y="3322390"/>
            <a:ext cx="248361" cy="247321"/>
          </a:xfrm>
          <a:prstGeom prst="ellipse">
            <a:avLst/>
          </a:prstGeom>
          <a:solidFill>
            <a:srgbClr val="FFC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C</a:t>
            </a:r>
          </a:p>
        </p:txBody>
      </p:sp>
      <p:sp>
        <p:nvSpPr>
          <p:cNvPr id="15" name="Oval 26">
            <a:extLst>
              <a:ext uri="{FF2B5EF4-FFF2-40B4-BE49-F238E27FC236}">
                <a16:creationId xmlns:a16="http://schemas.microsoft.com/office/drawing/2014/main" id="{45A22CAE-95F5-8ACC-6B9B-7092B0C36BD4}"/>
              </a:ext>
            </a:extLst>
          </p:cNvPr>
          <p:cNvSpPr>
            <a:spLocks noChangeArrowheads="1"/>
          </p:cNvSpPr>
          <p:nvPr/>
        </p:nvSpPr>
        <p:spPr bwMode="auto">
          <a:xfrm>
            <a:off x="8834154" y="3473493"/>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18" name="Straight Connector 17">
            <a:extLst>
              <a:ext uri="{FF2B5EF4-FFF2-40B4-BE49-F238E27FC236}">
                <a16:creationId xmlns:a16="http://schemas.microsoft.com/office/drawing/2014/main" id="{4A46756D-C1ED-4135-4294-070F35B6FA3A}"/>
              </a:ext>
            </a:extLst>
          </p:cNvPr>
          <p:cNvCxnSpPr>
            <a:cxnSpLocks/>
          </p:cNvCxnSpPr>
          <p:nvPr/>
        </p:nvCxnSpPr>
        <p:spPr>
          <a:xfrm>
            <a:off x="8424104" y="1058865"/>
            <a:ext cx="0" cy="500266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9" name="Group 280">
            <a:extLst>
              <a:ext uri="{FF2B5EF4-FFF2-40B4-BE49-F238E27FC236}">
                <a16:creationId xmlns:a16="http://schemas.microsoft.com/office/drawing/2014/main" id="{2AF20FB5-7957-C3AA-159C-1654E1D3879E}"/>
              </a:ext>
            </a:extLst>
          </p:cNvPr>
          <p:cNvGrpSpPr>
            <a:grpSpLocks/>
          </p:cNvGrpSpPr>
          <p:nvPr/>
        </p:nvGrpSpPr>
        <p:grpSpPr bwMode="auto">
          <a:xfrm>
            <a:off x="7665413" y="2043227"/>
            <a:ext cx="203751" cy="189782"/>
            <a:chOff x="0" y="0"/>
            <a:chExt cx="89" cy="85"/>
          </a:xfrm>
        </p:grpSpPr>
        <p:sp>
          <p:nvSpPr>
            <p:cNvPr id="20" name="Freeform 281">
              <a:extLst>
                <a:ext uri="{FF2B5EF4-FFF2-40B4-BE49-F238E27FC236}">
                  <a16:creationId xmlns:a16="http://schemas.microsoft.com/office/drawing/2014/main" id="{C894FB65-F119-6B0A-0968-9B7B36FB3608}"/>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1" name="Freeform 282">
              <a:extLst>
                <a:ext uri="{FF2B5EF4-FFF2-40B4-BE49-F238E27FC236}">
                  <a16:creationId xmlns:a16="http://schemas.microsoft.com/office/drawing/2014/main" id="{E265321F-33DE-E50D-B938-2E9EB09C18AD}"/>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2" name="Freeform 283">
              <a:extLst>
                <a:ext uri="{FF2B5EF4-FFF2-40B4-BE49-F238E27FC236}">
                  <a16:creationId xmlns:a16="http://schemas.microsoft.com/office/drawing/2014/main" id="{2DA785E5-04F7-0E88-181D-E8756F187621}"/>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3" name="Freeform 284">
              <a:extLst>
                <a:ext uri="{FF2B5EF4-FFF2-40B4-BE49-F238E27FC236}">
                  <a16:creationId xmlns:a16="http://schemas.microsoft.com/office/drawing/2014/main" id="{D708637A-5472-32C0-5DF0-9B38BD75F827}"/>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4" name="Freeform 285">
              <a:extLst>
                <a:ext uri="{FF2B5EF4-FFF2-40B4-BE49-F238E27FC236}">
                  <a16:creationId xmlns:a16="http://schemas.microsoft.com/office/drawing/2014/main" id="{AA84E568-4002-17CD-6E07-AA3CED03F39A}"/>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5" name="Freeform 286">
              <a:extLst>
                <a:ext uri="{FF2B5EF4-FFF2-40B4-BE49-F238E27FC236}">
                  <a16:creationId xmlns:a16="http://schemas.microsoft.com/office/drawing/2014/main" id="{C20CD3FE-DF30-6903-60A6-86DE841BCC7C}"/>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6" name="Freeform 287">
              <a:extLst>
                <a:ext uri="{FF2B5EF4-FFF2-40B4-BE49-F238E27FC236}">
                  <a16:creationId xmlns:a16="http://schemas.microsoft.com/office/drawing/2014/main" id="{EC7E56E7-1BE9-D638-22F3-1CA935863E05}"/>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7" name="Freeform 288">
              <a:extLst>
                <a:ext uri="{FF2B5EF4-FFF2-40B4-BE49-F238E27FC236}">
                  <a16:creationId xmlns:a16="http://schemas.microsoft.com/office/drawing/2014/main" id="{C72291B2-4A95-D2A3-868F-BF95E684777D}"/>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9">
              <a:extLst>
                <a:ext uri="{FF2B5EF4-FFF2-40B4-BE49-F238E27FC236}">
                  <a16:creationId xmlns:a16="http://schemas.microsoft.com/office/drawing/2014/main" id="{01FADC62-A9A7-AC1E-6A35-58D1A4461013}"/>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90">
              <a:extLst>
                <a:ext uri="{FF2B5EF4-FFF2-40B4-BE49-F238E27FC236}">
                  <a16:creationId xmlns:a16="http://schemas.microsoft.com/office/drawing/2014/main" id="{4FDAAA0C-471D-ADEF-9CC2-15443D9181C5}"/>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91">
              <a:extLst>
                <a:ext uri="{FF2B5EF4-FFF2-40B4-BE49-F238E27FC236}">
                  <a16:creationId xmlns:a16="http://schemas.microsoft.com/office/drawing/2014/main" id="{D135DBB0-FF9D-0AB0-F4F0-6A7A9787AC3B}"/>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92">
              <a:extLst>
                <a:ext uri="{FF2B5EF4-FFF2-40B4-BE49-F238E27FC236}">
                  <a16:creationId xmlns:a16="http://schemas.microsoft.com/office/drawing/2014/main" id="{A5C46655-09AB-6F4C-F298-C6934B2ADCF2}"/>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grpSp>
        <p:nvGrpSpPr>
          <p:cNvPr id="32" name="Group 280">
            <a:extLst>
              <a:ext uri="{FF2B5EF4-FFF2-40B4-BE49-F238E27FC236}">
                <a16:creationId xmlns:a16="http://schemas.microsoft.com/office/drawing/2014/main" id="{DA66DD83-F9CF-5AB4-29A2-E9ECDA594FA1}"/>
              </a:ext>
            </a:extLst>
          </p:cNvPr>
          <p:cNvGrpSpPr>
            <a:grpSpLocks/>
          </p:cNvGrpSpPr>
          <p:nvPr/>
        </p:nvGrpSpPr>
        <p:grpSpPr bwMode="auto">
          <a:xfrm>
            <a:off x="7550636" y="5527030"/>
            <a:ext cx="203751" cy="189782"/>
            <a:chOff x="0" y="0"/>
            <a:chExt cx="89" cy="85"/>
          </a:xfrm>
        </p:grpSpPr>
        <p:sp>
          <p:nvSpPr>
            <p:cNvPr id="33" name="Freeform 281">
              <a:extLst>
                <a:ext uri="{FF2B5EF4-FFF2-40B4-BE49-F238E27FC236}">
                  <a16:creationId xmlns:a16="http://schemas.microsoft.com/office/drawing/2014/main" id="{91A75C4F-9E71-2D1B-D95C-761282751076}"/>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4" name="Freeform 282">
              <a:extLst>
                <a:ext uri="{FF2B5EF4-FFF2-40B4-BE49-F238E27FC236}">
                  <a16:creationId xmlns:a16="http://schemas.microsoft.com/office/drawing/2014/main" id="{24188051-FEB4-0170-BE88-5A70FC316695}"/>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5" name="Freeform 283">
              <a:extLst>
                <a:ext uri="{FF2B5EF4-FFF2-40B4-BE49-F238E27FC236}">
                  <a16:creationId xmlns:a16="http://schemas.microsoft.com/office/drawing/2014/main" id="{DB7DAF1F-FD5A-E9F3-E12C-EA4B6CDEE82C}"/>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6" name="Freeform 284">
              <a:extLst>
                <a:ext uri="{FF2B5EF4-FFF2-40B4-BE49-F238E27FC236}">
                  <a16:creationId xmlns:a16="http://schemas.microsoft.com/office/drawing/2014/main" id="{B99671BD-64CB-EA64-3988-3E4185FF5EA7}"/>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7" name="Freeform 285">
              <a:extLst>
                <a:ext uri="{FF2B5EF4-FFF2-40B4-BE49-F238E27FC236}">
                  <a16:creationId xmlns:a16="http://schemas.microsoft.com/office/drawing/2014/main" id="{D4BE80EE-D9A9-CF32-5CCB-0583A8FA8ABA}"/>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8" name="Freeform 286">
              <a:extLst>
                <a:ext uri="{FF2B5EF4-FFF2-40B4-BE49-F238E27FC236}">
                  <a16:creationId xmlns:a16="http://schemas.microsoft.com/office/drawing/2014/main" id="{2E68DE9B-4A11-EA28-5791-CD9928410D3F}"/>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9" name="Freeform 287">
              <a:extLst>
                <a:ext uri="{FF2B5EF4-FFF2-40B4-BE49-F238E27FC236}">
                  <a16:creationId xmlns:a16="http://schemas.microsoft.com/office/drawing/2014/main" id="{0D44F0EB-66AF-123C-A256-E66F8D1AC616}"/>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0" name="Freeform 288">
              <a:extLst>
                <a:ext uri="{FF2B5EF4-FFF2-40B4-BE49-F238E27FC236}">
                  <a16:creationId xmlns:a16="http://schemas.microsoft.com/office/drawing/2014/main" id="{51C0951D-F36D-9DDD-A7B0-24DC7E7782D9}"/>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1" name="Freeform 289">
              <a:extLst>
                <a:ext uri="{FF2B5EF4-FFF2-40B4-BE49-F238E27FC236}">
                  <a16:creationId xmlns:a16="http://schemas.microsoft.com/office/drawing/2014/main" id="{14C32D2B-E296-36EF-3168-876F90FE09B1}"/>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2" name="Freeform 290">
              <a:extLst>
                <a:ext uri="{FF2B5EF4-FFF2-40B4-BE49-F238E27FC236}">
                  <a16:creationId xmlns:a16="http://schemas.microsoft.com/office/drawing/2014/main" id="{F9568D20-EFE5-5FB6-F6C5-9D4F3317CED1}"/>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3" name="Freeform 291">
              <a:extLst>
                <a:ext uri="{FF2B5EF4-FFF2-40B4-BE49-F238E27FC236}">
                  <a16:creationId xmlns:a16="http://schemas.microsoft.com/office/drawing/2014/main" id="{5B71A666-E10C-8CDC-5527-7EA90362607B}"/>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4" name="Freeform 292">
              <a:extLst>
                <a:ext uri="{FF2B5EF4-FFF2-40B4-BE49-F238E27FC236}">
                  <a16:creationId xmlns:a16="http://schemas.microsoft.com/office/drawing/2014/main" id="{3273E9DC-F7DA-7B19-3FC9-4B5FBE2C6FA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45" name="Isosceles Triangle 44">
            <a:extLst>
              <a:ext uri="{FF2B5EF4-FFF2-40B4-BE49-F238E27FC236}">
                <a16:creationId xmlns:a16="http://schemas.microsoft.com/office/drawing/2014/main" id="{E415F838-54A9-5095-DE5B-50336F20CC96}"/>
              </a:ext>
            </a:extLst>
          </p:cNvPr>
          <p:cNvSpPr/>
          <p:nvPr/>
        </p:nvSpPr>
        <p:spPr>
          <a:xfrm>
            <a:off x="7559664" y="3197428"/>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8885E8DE-31A7-D23B-91A3-4FED970C9F67}"/>
              </a:ext>
            </a:extLst>
          </p:cNvPr>
          <p:cNvSpPr/>
          <p:nvPr/>
        </p:nvSpPr>
        <p:spPr>
          <a:xfrm>
            <a:off x="8747704" y="3218447"/>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2957EFAF-A064-6A47-CEAD-950F308A110A}"/>
              </a:ext>
            </a:extLst>
          </p:cNvPr>
          <p:cNvSpPr/>
          <p:nvPr/>
        </p:nvSpPr>
        <p:spPr>
          <a:xfrm>
            <a:off x="7538461" y="2320766"/>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FD6E87F-AD43-2FDB-B96A-A30DBF6BCEDC}"/>
              </a:ext>
            </a:extLst>
          </p:cNvPr>
          <p:cNvSpPr/>
          <p:nvPr/>
        </p:nvSpPr>
        <p:spPr>
          <a:xfrm>
            <a:off x="7966033" y="4516040"/>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FACB2C09-A4C3-DB09-FF57-607B6DE7BBA3}"/>
              </a:ext>
            </a:extLst>
          </p:cNvPr>
          <p:cNvSpPr/>
          <p:nvPr/>
        </p:nvSpPr>
        <p:spPr>
          <a:xfrm>
            <a:off x="8716373" y="2262814"/>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CC83A0F7-4E9A-FF2F-3EC1-00799852CEE6}"/>
              </a:ext>
            </a:extLst>
          </p:cNvPr>
          <p:cNvSpPr/>
          <p:nvPr/>
        </p:nvSpPr>
        <p:spPr>
          <a:xfrm>
            <a:off x="8410767" y="5564521"/>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4294E5E0-9480-41F5-6352-FC629FFDD8A1}"/>
              </a:ext>
            </a:extLst>
          </p:cNvPr>
          <p:cNvSpPr/>
          <p:nvPr/>
        </p:nvSpPr>
        <p:spPr>
          <a:xfrm>
            <a:off x="8790484" y="4542609"/>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527A8ED6-0796-E9B6-B2C2-9FD5DB4569E1}"/>
              </a:ext>
            </a:extLst>
          </p:cNvPr>
          <p:cNvSpPr/>
          <p:nvPr/>
        </p:nvSpPr>
        <p:spPr>
          <a:xfrm>
            <a:off x="9093822" y="5072463"/>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2D904C84-5CB6-2B14-9B88-94F9313E8D2B}"/>
              </a:ext>
            </a:extLst>
          </p:cNvPr>
          <p:cNvSpPr/>
          <p:nvPr/>
        </p:nvSpPr>
        <p:spPr>
          <a:xfrm>
            <a:off x="7704851" y="5283211"/>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26">
            <a:extLst>
              <a:ext uri="{FF2B5EF4-FFF2-40B4-BE49-F238E27FC236}">
                <a16:creationId xmlns:a16="http://schemas.microsoft.com/office/drawing/2014/main" id="{D2942E40-E18A-2BF8-11CD-338C59B440AD}"/>
              </a:ext>
            </a:extLst>
          </p:cNvPr>
          <p:cNvSpPr>
            <a:spLocks noChangeArrowheads="1"/>
          </p:cNvSpPr>
          <p:nvPr/>
        </p:nvSpPr>
        <p:spPr bwMode="auto">
          <a:xfrm>
            <a:off x="8861732" y="4205835"/>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4" name="Oval 26">
            <a:extLst>
              <a:ext uri="{FF2B5EF4-FFF2-40B4-BE49-F238E27FC236}">
                <a16:creationId xmlns:a16="http://schemas.microsoft.com/office/drawing/2014/main" id="{44CEF93C-C8B1-21F9-28B1-BE99181541F7}"/>
              </a:ext>
            </a:extLst>
          </p:cNvPr>
          <p:cNvSpPr>
            <a:spLocks noChangeArrowheads="1"/>
          </p:cNvSpPr>
          <p:nvPr/>
        </p:nvSpPr>
        <p:spPr bwMode="auto">
          <a:xfrm>
            <a:off x="8490117" y="5833236"/>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6" name="Oval 26">
            <a:extLst>
              <a:ext uri="{FF2B5EF4-FFF2-40B4-BE49-F238E27FC236}">
                <a16:creationId xmlns:a16="http://schemas.microsoft.com/office/drawing/2014/main" id="{A58727B6-84CF-9B8B-1FD4-898FC866E59D}"/>
              </a:ext>
            </a:extLst>
          </p:cNvPr>
          <p:cNvSpPr>
            <a:spLocks noChangeArrowheads="1"/>
          </p:cNvSpPr>
          <p:nvPr/>
        </p:nvSpPr>
        <p:spPr bwMode="auto">
          <a:xfrm>
            <a:off x="7366697" y="2000516"/>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65" name="Straight Arrow Connector 64">
            <a:extLst>
              <a:ext uri="{FF2B5EF4-FFF2-40B4-BE49-F238E27FC236}">
                <a16:creationId xmlns:a16="http://schemas.microsoft.com/office/drawing/2014/main" id="{17B11ABA-6C2C-12C9-15F8-06222F5B0FE3}"/>
              </a:ext>
            </a:extLst>
          </p:cNvPr>
          <p:cNvCxnSpPr>
            <a:cxnSpLocks/>
            <a:endCxn id="7" idx="1"/>
          </p:cNvCxnSpPr>
          <p:nvPr/>
        </p:nvCxnSpPr>
        <p:spPr>
          <a:xfrm flipV="1">
            <a:off x="7609325" y="3569711"/>
            <a:ext cx="1069194" cy="2744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4DFC9C4-8CEC-246E-2113-8B085D19D4A4}"/>
              </a:ext>
            </a:extLst>
          </p:cNvPr>
          <p:cNvSpPr txBox="1"/>
          <p:nvPr/>
        </p:nvSpPr>
        <p:spPr>
          <a:xfrm>
            <a:off x="11021122" y="1358066"/>
            <a:ext cx="765190" cy="307777"/>
          </a:xfrm>
          <a:prstGeom prst="rect">
            <a:avLst/>
          </a:prstGeom>
          <a:solidFill>
            <a:schemeClr val="bg1"/>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Pass</a:t>
            </a:r>
          </a:p>
        </p:txBody>
      </p:sp>
      <p:cxnSp>
        <p:nvCxnSpPr>
          <p:cNvPr id="68" name="Straight Arrow Connector 67">
            <a:extLst>
              <a:ext uri="{FF2B5EF4-FFF2-40B4-BE49-F238E27FC236}">
                <a16:creationId xmlns:a16="http://schemas.microsoft.com/office/drawing/2014/main" id="{DF9EC05A-2EAE-BCFE-BC57-AF3D925F4CF7}"/>
              </a:ext>
            </a:extLst>
          </p:cNvPr>
          <p:cNvCxnSpPr>
            <a:cxnSpLocks/>
          </p:cNvCxnSpPr>
          <p:nvPr/>
        </p:nvCxnSpPr>
        <p:spPr>
          <a:xfrm flipV="1">
            <a:off x="10226968" y="1511954"/>
            <a:ext cx="773469" cy="6294"/>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9C26A98-9782-D5A0-C7EA-CAABA21B88FF}"/>
              </a:ext>
            </a:extLst>
          </p:cNvPr>
          <p:cNvCxnSpPr>
            <a:cxnSpLocks/>
          </p:cNvCxnSpPr>
          <p:nvPr/>
        </p:nvCxnSpPr>
        <p:spPr>
          <a:xfrm flipH="1">
            <a:off x="7395544" y="2396094"/>
            <a:ext cx="67878" cy="961124"/>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E349363-EBDB-4693-B3DF-F8FF1179A702}"/>
              </a:ext>
            </a:extLst>
          </p:cNvPr>
          <p:cNvCxnSpPr>
            <a:cxnSpLocks/>
          </p:cNvCxnSpPr>
          <p:nvPr/>
        </p:nvCxnSpPr>
        <p:spPr>
          <a:xfrm flipH="1">
            <a:off x="7934606" y="2124176"/>
            <a:ext cx="874615" cy="33448"/>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0D215B4-5210-0F04-4504-E040F9B03FE9}"/>
              </a:ext>
            </a:extLst>
          </p:cNvPr>
          <p:cNvCxnSpPr>
            <a:cxnSpLocks/>
          </p:cNvCxnSpPr>
          <p:nvPr/>
        </p:nvCxnSpPr>
        <p:spPr>
          <a:xfrm flipV="1">
            <a:off x="8998312" y="2261337"/>
            <a:ext cx="0" cy="1101499"/>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4738342-C523-76F2-A119-D3B5D764A6C9}"/>
              </a:ext>
            </a:extLst>
          </p:cNvPr>
          <p:cNvCxnSpPr>
            <a:cxnSpLocks/>
          </p:cNvCxnSpPr>
          <p:nvPr/>
        </p:nvCxnSpPr>
        <p:spPr>
          <a:xfrm flipH="1">
            <a:off x="7628474" y="4607477"/>
            <a:ext cx="114466" cy="808823"/>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680A502-CC12-F367-2560-3E63AAB86819}"/>
              </a:ext>
            </a:extLst>
          </p:cNvPr>
          <p:cNvCxnSpPr>
            <a:cxnSpLocks/>
          </p:cNvCxnSpPr>
          <p:nvPr/>
        </p:nvCxnSpPr>
        <p:spPr>
          <a:xfrm>
            <a:off x="7799795" y="5742184"/>
            <a:ext cx="541603" cy="236011"/>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6FA46BC-210F-3BC7-4D45-23A831BEE14F}"/>
              </a:ext>
            </a:extLst>
          </p:cNvPr>
          <p:cNvCxnSpPr>
            <a:cxnSpLocks/>
          </p:cNvCxnSpPr>
          <p:nvPr/>
        </p:nvCxnSpPr>
        <p:spPr>
          <a:xfrm flipH="1">
            <a:off x="8003945" y="4340869"/>
            <a:ext cx="811748" cy="49964"/>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7A66772-5738-706F-F858-827854A039CB}"/>
              </a:ext>
            </a:extLst>
          </p:cNvPr>
          <p:cNvCxnSpPr>
            <a:cxnSpLocks/>
          </p:cNvCxnSpPr>
          <p:nvPr/>
        </p:nvCxnSpPr>
        <p:spPr>
          <a:xfrm flipH="1" flipV="1">
            <a:off x="9006590" y="4516040"/>
            <a:ext cx="587286" cy="419896"/>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F55D1514-2CA9-FA34-B5C0-AEB86A14DB95}"/>
              </a:ext>
            </a:extLst>
          </p:cNvPr>
          <p:cNvCxnSpPr>
            <a:cxnSpLocks/>
          </p:cNvCxnSpPr>
          <p:nvPr/>
        </p:nvCxnSpPr>
        <p:spPr>
          <a:xfrm flipV="1">
            <a:off x="8796291" y="4986528"/>
            <a:ext cx="760855" cy="904538"/>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6A11B7B-0D0C-D57A-A719-3082EECBE9C5}"/>
              </a:ext>
            </a:extLst>
          </p:cNvPr>
          <p:cNvSpPr txBox="1"/>
          <p:nvPr/>
        </p:nvSpPr>
        <p:spPr>
          <a:xfrm>
            <a:off x="300788" y="206189"/>
            <a:ext cx="2156603" cy="307777"/>
          </a:xfrm>
          <a:prstGeom prst="rect">
            <a:avLst/>
          </a:prstGeom>
          <a:solidFill>
            <a:schemeClr val="bg2">
              <a:lumMod val="20000"/>
              <a:lumOff val="80000"/>
            </a:schemeClr>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Warmup</a:t>
            </a:r>
          </a:p>
        </p:txBody>
      </p:sp>
    </p:spTree>
    <p:extLst>
      <p:ext uri="{BB962C8B-B14F-4D97-AF65-F5344CB8AC3E}">
        <p14:creationId xmlns:p14="http://schemas.microsoft.com/office/powerpoint/2010/main" val="42094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3">
                                          <p:stCondLst>
                                            <p:cond delay="0"/>
                                          </p:stCondLst>
                                        </p:cTn>
                                        <p:tgtEl>
                                          <p:spTgt spid="19"/>
                                        </p:tgtEl>
                                      </p:cBhvr>
                                    </p:animEffect>
                                    <p:anim calcmode="lin" valueType="num">
                                      <p:cBhvr>
                                        <p:cTn id="8" dur="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19"/>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19"/>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19"/>
                                        </p:tgtEl>
                                        <p:attrNameLst>
                                          <p:attrName>ppt_y</p:attrName>
                                        </p:attrNameLst>
                                      </p:cBhvr>
                                      <p:tavLst>
                                        <p:tav tm="0" fmla="#ppt_y-sin(pi*$)/81">
                                          <p:val>
                                            <p:fltVal val="0"/>
                                          </p:val>
                                        </p:tav>
                                        <p:tav tm="100000">
                                          <p:val>
                                            <p:fltVal val="1"/>
                                          </p:val>
                                        </p:tav>
                                      </p:tavLst>
                                    </p:anim>
                                    <p:animScale>
                                      <p:cBhvr>
                                        <p:cTn id="13" dur="1">
                                          <p:stCondLst>
                                            <p:cond delay="3"/>
                                          </p:stCondLst>
                                        </p:cTn>
                                        <p:tgtEl>
                                          <p:spTgt spid="19"/>
                                        </p:tgtEl>
                                      </p:cBhvr>
                                      <p:to x="100000" y="60000"/>
                                    </p:animScale>
                                    <p:animScale>
                                      <p:cBhvr>
                                        <p:cTn id="14" dur="1" decel="50000">
                                          <p:stCondLst>
                                            <p:cond delay="3"/>
                                          </p:stCondLst>
                                        </p:cTn>
                                        <p:tgtEl>
                                          <p:spTgt spid="19"/>
                                        </p:tgtEl>
                                      </p:cBhvr>
                                      <p:to x="100000" y="100000"/>
                                    </p:animScale>
                                    <p:animScale>
                                      <p:cBhvr>
                                        <p:cTn id="15" dur="1">
                                          <p:stCondLst>
                                            <p:cond delay="7"/>
                                          </p:stCondLst>
                                        </p:cTn>
                                        <p:tgtEl>
                                          <p:spTgt spid="19"/>
                                        </p:tgtEl>
                                      </p:cBhvr>
                                      <p:to x="100000" y="80000"/>
                                    </p:animScale>
                                    <p:animScale>
                                      <p:cBhvr>
                                        <p:cTn id="16" dur="1" decel="50000">
                                          <p:stCondLst>
                                            <p:cond delay="7"/>
                                          </p:stCondLst>
                                        </p:cTn>
                                        <p:tgtEl>
                                          <p:spTgt spid="19"/>
                                        </p:tgtEl>
                                      </p:cBhvr>
                                      <p:to x="100000" y="100000"/>
                                    </p:animScale>
                                    <p:animScale>
                                      <p:cBhvr>
                                        <p:cTn id="17" dur="1">
                                          <p:stCondLst>
                                            <p:cond delay="8"/>
                                          </p:stCondLst>
                                        </p:cTn>
                                        <p:tgtEl>
                                          <p:spTgt spid="19"/>
                                        </p:tgtEl>
                                      </p:cBhvr>
                                      <p:to x="100000" y="90000"/>
                                    </p:animScale>
                                    <p:animScale>
                                      <p:cBhvr>
                                        <p:cTn id="18" dur="1" decel="50000">
                                          <p:stCondLst>
                                            <p:cond delay="8"/>
                                          </p:stCondLst>
                                        </p:cTn>
                                        <p:tgtEl>
                                          <p:spTgt spid="19"/>
                                        </p:tgtEl>
                                      </p:cBhvr>
                                      <p:to x="100000" y="100000"/>
                                    </p:animScale>
                                    <p:animScale>
                                      <p:cBhvr>
                                        <p:cTn id="19" dur="1">
                                          <p:stCondLst>
                                            <p:cond delay="9"/>
                                          </p:stCondLst>
                                        </p:cTn>
                                        <p:tgtEl>
                                          <p:spTgt spid="19"/>
                                        </p:tgtEl>
                                      </p:cBhvr>
                                      <p:to x="100000" y="95000"/>
                                    </p:animScale>
                                    <p:animScale>
                                      <p:cBhvr>
                                        <p:cTn id="20" dur="1" decel="50000">
                                          <p:stCondLst>
                                            <p:cond delay="9"/>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3">
                                          <p:stCondLst>
                                            <p:cond delay="0"/>
                                          </p:stCondLst>
                                        </p:cTn>
                                        <p:tgtEl>
                                          <p:spTgt spid="32"/>
                                        </p:tgtEl>
                                      </p:cBhvr>
                                    </p:animEffect>
                                    <p:anim calcmode="lin" valueType="num">
                                      <p:cBhvr>
                                        <p:cTn id="24" dur="9"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3"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3" tmFilter="0, 0; 0.125,0.2665; 0.25,0.4; 0.375,0.465; 0.5,0.5;  0.625,0.535; 0.75,0.6; 0.875,0.7335; 1,1">
                                          <p:stCondLst>
                                            <p:cond delay="3"/>
                                          </p:stCondLst>
                                        </p:cTn>
                                        <p:tgtEl>
                                          <p:spTgt spid="32"/>
                                        </p:tgtEl>
                                        <p:attrNameLst>
                                          <p:attrName>ppt_y</p:attrName>
                                        </p:attrNameLst>
                                      </p:cBhvr>
                                      <p:tavLst>
                                        <p:tav tm="0" fmla="#ppt_y-sin(pi*$)/9">
                                          <p:val>
                                            <p:fltVal val="0"/>
                                          </p:val>
                                        </p:tav>
                                        <p:tav tm="100000">
                                          <p:val>
                                            <p:fltVal val="1"/>
                                          </p:val>
                                        </p:tav>
                                      </p:tavLst>
                                    </p:anim>
                                    <p:anim calcmode="lin" valueType="num">
                                      <p:cBhvr>
                                        <p:cTn id="27" dur="2" tmFilter="0, 0; 0.125,0.2665; 0.25,0.4; 0.375,0.465; 0.5,0.5;  0.625,0.535; 0.75,0.6; 0.875,0.7335; 1,1">
                                          <p:stCondLst>
                                            <p:cond delay="7"/>
                                          </p:stCondLst>
                                        </p:cTn>
                                        <p:tgtEl>
                                          <p:spTgt spid="32"/>
                                        </p:tgtEl>
                                        <p:attrNameLst>
                                          <p:attrName>ppt_y</p:attrName>
                                        </p:attrNameLst>
                                      </p:cBhvr>
                                      <p:tavLst>
                                        <p:tav tm="0" fmla="#ppt_y-sin(pi*$)/27">
                                          <p:val>
                                            <p:fltVal val="0"/>
                                          </p:val>
                                        </p:tav>
                                        <p:tav tm="100000">
                                          <p:val>
                                            <p:fltVal val="1"/>
                                          </p:val>
                                        </p:tav>
                                      </p:tavLst>
                                    </p:anim>
                                    <p:anim calcmode="lin" valueType="num">
                                      <p:cBhvr>
                                        <p:cTn id="28" dur="1" tmFilter="0, 0; 0.125,0.2665; 0.25,0.4; 0.375,0.465; 0.5,0.5;  0.625,0.535; 0.75,0.6; 0.875,0.7335; 1,1">
                                          <p:stCondLst>
                                            <p:cond delay="8"/>
                                          </p:stCondLst>
                                        </p:cTn>
                                        <p:tgtEl>
                                          <p:spTgt spid="32"/>
                                        </p:tgtEl>
                                        <p:attrNameLst>
                                          <p:attrName>ppt_y</p:attrName>
                                        </p:attrNameLst>
                                      </p:cBhvr>
                                      <p:tavLst>
                                        <p:tav tm="0" fmla="#ppt_y-sin(pi*$)/81">
                                          <p:val>
                                            <p:fltVal val="0"/>
                                          </p:val>
                                        </p:tav>
                                        <p:tav tm="100000">
                                          <p:val>
                                            <p:fltVal val="1"/>
                                          </p:val>
                                        </p:tav>
                                      </p:tavLst>
                                    </p:anim>
                                    <p:animScale>
                                      <p:cBhvr>
                                        <p:cTn id="29" dur="1">
                                          <p:stCondLst>
                                            <p:cond delay="3"/>
                                          </p:stCondLst>
                                        </p:cTn>
                                        <p:tgtEl>
                                          <p:spTgt spid="32"/>
                                        </p:tgtEl>
                                      </p:cBhvr>
                                      <p:to x="100000" y="60000"/>
                                    </p:animScale>
                                    <p:animScale>
                                      <p:cBhvr>
                                        <p:cTn id="30" dur="1" decel="50000">
                                          <p:stCondLst>
                                            <p:cond delay="3"/>
                                          </p:stCondLst>
                                        </p:cTn>
                                        <p:tgtEl>
                                          <p:spTgt spid="32"/>
                                        </p:tgtEl>
                                      </p:cBhvr>
                                      <p:to x="100000" y="100000"/>
                                    </p:animScale>
                                    <p:animScale>
                                      <p:cBhvr>
                                        <p:cTn id="31" dur="1">
                                          <p:stCondLst>
                                            <p:cond delay="7"/>
                                          </p:stCondLst>
                                        </p:cTn>
                                        <p:tgtEl>
                                          <p:spTgt spid="32"/>
                                        </p:tgtEl>
                                      </p:cBhvr>
                                      <p:to x="100000" y="80000"/>
                                    </p:animScale>
                                    <p:animScale>
                                      <p:cBhvr>
                                        <p:cTn id="32" dur="1" decel="50000">
                                          <p:stCondLst>
                                            <p:cond delay="7"/>
                                          </p:stCondLst>
                                        </p:cTn>
                                        <p:tgtEl>
                                          <p:spTgt spid="32"/>
                                        </p:tgtEl>
                                      </p:cBhvr>
                                      <p:to x="100000" y="100000"/>
                                    </p:animScale>
                                    <p:animScale>
                                      <p:cBhvr>
                                        <p:cTn id="33" dur="1">
                                          <p:stCondLst>
                                            <p:cond delay="8"/>
                                          </p:stCondLst>
                                        </p:cTn>
                                        <p:tgtEl>
                                          <p:spTgt spid="32"/>
                                        </p:tgtEl>
                                      </p:cBhvr>
                                      <p:to x="100000" y="90000"/>
                                    </p:animScale>
                                    <p:animScale>
                                      <p:cBhvr>
                                        <p:cTn id="34" dur="1" decel="50000">
                                          <p:stCondLst>
                                            <p:cond delay="8"/>
                                          </p:stCondLst>
                                        </p:cTn>
                                        <p:tgtEl>
                                          <p:spTgt spid="32"/>
                                        </p:tgtEl>
                                      </p:cBhvr>
                                      <p:to x="100000" y="100000"/>
                                    </p:animScale>
                                    <p:animScale>
                                      <p:cBhvr>
                                        <p:cTn id="35" dur="1">
                                          <p:stCondLst>
                                            <p:cond delay="9"/>
                                          </p:stCondLst>
                                        </p:cTn>
                                        <p:tgtEl>
                                          <p:spTgt spid="32"/>
                                        </p:tgtEl>
                                      </p:cBhvr>
                                      <p:to x="100000" y="95000"/>
                                    </p:animScale>
                                    <p:animScale>
                                      <p:cBhvr>
                                        <p:cTn id="36" dur="1" decel="50000">
                                          <p:stCondLst>
                                            <p:cond delay="9"/>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F147F-6A79-9E03-4034-A334137A2C6B}"/>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5A77981D-65A9-B48F-3FEA-0A8A916DA1C5}"/>
              </a:ext>
            </a:extLst>
          </p:cNvPr>
          <p:cNvSpPr>
            <a:spLocks noChangeArrowheads="1"/>
          </p:cNvSpPr>
          <p:nvPr/>
        </p:nvSpPr>
        <p:spPr bwMode="auto">
          <a:xfrm>
            <a:off x="2044727" y="1058865"/>
            <a:ext cx="7696200" cy="5029200"/>
          </a:xfrm>
          <a:prstGeom prst="rect">
            <a:avLst/>
          </a:prstGeom>
          <a:solidFill>
            <a:srgbClr val="00B050"/>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800" i="1" dirty="0">
              <a:solidFill>
                <a:schemeClr val="tx2"/>
              </a:solidFill>
            </a:endParaRPr>
          </a:p>
        </p:txBody>
      </p:sp>
      <p:sp>
        <p:nvSpPr>
          <p:cNvPr id="6" name="Rectangle 3">
            <a:extLst>
              <a:ext uri="{FF2B5EF4-FFF2-40B4-BE49-F238E27FC236}">
                <a16:creationId xmlns:a16="http://schemas.microsoft.com/office/drawing/2014/main" id="{B5747F58-7191-42CF-F94F-7EDD07EB72B9}"/>
              </a:ext>
            </a:extLst>
          </p:cNvPr>
          <p:cNvSpPr>
            <a:spLocks noChangeArrowheads="1"/>
          </p:cNvSpPr>
          <p:nvPr/>
        </p:nvSpPr>
        <p:spPr bwMode="auto">
          <a:xfrm>
            <a:off x="2055173" y="2302746"/>
            <a:ext cx="1066800" cy="246735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7" name="Rectangle 4">
            <a:extLst>
              <a:ext uri="{FF2B5EF4-FFF2-40B4-BE49-F238E27FC236}">
                <a16:creationId xmlns:a16="http://schemas.microsoft.com/office/drawing/2014/main" id="{E2FE4051-327D-F862-D811-D927BF4350C5}"/>
              </a:ext>
            </a:extLst>
          </p:cNvPr>
          <p:cNvSpPr>
            <a:spLocks noChangeArrowheads="1"/>
          </p:cNvSpPr>
          <p:nvPr/>
        </p:nvSpPr>
        <p:spPr bwMode="auto">
          <a:xfrm>
            <a:off x="8678519" y="2327915"/>
            <a:ext cx="1066800" cy="248359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8" name="Rectangle 5">
            <a:extLst>
              <a:ext uri="{FF2B5EF4-FFF2-40B4-BE49-F238E27FC236}">
                <a16:creationId xmlns:a16="http://schemas.microsoft.com/office/drawing/2014/main" id="{C00D9468-27B2-AD73-A8F8-2F2F385CAB26}"/>
              </a:ext>
            </a:extLst>
          </p:cNvPr>
          <p:cNvSpPr>
            <a:spLocks noChangeArrowheads="1"/>
          </p:cNvSpPr>
          <p:nvPr/>
        </p:nvSpPr>
        <p:spPr bwMode="auto">
          <a:xfrm>
            <a:off x="2055173" y="2926822"/>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9" name="Rectangle 6">
            <a:extLst>
              <a:ext uri="{FF2B5EF4-FFF2-40B4-BE49-F238E27FC236}">
                <a16:creationId xmlns:a16="http://schemas.microsoft.com/office/drawing/2014/main" id="{CAF04D62-3C4B-B2F8-25E5-3A2811C9AE5B}"/>
              </a:ext>
            </a:extLst>
          </p:cNvPr>
          <p:cNvSpPr>
            <a:spLocks noChangeArrowheads="1"/>
          </p:cNvSpPr>
          <p:nvPr/>
        </p:nvSpPr>
        <p:spPr bwMode="auto">
          <a:xfrm>
            <a:off x="9294173" y="2889330"/>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0" name="Oval 7">
            <a:extLst>
              <a:ext uri="{FF2B5EF4-FFF2-40B4-BE49-F238E27FC236}">
                <a16:creationId xmlns:a16="http://schemas.microsoft.com/office/drawing/2014/main" id="{A039097B-FAFF-E0A9-A334-B30FAB2CC6E1}"/>
              </a:ext>
            </a:extLst>
          </p:cNvPr>
          <p:cNvSpPr>
            <a:spLocks noChangeArrowheads="1"/>
          </p:cNvSpPr>
          <p:nvPr/>
        </p:nvSpPr>
        <p:spPr bwMode="auto">
          <a:xfrm>
            <a:off x="5186445" y="2712789"/>
            <a:ext cx="1380712" cy="1368056"/>
          </a:xfrm>
          <a:prstGeom prst="ellipse">
            <a:avLst/>
          </a:prstGeom>
          <a:solidFill>
            <a:srgbClr val="00B050"/>
          </a:solidFill>
          <a:ln w="1905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Constantia" panose="02030602050306030303" pitchFamily="18" charset="0"/>
            </a:endParaRPr>
          </a:p>
        </p:txBody>
      </p:sp>
      <p:sp>
        <p:nvSpPr>
          <p:cNvPr id="11" name="Line 8">
            <a:extLst>
              <a:ext uri="{FF2B5EF4-FFF2-40B4-BE49-F238E27FC236}">
                <a16:creationId xmlns:a16="http://schemas.microsoft.com/office/drawing/2014/main" id="{5B89E0DD-CEBA-F89D-D34D-B56DB50CF510}"/>
              </a:ext>
            </a:extLst>
          </p:cNvPr>
          <p:cNvSpPr>
            <a:spLocks noChangeShapeType="1"/>
          </p:cNvSpPr>
          <p:nvPr/>
        </p:nvSpPr>
        <p:spPr bwMode="auto">
          <a:xfrm>
            <a:off x="5876801" y="1021821"/>
            <a:ext cx="0" cy="506624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9" descr="Rombos transparentes">
            <a:extLst>
              <a:ext uri="{FF2B5EF4-FFF2-40B4-BE49-F238E27FC236}">
                <a16:creationId xmlns:a16="http://schemas.microsoft.com/office/drawing/2014/main" id="{78989A9E-6719-7D60-5D38-6DE9BADDAA87}"/>
              </a:ext>
            </a:extLst>
          </p:cNvPr>
          <p:cNvSpPr>
            <a:spLocks noChangeArrowheads="1"/>
          </p:cNvSpPr>
          <p:nvPr/>
        </p:nvSpPr>
        <p:spPr bwMode="auto">
          <a:xfrm>
            <a:off x="1902773" y="32316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2" name="Rectangle 9" descr="Rombos transparentes">
            <a:extLst>
              <a:ext uri="{FF2B5EF4-FFF2-40B4-BE49-F238E27FC236}">
                <a16:creationId xmlns:a16="http://schemas.microsoft.com/office/drawing/2014/main" id="{88B80541-2900-63AE-610E-1D1992753B12}"/>
              </a:ext>
            </a:extLst>
          </p:cNvPr>
          <p:cNvSpPr>
            <a:spLocks noChangeArrowheads="1"/>
          </p:cNvSpPr>
          <p:nvPr/>
        </p:nvSpPr>
        <p:spPr bwMode="auto">
          <a:xfrm>
            <a:off x="9730936" y="3016930"/>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3" name="Rectangle 2">
            <a:extLst>
              <a:ext uri="{FF2B5EF4-FFF2-40B4-BE49-F238E27FC236}">
                <a16:creationId xmlns:a16="http://schemas.microsoft.com/office/drawing/2014/main" id="{46141550-2599-9D0E-E071-620731A2C427}"/>
              </a:ext>
            </a:extLst>
          </p:cNvPr>
          <p:cNvSpPr/>
          <p:nvPr/>
        </p:nvSpPr>
        <p:spPr>
          <a:xfrm>
            <a:off x="7140452" y="1079686"/>
            <a:ext cx="2597018" cy="500266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162" name="TextBox 161">
            <a:extLst>
              <a:ext uri="{FF2B5EF4-FFF2-40B4-BE49-F238E27FC236}">
                <a16:creationId xmlns:a16="http://schemas.microsoft.com/office/drawing/2014/main" id="{0F0D2090-B2C0-AA54-44CC-B4FAF89D6650}"/>
              </a:ext>
            </a:extLst>
          </p:cNvPr>
          <p:cNvSpPr txBox="1"/>
          <p:nvPr/>
        </p:nvSpPr>
        <p:spPr>
          <a:xfrm>
            <a:off x="3120368" y="2632709"/>
            <a:ext cx="2733217" cy="2031325"/>
          </a:xfrm>
          <a:prstGeom prst="rect">
            <a:avLst/>
          </a:prstGeom>
          <a:solidFill>
            <a:srgbClr val="FFFF00"/>
          </a:solidFill>
          <a:ln>
            <a:solidFill>
              <a:schemeClr val="tx1"/>
            </a:solidFill>
          </a:ln>
        </p:spPr>
        <p:txBody>
          <a:bodyPr wrap="square">
            <a:spAutoFit/>
          </a:bodyPr>
          <a:lstStyle/>
          <a:p>
            <a:pPr>
              <a:defRPr/>
            </a:pPr>
            <a:r>
              <a:rPr lang="en-US" sz="1050" b="1" dirty="0">
                <a:latin typeface="Arial" panose="020B0604020202020204" pitchFamily="34" charset="0"/>
                <a:ea typeface="Calibri" pitchFamily="34" charset="0"/>
                <a:cs typeface="Arial" panose="020B0604020202020204" pitchFamily="34" charset="0"/>
              </a:rPr>
              <a:t>                </a:t>
            </a:r>
            <a:r>
              <a:rPr lang="en-US" sz="1050" b="1" u="sng" dirty="0">
                <a:latin typeface="Arial" panose="020B0604020202020204" pitchFamily="34" charset="0"/>
                <a:ea typeface="Calibri" pitchFamily="34" charset="0"/>
                <a:cs typeface="Arial" panose="020B0604020202020204" pitchFamily="34" charset="0"/>
              </a:rPr>
              <a:t>Diagonal Passing</a:t>
            </a:r>
          </a:p>
          <a:p>
            <a:pPr>
              <a:defRPr/>
            </a:pPr>
            <a:r>
              <a:rPr lang="en-US" sz="1050" b="1" dirty="0">
                <a:latin typeface="Arial" panose="020B0604020202020204" pitchFamily="34" charset="0"/>
                <a:ea typeface="Calibri" pitchFamily="34" charset="0"/>
                <a:cs typeface="Arial" panose="020B0604020202020204" pitchFamily="34" charset="0"/>
              </a:rPr>
              <a:t>a) Set up the field as shown. Set up in two equal teams. </a:t>
            </a:r>
          </a:p>
          <a:p>
            <a:pPr>
              <a:defRPr/>
            </a:pPr>
            <a:r>
              <a:rPr lang="en-US" sz="1050" b="1" dirty="0">
                <a:latin typeface="Arial" panose="020B0604020202020204" pitchFamily="34" charset="0"/>
                <a:ea typeface="Calibri" pitchFamily="34" charset="0"/>
                <a:cs typeface="Arial" panose="020B0604020202020204" pitchFamily="34" charset="0"/>
              </a:rPr>
              <a:t>b)  Players set up as a diamond and use the cones as a reference to move to when needed </a:t>
            </a:r>
          </a:p>
          <a:p>
            <a:pPr>
              <a:defRPr/>
            </a:pPr>
            <a:r>
              <a:rPr lang="en-US" sz="1050" b="1" dirty="0">
                <a:latin typeface="Arial" panose="020B0604020202020204" pitchFamily="34" charset="0"/>
                <a:ea typeface="Calibri" pitchFamily="34" charset="0"/>
                <a:cs typeface="Arial" panose="020B0604020202020204" pitchFamily="34" charset="0"/>
              </a:rPr>
              <a:t>c) This can open a passing lane.</a:t>
            </a:r>
          </a:p>
          <a:p>
            <a:pPr>
              <a:defRPr/>
            </a:pPr>
            <a:r>
              <a:rPr lang="en-US" sz="1050" b="1" dirty="0">
                <a:latin typeface="Arial" panose="020B0604020202020204" pitchFamily="34" charset="0"/>
                <a:ea typeface="Calibri" pitchFamily="34" charset="0"/>
                <a:cs typeface="Arial" panose="020B0604020202020204" pitchFamily="34" charset="0"/>
              </a:rPr>
              <a:t>d)  Work on them receiving the ball ACROSS their body – opening their hips to change direction if needed.</a:t>
            </a:r>
          </a:p>
          <a:p>
            <a:pPr>
              <a:defRPr/>
            </a:pPr>
            <a:r>
              <a:rPr lang="en-US" sz="1050" b="1" dirty="0">
                <a:latin typeface="Arial" panose="020B0604020202020204" pitchFamily="34" charset="0"/>
                <a:ea typeface="Calibri" pitchFamily="34" charset="0"/>
                <a:cs typeface="Arial" panose="020B0604020202020204" pitchFamily="34" charset="0"/>
              </a:rPr>
              <a:t>e) Time 5-10 minutes.</a:t>
            </a:r>
          </a:p>
          <a:p>
            <a:pPr>
              <a:defRPr/>
            </a:pPr>
            <a:r>
              <a:rPr lang="en-US" sz="1050" b="1" dirty="0">
                <a:latin typeface="Arial" panose="020B0604020202020204" pitchFamily="34" charset="0"/>
                <a:ea typeface="Calibri" pitchFamily="34" charset="0"/>
                <a:cs typeface="Arial" panose="020B0604020202020204" pitchFamily="34" charset="0"/>
              </a:rPr>
              <a:t>f)  Introduce a defender.</a:t>
            </a:r>
          </a:p>
        </p:txBody>
      </p:sp>
      <p:sp>
        <p:nvSpPr>
          <p:cNvPr id="85" name="TextBox 84">
            <a:extLst>
              <a:ext uri="{FF2B5EF4-FFF2-40B4-BE49-F238E27FC236}">
                <a16:creationId xmlns:a16="http://schemas.microsoft.com/office/drawing/2014/main" id="{D9212602-AE15-FF95-477D-DC6D96E25C28}"/>
              </a:ext>
            </a:extLst>
          </p:cNvPr>
          <p:cNvSpPr txBox="1"/>
          <p:nvPr/>
        </p:nvSpPr>
        <p:spPr>
          <a:xfrm>
            <a:off x="4775283" y="508325"/>
            <a:ext cx="2156603" cy="523220"/>
          </a:xfrm>
          <a:prstGeom prst="rect">
            <a:avLst/>
          </a:prstGeom>
          <a:solidFill>
            <a:schemeClr val="bg2">
              <a:lumMod val="20000"/>
              <a:lumOff val="80000"/>
            </a:schemeClr>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Diagonal Passing Development</a:t>
            </a:r>
          </a:p>
        </p:txBody>
      </p:sp>
      <p:sp>
        <p:nvSpPr>
          <p:cNvPr id="13" name="Oval 26">
            <a:extLst>
              <a:ext uri="{FF2B5EF4-FFF2-40B4-BE49-F238E27FC236}">
                <a16:creationId xmlns:a16="http://schemas.microsoft.com/office/drawing/2014/main" id="{271C9353-1544-8A18-7816-419B6D28748E}"/>
              </a:ext>
            </a:extLst>
          </p:cNvPr>
          <p:cNvSpPr>
            <a:spLocks noChangeArrowheads="1"/>
          </p:cNvSpPr>
          <p:nvPr/>
        </p:nvSpPr>
        <p:spPr bwMode="auto">
          <a:xfrm>
            <a:off x="8127234" y="2599332"/>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6" name="Oval 26">
            <a:extLst>
              <a:ext uri="{FF2B5EF4-FFF2-40B4-BE49-F238E27FC236}">
                <a16:creationId xmlns:a16="http://schemas.microsoft.com/office/drawing/2014/main" id="{C0958531-8F75-96F5-F35E-8B9C86450710}"/>
              </a:ext>
            </a:extLst>
          </p:cNvPr>
          <p:cNvSpPr>
            <a:spLocks noChangeArrowheads="1"/>
          </p:cNvSpPr>
          <p:nvPr/>
        </p:nvSpPr>
        <p:spPr bwMode="auto">
          <a:xfrm>
            <a:off x="8091037" y="326732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7" name="Oval 26">
            <a:extLst>
              <a:ext uri="{FF2B5EF4-FFF2-40B4-BE49-F238E27FC236}">
                <a16:creationId xmlns:a16="http://schemas.microsoft.com/office/drawing/2014/main" id="{6789FA7F-3AA6-B6B8-8AF2-11E9D7BBC595}"/>
              </a:ext>
            </a:extLst>
          </p:cNvPr>
          <p:cNvSpPr>
            <a:spLocks noChangeArrowheads="1"/>
          </p:cNvSpPr>
          <p:nvPr/>
        </p:nvSpPr>
        <p:spPr bwMode="auto">
          <a:xfrm>
            <a:off x="8117372" y="182736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88" name="Oval 26">
            <a:extLst>
              <a:ext uri="{FF2B5EF4-FFF2-40B4-BE49-F238E27FC236}">
                <a16:creationId xmlns:a16="http://schemas.microsoft.com/office/drawing/2014/main" id="{92331EE9-D780-F3AC-330E-0175BDDF4C12}"/>
              </a:ext>
            </a:extLst>
          </p:cNvPr>
          <p:cNvSpPr>
            <a:spLocks noChangeArrowheads="1"/>
          </p:cNvSpPr>
          <p:nvPr/>
        </p:nvSpPr>
        <p:spPr bwMode="auto">
          <a:xfrm>
            <a:off x="5794440" y="3322390"/>
            <a:ext cx="248361" cy="247321"/>
          </a:xfrm>
          <a:prstGeom prst="ellipse">
            <a:avLst/>
          </a:prstGeom>
          <a:solidFill>
            <a:srgbClr val="FFC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C</a:t>
            </a:r>
          </a:p>
        </p:txBody>
      </p:sp>
      <p:sp>
        <p:nvSpPr>
          <p:cNvPr id="15" name="Oval 26">
            <a:extLst>
              <a:ext uri="{FF2B5EF4-FFF2-40B4-BE49-F238E27FC236}">
                <a16:creationId xmlns:a16="http://schemas.microsoft.com/office/drawing/2014/main" id="{3998B102-6725-515B-2291-C4CB492730E5}"/>
              </a:ext>
            </a:extLst>
          </p:cNvPr>
          <p:cNvSpPr>
            <a:spLocks noChangeArrowheads="1"/>
          </p:cNvSpPr>
          <p:nvPr/>
        </p:nvSpPr>
        <p:spPr bwMode="auto">
          <a:xfrm>
            <a:off x="8883787" y="2539499"/>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18" name="Straight Connector 17">
            <a:extLst>
              <a:ext uri="{FF2B5EF4-FFF2-40B4-BE49-F238E27FC236}">
                <a16:creationId xmlns:a16="http://schemas.microsoft.com/office/drawing/2014/main" id="{03DD041B-DDB8-F728-D2EB-1F6273071DA7}"/>
              </a:ext>
            </a:extLst>
          </p:cNvPr>
          <p:cNvCxnSpPr>
            <a:cxnSpLocks/>
          </p:cNvCxnSpPr>
          <p:nvPr/>
        </p:nvCxnSpPr>
        <p:spPr>
          <a:xfrm>
            <a:off x="8424104" y="1058865"/>
            <a:ext cx="0" cy="500266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9" name="Group 280">
            <a:extLst>
              <a:ext uri="{FF2B5EF4-FFF2-40B4-BE49-F238E27FC236}">
                <a16:creationId xmlns:a16="http://schemas.microsoft.com/office/drawing/2014/main" id="{D173853A-17F1-0490-4D88-256A52288BE6}"/>
              </a:ext>
            </a:extLst>
          </p:cNvPr>
          <p:cNvGrpSpPr>
            <a:grpSpLocks/>
          </p:cNvGrpSpPr>
          <p:nvPr/>
        </p:nvGrpSpPr>
        <p:grpSpPr bwMode="auto">
          <a:xfrm>
            <a:off x="8187314" y="2127811"/>
            <a:ext cx="203751" cy="189782"/>
            <a:chOff x="0" y="0"/>
            <a:chExt cx="89" cy="85"/>
          </a:xfrm>
        </p:grpSpPr>
        <p:sp>
          <p:nvSpPr>
            <p:cNvPr id="20" name="Freeform 281">
              <a:extLst>
                <a:ext uri="{FF2B5EF4-FFF2-40B4-BE49-F238E27FC236}">
                  <a16:creationId xmlns:a16="http://schemas.microsoft.com/office/drawing/2014/main" id="{6156021E-E1E3-4BDB-743E-B46A50C5A52E}"/>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1" name="Freeform 282">
              <a:extLst>
                <a:ext uri="{FF2B5EF4-FFF2-40B4-BE49-F238E27FC236}">
                  <a16:creationId xmlns:a16="http://schemas.microsoft.com/office/drawing/2014/main" id="{469E885F-E7D3-27A7-D00A-EFF1BFD69C5D}"/>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2" name="Freeform 283">
              <a:extLst>
                <a:ext uri="{FF2B5EF4-FFF2-40B4-BE49-F238E27FC236}">
                  <a16:creationId xmlns:a16="http://schemas.microsoft.com/office/drawing/2014/main" id="{7F593909-A1EB-CE57-C190-B90E5807ECC9}"/>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3" name="Freeform 284">
              <a:extLst>
                <a:ext uri="{FF2B5EF4-FFF2-40B4-BE49-F238E27FC236}">
                  <a16:creationId xmlns:a16="http://schemas.microsoft.com/office/drawing/2014/main" id="{E60ECD0D-D19D-4836-6B9B-CBBF9BEF02FF}"/>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4" name="Freeform 285">
              <a:extLst>
                <a:ext uri="{FF2B5EF4-FFF2-40B4-BE49-F238E27FC236}">
                  <a16:creationId xmlns:a16="http://schemas.microsoft.com/office/drawing/2014/main" id="{3198E99A-1CB1-C94A-F068-3C4AA65FED61}"/>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5" name="Freeform 286">
              <a:extLst>
                <a:ext uri="{FF2B5EF4-FFF2-40B4-BE49-F238E27FC236}">
                  <a16:creationId xmlns:a16="http://schemas.microsoft.com/office/drawing/2014/main" id="{0D85AA16-BD67-73AC-1E17-57457C768B4C}"/>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6" name="Freeform 287">
              <a:extLst>
                <a:ext uri="{FF2B5EF4-FFF2-40B4-BE49-F238E27FC236}">
                  <a16:creationId xmlns:a16="http://schemas.microsoft.com/office/drawing/2014/main" id="{8E08C4A8-0292-D6B3-DF9C-59C05EEB908C}"/>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7" name="Freeform 288">
              <a:extLst>
                <a:ext uri="{FF2B5EF4-FFF2-40B4-BE49-F238E27FC236}">
                  <a16:creationId xmlns:a16="http://schemas.microsoft.com/office/drawing/2014/main" id="{330AE27C-5456-2117-7314-60C5774ABBDA}"/>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9">
              <a:extLst>
                <a:ext uri="{FF2B5EF4-FFF2-40B4-BE49-F238E27FC236}">
                  <a16:creationId xmlns:a16="http://schemas.microsoft.com/office/drawing/2014/main" id="{D0AA406C-DD5E-FD6A-8C7D-3ABCCC6F43C3}"/>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90">
              <a:extLst>
                <a:ext uri="{FF2B5EF4-FFF2-40B4-BE49-F238E27FC236}">
                  <a16:creationId xmlns:a16="http://schemas.microsoft.com/office/drawing/2014/main" id="{3F8B3E4E-CB03-7099-2E0F-75AF9D6FA182}"/>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91">
              <a:extLst>
                <a:ext uri="{FF2B5EF4-FFF2-40B4-BE49-F238E27FC236}">
                  <a16:creationId xmlns:a16="http://schemas.microsoft.com/office/drawing/2014/main" id="{1222E01F-D18B-E65C-65EF-E0AF57A1D059}"/>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92">
              <a:extLst>
                <a:ext uri="{FF2B5EF4-FFF2-40B4-BE49-F238E27FC236}">
                  <a16:creationId xmlns:a16="http://schemas.microsoft.com/office/drawing/2014/main" id="{34AF5991-6514-5D6C-E0DC-E4D56A2B69DF}"/>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45" name="Isosceles Triangle 44">
            <a:extLst>
              <a:ext uri="{FF2B5EF4-FFF2-40B4-BE49-F238E27FC236}">
                <a16:creationId xmlns:a16="http://schemas.microsoft.com/office/drawing/2014/main" id="{FBD4FABF-084E-F317-12E3-FD9E1FB1A236}"/>
              </a:ext>
            </a:extLst>
          </p:cNvPr>
          <p:cNvSpPr/>
          <p:nvPr/>
        </p:nvSpPr>
        <p:spPr>
          <a:xfrm>
            <a:off x="7560119" y="3020836"/>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2FA31B67-4CB4-6230-1C61-D2D18607EBDD}"/>
              </a:ext>
            </a:extLst>
          </p:cNvPr>
          <p:cNvSpPr/>
          <p:nvPr/>
        </p:nvSpPr>
        <p:spPr>
          <a:xfrm>
            <a:off x="8748159" y="3041855"/>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BD9EFA04-F425-FEE6-2249-7830661E77D3}"/>
              </a:ext>
            </a:extLst>
          </p:cNvPr>
          <p:cNvSpPr/>
          <p:nvPr/>
        </p:nvSpPr>
        <p:spPr>
          <a:xfrm>
            <a:off x="7538916" y="2144174"/>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4B383C03-5855-5316-F6DA-AC297259E715}"/>
              </a:ext>
            </a:extLst>
          </p:cNvPr>
          <p:cNvSpPr/>
          <p:nvPr/>
        </p:nvSpPr>
        <p:spPr>
          <a:xfrm>
            <a:off x="8716828" y="2086222"/>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6">
            <a:extLst>
              <a:ext uri="{FF2B5EF4-FFF2-40B4-BE49-F238E27FC236}">
                <a16:creationId xmlns:a16="http://schemas.microsoft.com/office/drawing/2014/main" id="{1932EE40-E5DF-96EF-BAFC-9037E68AB786}"/>
              </a:ext>
            </a:extLst>
          </p:cNvPr>
          <p:cNvSpPr>
            <a:spLocks noChangeArrowheads="1"/>
          </p:cNvSpPr>
          <p:nvPr/>
        </p:nvSpPr>
        <p:spPr bwMode="auto">
          <a:xfrm>
            <a:off x="7290555" y="2576403"/>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65" name="Straight Arrow Connector 64">
            <a:extLst>
              <a:ext uri="{FF2B5EF4-FFF2-40B4-BE49-F238E27FC236}">
                <a16:creationId xmlns:a16="http://schemas.microsoft.com/office/drawing/2014/main" id="{19FABE94-DD17-4073-F9C4-ECE24C654FBF}"/>
              </a:ext>
            </a:extLst>
          </p:cNvPr>
          <p:cNvCxnSpPr>
            <a:cxnSpLocks/>
          </p:cNvCxnSpPr>
          <p:nvPr/>
        </p:nvCxnSpPr>
        <p:spPr>
          <a:xfrm>
            <a:off x="8450741" y="3382046"/>
            <a:ext cx="463474"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CCFDCD7-18B9-C291-04FF-70EC0230FF01}"/>
              </a:ext>
            </a:extLst>
          </p:cNvPr>
          <p:cNvSpPr txBox="1"/>
          <p:nvPr/>
        </p:nvSpPr>
        <p:spPr>
          <a:xfrm>
            <a:off x="11021122" y="1358066"/>
            <a:ext cx="765190" cy="307777"/>
          </a:xfrm>
          <a:prstGeom prst="rect">
            <a:avLst/>
          </a:prstGeom>
          <a:solidFill>
            <a:schemeClr val="bg1"/>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Pass</a:t>
            </a:r>
          </a:p>
        </p:txBody>
      </p:sp>
      <p:cxnSp>
        <p:nvCxnSpPr>
          <p:cNvPr id="68" name="Straight Arrow Connector 67">
            <a:extLst>
              <a:ext uri="{FF2B5EF4-FFF2-40B4-BE49-F238E27FC236}">
                <a16:creationId xmlns:a16="http://schemas.microsoft.com/office/drawing/2014/main" id="{D033DE3F-0332-EC0D-C527-9BA05CAF0929}"/>
              </a:ext>
            </a:extLst>
          </p:cNvPr>
          <p:cNvCxnSpPr>
            <a:cxnSpLocks/>
          </p:cNvCxnSpPr>
          <p:nvPr/>
        </p:nvCxnSpPr>
        <p:spPr>
          <a:xfrm flipV="1">
            <a:off x="10147273" y="1511954"/>
            <a:ext cx="773469" cy="6294"/>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FD675EB-6F6F-4C8D-A10E-6DA7CADFC803}"/>
              </a:ext>
            </a:extLst>
          </p:cNvPr>
          <p:cNvCxnSpPr>
            <a:cxnSpLocks/>
          </p:cNvCxnSpPr>
          <p:nvPr/>
        </p:nvCxnSpPr>
        <p:spPr>
          <a:xfrm>
            <a:off x="9018563" y="2898943"/>
            <a:ext cx="0" cy="24039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DC1FEBD-CFBA-6F50-A0D3-A1244EDE0450}"/>
              </a:ext>
            </a:extLst>
          </p:cNvPr>
          <p:cNvCxnSpPr>
            <a:cxnSpLocks/>
          </p:cNvCxnSpPr>
          <p:nvPr/>
        </p:nvCxnSpPr>
        <p:spPr>
          <a:xfrm flipV="1">
            <a:off x="8998767" y="2084745"/>
            <a:ext cx="0" cy="37137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056063F-DC65-5001-BA6A-323F51E74C33}"/>
              </a:ext>
            </a:extLst>
          </p:cNvPr>
          <p:cNvCxnSpPr>
            <a:cxnSpLocks/>
          </p:cNvCxnSpPr>
          <p:nvPr/>
        </p:nvCxnSpPr>
        <p:spPr>
          <a:xfrm>
            <a:off x="7421337" y="2921659"/>
            <a:ext cx="0" cy="24039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B409736-ADAE-B1E2-5109-ABF55C12B2FD}"/>
              </a:ext>
            </a:extLst>
          </p:cNvPr>
          <p:cNvCxnSpPr>
            <a:cxnSpLocks/>
          </p:cNvCxnSpPr>
          <p:nvPr/>
        </p:nvCxnSpPr>
        <p:spPr>
          <a:xfrm flipV="1">
            <a:off x="7401782" y="2164825"/>
            <a:ext cx="0" cy="37137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1021F23-4FB0-9CB3-9A87-DC89B894E18B}"/>
              </a:ext>
            </a:extLst>
          </p:cNvPr>
          <p:cNvCxnSpPr>
            <a:cxnSpLocks/>
          </p:cNvCxnSpPr>
          <p:nvPr/>
        </p:nvCxnSpPr>
        <p:spPr>
          <a:xfrm flipH="1">
            <a:off x="7599167" y="3406715"/>
            <a:ext cx="404567"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94BB3FD-E4E8-1EDE-C558-521E3300CB53}"/>
              </a:ext>
            </a:extLst>
          </p:cNvPr>
          <p:cNvCxnSpPr>
            <a:cxnSpLocks/>
          </p:cNvCxnSpPr>
          <p:nvPr/>
        </p:nvCxnSpPr>
        <p:spPr>
          <a:xfrm flipH="1">
            <a:off x="7654769" y="1960308"/>
            <a:ext cx="404567"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1D86621-31BF-0123-9CAD-DF46B173162F}"/>
              </a:ext>
            </a:extLst>
          </p:cNvPr>
          <p:cNvCxnSpPr>
            <a:cxnSpLocks/>
          </p:cNvCxnSpPr>
          <p:nvPr/>
        </p:nvCxnSpPr>
        <p:spPr>
          <a:xfrm>
            <a:off x="8450741" y="1960308"/>
            <a:ext cx="463474"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9" name="Oval 26">
            <a:extLst>
              <a:ext uri="{FF2B5EF4-FFF2-40B4-BE49-F238E27FC236}">
                <a16:creationId xmlns:a16="http://schemas.microsoft.com/office/drawing/2014/main" id="{5B0C32A5-FF73-8C71-6187-B1A01D879C17}"/>
              </a:ext>
            </a:extLst>
          </p:cNvPr>
          <p:cNvSpPr>
            <a:spLocks noChangeArrowheads="1"/>
          </p:cNvSpPr>
          <p:nvPr/>
        </p:nvSpPr>
        <p:spPr bwMode="auto">
          <a:xfrm>
            <a:off x="8127234" y="4647050"/>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73" name="Oval 26">
            <a:extLst>
              <a:ext uri="{FF2B5EF4-FFF2-40B4-BE49-F238E27FC236}">
                <a16:creationId xmlns:a16="http://schemas.microsoft.com/office/drawing/2014/main" id="{0CCCA4CD-2145-8278-E920-D32D4F4CDA11}"/>
              </a:ext>
            </a:extLst>
          </p:cNvPr>
          <p:cNvSpPr>
            <a:spLocks noChangeArrowheads="1"/>
          </p:cNvSpPr>
          <p:nvPr/>
        </p:nvSpPr>
        <p:spPr bwMode="auto">
          <a:xfrm>
            <a:off x="8091037" y="5315045"/>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74" name="Oval 26">
            <a:extLst>
              <a:ext uri="{FF2B5EF4-FFF2-40B4-BE49-F238E27FC236}">
                <a16:creationId xmlns:a16="http://schemas.microsoft.com/office/drawing/2014/main" id="{EB07A194-810B-C222-5D21-CDC1DF9FADE9}"/>
              </a:ext>
            </a:extLst>
          </p:cNvPr>
          <p:cNvSpPr>
            <a:spLocks noChangeArrowheads="1"/>
          </p:cNvSpPr>
          <p:nvPr/>
        </p:nvSpPr>
        <p:spPr bwMode="auto">
          <a:xfrm>
            <a:off x="8117372" y="3875085"/>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75" name="Oval 26">
            <a:extLst>
              <a:ext uri="{FF2B5EF4-FFF2-40B4-BE49-F238E27FC236}">
                <a16:creationId xmlns:a16="http://schemas.microsoft.com/office/drawing/2014/main" id="{5F30B32B-6358-C189-08B3-68899EA08E94}"/>
              </a:ext>
            </a:extLst>
          </p:cNvPr>
          <p:cNvSpPr>
            <a:spLocks noChangeArrowheads="1"/>
          </p:cNvSpPr>
          <p:nvPr/>
        </p:nvSpPr>
        <p:spPr bwMode="auto">
          <a:xfrm>
            <a:off x="8883787" y="458721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grpSp>
        <p:nvGrpSpPr>
          <p:cNvPr id="76" name="Group 280">
            <a:extLst>
              <a:ext uri="{FF2B5EF4-FFF2-40B4-BE49-F238E27FC236}">
                <a16:creationId xmlns:a16="http://schemas.microsoft.com/office/drawing/2014/main" id="{AD3A8943-FC51-E8E6-07F7-E4CB1096D209}"/>
              </a:ext>
            </a:extLst>
          </p:cNvPr>
          <p:cNvGrpSpPr>
            <a:grpSpLocks/>
          </p:cNvGrpSpPr>
          <p:nvPr/>
        </p:nvGrpSpPr>
        <p:grpSpPr bwMode="auto">
          <a:xfrm>
            <a:off x="8187314" y="4175529"/>
            <a:ext cx="203751" cy="189782"/>
            <a:chOff x="0" y="0"/>
            <a:chExt cx="89" cy="85"/>
          </a:xfrm>
        </p:grpSpPr>
        <p:sp>
          <p:nvSpPr>
            <p:cNvPr id="77" name="Freeform 281">
              <a:extLst>
                <a:ext uri="{FF2B5EF4-FFF2-40B4-BE49-F238E27FC236}">
                  <a16:creationId xmlns:a16="http://schemas.microsoft.com/office/drawing/2014/main" id="{D2411ADD-4399-CC60-C081-2162413CA150}"/>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8" name="Freeform 282">
              <a:extLst>
                <a:ext uri="{FF2B5EF4-FFF2-40B4-BE49-F238E27FC236}">
                  <a16:creationId xmlns:a16="http://schemas.microsoft.com/office/drawing/2014/main" id="{16BBCBFE-A8BD-2667-FE56-DF7812C417E8}"/>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9" name="Freeform 283">
              <a:extLst>
                <a:ext uri="{FF2B5EF4-FFF2-40B4-BE49-F238E27FC236}">
                  <a16:creationId xmlns:a16="http://schemas.microsoft.com/office/drawing/2014/main" id="{AF0F30B2-6C68-63E0-C800-A1DF16FA1A0B}"/>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0" name="Freeform 284">
              <a:extLst>
                <a:ext uri="{FF2B5EF4-FFF2-40B4-BE49-F238E27FC236}">
                  <a16:creationId xmlns:a16="http://schemas.microsoft.com/office/drawing/2014/main" id="{390277D4-958C-9A52-CC72-FC03B7935AE8}"/>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1" name="Freeform 285">
              <a:extLst>
                <a:ext uri="{FF2B5EF4-FFF2-40B4-BE49-F238E27FC236}">
                  <a16:creationId xmlns:a16="http://schemas.microsoft.com/office/drawing/2014/main" id="{F18087F2-61DD-2C7C-D3AA-367677C902BC}"/>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3" name="Freeform 286">
              <a:extLst>
                <a:ext uri="{FF2B5EF4-FFF2-40B4-BE49-F238E27FC236}">
                  <a16:creationId xmlns:a16="http://schemas.microsoft.com/office/drawing/2014/main" id="{A548B1FF-22B2-F3E8-E4F7-F84821363892}"/>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4" name="Freeform 287">
              <a:extLst>
                <a:ext uri="{FF2B5EF4-FFF2-40B4-BE49-F238E27FC236}">
                  <a16:creationId xmlns:a16="http://schemas.microsoft.com/office/drawing/2014/main" id="{47A5E506-A92C-D762-C7A9-687278BB09A5}"/>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1" name="Freeform 288">
              <a:extLst>
                <a:ext uri="{FF2B5EF4-FFF2-40B4-BE49-F238E27FC236}">
                  <a16:creationId xmlns:a16="http://schemas.microsoft.com/office/drawing/2014/main" id="{1D7B08F3-F195-8941-EB5D-4E724A7FFC64}"/>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2" name="Freeform 289">
              <a:extLst>
                <a:ext uri="{FF2B5EF4-FFF2-40B4-BE49-F238E27FC236}">
                  <a16:creationId xmlns:a16="http://schemas.microsoft.com/office/drawing/2014/main" id="{3538819D-A577-C89B-821E-BC7F6DABE211}"/>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5" name="Freeform 290">
              <a:extLst>
                <a:ext uri="{FF2B5EF4-FFF2-40B4-BE49-F238E27FC236}">
                  <a16:creationId xmlns:a16="http://schemas.microsoft.com/office/drawing/2014/main" id="{4E0636CD-60BC-41A3-1F42-B8C9991040E5}"/>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6" name="Freeform 291">
              <a:extLst>
                <a:ext uri="{FF2B5EF4-FFF2-40B4-BE49-F238E27FC236}">
                  <a16:creationId xmlns:a16="http://schemas.microsoft.com/office/drawing/2014/main" id="{7F12DA9D-7F2E-86E6-A0E2-FE1CB62E83A7}"/>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98" name="Freeform 292">
              <a:extLst>
                <a:ext uri="{FF2B5EF4-FFF2-40B4-BE49-F238E27FC236}">
                  <a16:creationId xmlns:a16="http://schemas.microsoft.com/office/drawing/2014/main" id="{B658CE66-4C68-B36A-3C9C-1545103B1CFD}"/>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99" name="Isosceles Triangle 98">
            <a:extLst>
              <a:ext uri="{FF2B5EF4-FFF2-40B4-BE49-F238E27FC236}">
                <a16:creationId xmlns:a16="http://schemas.microsoft.com/office/drawing/2014/main" id="{CB3CD61A-2790-045F-6F9E-9EA2305E8A7C}"/>
              </a:ext>
            </a:extLst>
          </p:cNvPr>
          <p:cNvSpPr/>
          <p:nvPr/>
        </p:nvSpPr>
        <p:spPr>
          <a:xfrm>
            <a:off x="7560119" y="5068554"/>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a:extLst>
              <a:ext uri="{FF2B5EF4-FFF2-40B4-BE49-F238E27FC236}">
                <a16:creationId xmlns:a16="http://schemas.microsoft.com/office/drawing/2014/main" id="{F4221BCB-9616-3006-103E-431B0D8FB621}"/>
              </a:ext>
            </a:extLst>
          </p:cNvPr>
          <p:cNvSpPr/>
          <p:nvPr/>
        </p:nvSpPr>
        <p:spPr>
          <a:xfrm>
            <a:off x="8748159" y="5089573"/>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a:extLst>
              <a:ext uri="{FF2B5EF4-FFF2-40B4-BE49-F238E27FC236}">
                <a16:creationId xmlns:a16="http://schemas.microsoft.com/office/drawing/2014/main" id="{B37A8992-F80D-192F-9070-70B7E23637B3}"/>
              </a:ext>
            </a:extLst>
          </p:cNvPr>
          <p:cNvSpPr/>
          <p:nvPr/>
        </p:nvSpPr>
        <p:spPr>
          <a:xfrm>
            <a:off x="7538916" y="4191892"/>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266437F7-F8BE-37BC-CB15-146194544A57}"/>
              </a:ext>
            </a:extLst>
          </p:cNvPr>
          <p:cNvSpPr/>
          <p:nvPr/>
        </p:nvSpPr>
        <p:spPr>
          <a:xfrm>
            <a:off x="8716828" y="4133940"/>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26">
            <a:extLst>
              <a:ext uri="{FF2B5EF4-FFF2-40B4-BE49-F238E27FC236}">
                <a16:creationId xmlns:a16="http://schemas.microsoft.com/office/drawing/2014/main" id="{55504C29-4217-F986-0130-5BE02AEDA31D}"/>
              </a:ext>
            </a:extLst>
          </p:cNvPr>
          <p:cNvSpPr>
            <a:spLocks noChangeArrowheads="1"/>
          </p:cNvSpPr>
          <p:nvPr/>
        </p:nvSpPr>
        <p:spPr bwMode="auto">
          <a:xfrm>
            <a:off x="7290555" y="4624121"/>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cxnSp>
        <p:nvCxnSpPr>
          <p:cNvPr id="104" name="Straight Arrow Connector 103">
            <a:extLst>
              <a:ext uri="{FF2B5EF4-FFF2-40B4-BE49-F238E27FC236}">
                <a16:creationId xmlns:a16="http://schemas.microsoft.com/office/drawing/2014/main" id="{8F1097A3-E141-3945-17FF-508B29FAE343}"/>
              </a:ext>
            </a:extLst>
          </p:cNvPr>
          <p:cNvCxnSpPr>
            <a:cxnSpLocks/>
          </p:cNvCxnSpPr>
          <p:nvPr/>
        </p:nvCxnSpPr>
        <p:spPr>
          <a:xfrm>
            <a:off x="8450741" y="5429764"/>
            <a:ext cx="463474"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1D749F1-32B0-3CF0-3430-D1E9E8B924FC}"/>
              </a:ext>
            </a:extLst>
          </p:cNvPr>
          <p:cNvCxnSpPr>
            <a:cxnSpLocks/>
          </p:cNvCxnSpPr>
          <p:nvPr/>
        </p:nvCxnSpPr>
        <p:spPr>
          <a:xfrm>
            <a:off x="9018563" y="4946661"/>
            <a:ext cx="0" cy="24039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30F2108B-F41F-572C-25CE-8905929CE70E}"/>
              </a:ext>
            </a:extLst>
          </p:cNvPr>
          <p:cNvCxnSpPr>
            <a:cxnSpLocks/>
          </p:cNvCxnSpPr>
          <p:nvPr/>
        </p:nvCxnSpPr>
        <p:spPr>
          <a:xfrm flipV="1">
            <a:off x="8998767" y="4132463"/>
            <a:ext cx="0" cy="37137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950E41C-FAD1-14A5-8791-10CEADF7C290}"/>
              </a:ext>
            </a:extLst>
          </p:cNvPr>
          <p:cNvCxnSpPr>
            <a:cxnSpLocks/>
          </p:cNvCxnSpPr>
          <p:nvPr/>
        </p:nvCxnSpPr>
        <p:spPr>
          <a:xfrm>
            <a:off x="7421337" y="4969377"/>
            <a:ext cx="0" cy="24039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E63EEE6-3202-F347-F7FA-A1ED77F6B65D}"/>
              </a:ext>
            </a:extLst>
          </p:cNvPr>
          <p:cNvCxnSpPr>
            <a:cxnSpLocks/>
          </p:cNvCxnSpPr>
          <p:nvPr/>
        </p:nvCxnSpPr>
        <p:spPr>
          <a:xfrm flipV="1">
            <a:off x="7401782" y="4212543"/>
            <a:ext cx="0" cy="371372"/>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6A1A88B7-ABE9-975F-E221-55B342BE5297}"/>
              </a:ext>
            </a:extLst>
          </p:cNvPr>
          <p:cNvCxnSpPr>
            <a:cxnSpLocks/>
          </p:cNvCxnSpPr>
          <p:nvPr/>
        </p:nvCxnSpPr>
        <p:spPr>
          <a:xfrm flipH="1">
            <a:off x="7599167" y="5454433"/>
            <a:ext cx="404567"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E561AD25-58C9-D053-DBA8-40170B96420D}"/>
              </a:ext>
            </a:extLst>
          </p:cNvPr>
          <p:cNvCxnSpPr>
            <a:cxnSpLocks/>
          </p:cNvCxnSpPr>
          <p:nvPr/>
        </p:nvCxnSpPr>
        <p:spPr>
          <a:xfrm flipH="1">
            <a:off x="7654769" y="4008026"/>
            <a:ext cx="404567"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DAA0B0FB-BFCF-31EA-AFEC-5F6420DFDA5A}"/>
              </a:ext>
            </a:extLst>
          </p:cNvPr>
          <p:cNvCxnSpPr>
            <a:cxnSpLocks/>
          </p:cNvCxnSpPr>
          <p:nvPr/>
        </p:nvCxnSpPr>
        <p:spPr>
          <a:xfrm>
            <a:off x="8450741" y="4008026"/>
            <a:ext cx="463474" cy="0"/>
          </a:xfrm>
          <a:prstGeom prst="straightConnector1">
            <a:avLst/>
          </a:prstGeom>
          <a:ln w="19050">
            <a:solidFill>
              <a:srgbClr val="7030A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F3768B7-260E-F017-052B-DE80F2DDACBC}"/>
              </a:ext>
            </a:extLst>
          </p:cNvPr>
          <p:cNvSpPr txBox="1"/>
          <p:nvPr/>
        </p:nvSpPr>
        <p:spPr>
          <a:xfrm>
            <a:off x="300788" y="206189"/>
            <a:ext cx="2156603" cy="307777"/>
          </a:xfrm>
          <a:prstGeom prst="rect">
            <a:avLst/>
          </a:prstGeom>
          <a:solidFill>
            <a:schemeClr val="bg2">
              <a:lumMod val="20000"/>
              <a:lumOff val="80000"/>
            </a:schemeClr>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Warmup</a:t>
            </a:r>
          </a:p>
        </p:txBody>
      </p:sp>
    </p:spTree>
    <p:extLst>
      <p:ext uri="{BB962C8B-B14F-4D97-AF65-F5344CB8AC3E}">
        <p14:creationId xmlns:p14="http://schemas.microsoft.com/office/powerpoint/2010/main" val="252193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3">
                                          <p:stCondLst>
                                            <p:cond delay="0"/>
                                          </p:stCondLst>
                                        </p:cTn>
                                        <p:tgtEl>
                                          <p:spTgt spid="19"/>
                                        </p:tgtEl>
                                      </p:cBhvr>
                                    </p:animEffect>
                                    <p:anim calcmode="lin" valueType="num">
                                      <p:cBhvr>
                                        <p:cTn id="8" dur="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19"/>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19"/>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19"/>
                                        </p:tgtEl>
                                        <p:attrNameLst>
                                          <p:attrName>ppt_y</p:attrName>
                                        </p:attrNameLst>
                                      </p:cBhvr>
                                      <p:tavLst>
                                        <p:tav tm="0" fmla="#ppt_y-sin(pi*$)/81">
                                          <p:val>
                                            <p:fltVal val="0"/>
                                          </p:val>
                                        </p:tav>
                                        <p:tav tm="100000">
                                          <p:val>
                                            <p:fltVal val="1"/>
                                          </p:val>
                                        </p:tav>
                                      </p:tavLst>
                                    </p:anim>
                                    <p:animScale>
                                      <p:cBhvr>
                                        <p:cTn id="13" dur="1">
                                          <p:stCondLst>
                                            <p:cond delay="3"/>
                                          </p:stCondLst>
                                        </p:cTn>
                                        <p:tgtEl>
                                          <p:spTgt spid="19"/>
                                        </p:tgtEl>
                                      </p:cBhvr>
                                      <p:to x="100000" y="60000"/>
                                    </p:animScale>
                                    <p:animScale>
                                      <p:cBhvr>
                                        <p:cTn id="14" dur="1" decel="50000">
                                          <p:stCondLst>
                                            <p:cond delay="3"/>
                                          </p:stCondLst>
                                        </p:cTn>
                                        <p:tgtEl>
                                          <p:spTgt spid="19"/>
                                        </p:tgtEl>
                                      </p:cBhvr>
                                      <p:to x="100000" y="100000"/>
                                    </p:animScale>
                                    <p:animScale>
                                      <p:cBhvr>
                                        <p:cTn id="15" dur="1">
                                          <p:stCondLst>
                                            <p:cond delay="7"/>
                                          </p:stCondLst>
                                        </p:cTn>
                                        <p:tgtEl>
                                          <p:spTgt spid="19"/>
                                        </p:tgtEl>
                                      </p:cBhvr>
                                      <p:to x="100000" y="80000"/>
                                    </p:animScale>
                                    <p:animScale>
                                      <p:cBhvr>
                                        <p:cTn id="16" dur="1" decel="50000">
                                          <p:stCondLst>
                                            <p:cond delay="7"/>
                                          </p:stCondLst>
                                        </p:cTn>
                                        <p:tgtEl>
                                          <p:spTgt spid="19"/>
                                        </p:tgtEl>
                                      </p:cBhvr>
                                      <p:to x="100000" y="100000"/>
                                    </p:animScale>
                                    <p:animScale>
                                      <p:cBhvr>
                                        <p:cTn id="17" dur="1">
                                          <p:stCondLst>
                                            <p:cond delay="8"/>
                                          </p:stCondLst>
                                        </p:cTn>
                                        <p:tgtEl>
                                          <p:spTgt spid="19"/>
                                        </p:tgtEl>
                                      </p:cBhvr>
                                      <p:to x="100000" y="90000"/>
                                    </p:animScale>
                                    <p:animScale>
                                      <p:cBhvr>
                                        <p:cTn id="18" dur="1" decel="50000">
                                          <p:stCondLst>
                                            <p:cond delay="8"/>
                                          </p:stCondLst>
                                        </p:cTn>
                                        <p:tgtEl>
                                          <p:spTgt spid="19"/>
                                        </p:tgtEl>
                                      </p:cBhvr>
                                      <p:to x="100000" y="100000"/>
                                    </p:animScale>
                                    <p:animScale>
                                      <p:cBhvr>
                                        <p:cTn id="19" dur="1">
                                          <p:stCondLst>
                                            <p:cond delay="9"/>
                                          </p:stCondLst>
                                        </p:cTn>
                                        <p:tgtEl>
                                          <p:spTgt spid="19"/>
                                        </p:tgtEl>
                                      </p:cBhvr>
                                      <p:to x="100000" y="95000"/>
                                    </p:animScale>
                                    <p:animScale>
                                      <p:cBhvr>
                                        <p:cTn id="20" dur="1" decel="50000">
                                          <p:stCondLst>
                                            <p:cond delay="9"/>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down)">
                                      <p:cBhvr>
                                        <p:cTn id="23" dur="3">
                                          <p:stCondLst>
                                            <p:cond delay="0"/>
                                          </p:stCondLst>
                                        </p:cTn>
                                        <p:tgtEl>
                                          <p:spTgt spid="76"/>
                                        </p:tgtEl>
                                      </p:cBhvr>
                                    </p:animEffect>
                                    <p:anim calcmode="lin" valueType="num">
                                      <p:cBhvr>
                                        <p:cTn id="24" dur="9"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25" dur="3"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26" dur="3" tmFilter="0, 0; 0.125,0.2665; 0.25,0.4; 0.375,0.465; 0.5,0.5;  0.625,0.535; 0.75,0.6; 0.875,0.7335; 1,1">
                                          <p:stCondLst>
                                            <p:cond delay="3"/>
                                          </p:stCondLst>
                                        </p:cTn>
                                        <p:tgtEl>
                                          <p:spTgt spid="76"/>
                                        </p:tgtEl>
                                        <p:attrNameLst>
                                          <p:attrName>ppt_y</p:attrName>
                                        </p:attrNameLst>
                                      </p:cBhvr>
                                      <p:tavLst>
                                        <p:tav tm="0" fmla="#ppt_y-sin(pi*$)/9">
                                          <p:val>
                                            <p:fltVal val="0"/>
                                          </p:val>
                                        </p:tav>
                                        <p:tav tm="100000">
                                          <p:val>
                                            <p:fltVal val="1"/>
                                          </p:val>
                                        </p:tav>
                                      </p:tavLst>
                                    </p:anim>
                                    <p:anim calcmode="lin" valueType="num">
                                      <p:cBhvr>
                                        <p:cTn id="27" dur="2" tmFilter="0, 0; 0.125,0.2665; 0.25,0.4; 0.375,0.465; 0.5,0.5;  0.625,0.535; 0.75,0.6; 0.875,0.7335; 1,1">
                                          <p:stCondLst>
                                            <p:cond delay="7"/>
                                          </p:stCondLst>
                                        </p:cTn>
                                        <p:tgtEl>
                                          <p:spTgt spid="76"/>
                                        </p:tgtEl>
                                        <p:attrNameLst>
                                          <p:attrName>ppt_y</p:attrName>
                                        </p:attrNameLst>
                                      </p:cBhvr>
                                      <p:tavLst>
                                        <p:tav tm="0" fmla="#ppt_y-sin(pi*$)/27">
                                          <p:val>
                                            <p:fltVal val="0"/>
                                          </p:val>
                                        </p:tav>
                                        <p:tav tm="100000">
                                          <p:val>
                                            <p:fltVal val="1"/>
                                          </p:val>
                                        </p:tav>
                                      </p:tavLst>
                                    </p:anim>
                                    <p:anim calcmode="lin" valueType="num">
                                      <p:cBhvr>
                                        <p:cTn id="28" dur="1" tmFilter="0, 0; 0.125,0.2665; 0.25,0.4; 0.375,0.465; 0.5,0.5;  0.625,0.535; 0.75,0.6; 0.875,0.7335; 1,1">
                                          <p:stCondLst>
                                            <p:cond delay="8"/>
                                          </p:stCondLst>
                                        </p:cTn>
                                        <p:tgtEl>
                                          <p:spTgt spid="76"/>
                                        </p:tgtEl>
                                        <p:attrNameLst>
                                          <p:attrName>ppt_y</p:attrName>
                                        </p:attrNameLst>
                                      </p:cBhvr>
                                      <p:tavLst>
                                        <p:tav tm="0" fmla="#ppt_y-sin(pi*$)/81">
                                          <p:val>
                                            <p:fltVal val="0"/>
                                          </p:val>
                                        </p:tav>
                                        <p:tav tm="100000">
                                          <p:val>
                                            <p:fltVal val="1"/>
                                          </p:val>
                                        </p:tav>
                                      </p:tavLst>
                                    </p:anim>
                                    <p:animScale>
                                      <p:cBhvr>
                                        <p:cTn id="29" dur="1">
                                          <p:stCondLst>
                                            <p:cond delay="3"/>
                                          </p:stCondLst>
                                        </p:cTn>
                                        <p:tgtEl>
                                          <p:spTgt spid="76"/>
                                        </p:tgtEl>
                                      </p:cBhvr>
                                      <p:to x="100000" y="60000"/>
                                    </p:animScale>
                                    <p:animScale>
                                      <p:cBhvr>
                                        <p:cTn id="30" dur="1" decel="50000">
                                          <p:stCondLst>
                                            <p:cond delay="3"/>
                                          </p:stCondLst>
                                        </p:cTn>
                                        <p:tgtEl>
                                          <p:spTgt spid="76"/>
                                        </p:tgtEl>
                                      </p:cBhvr>
                                      <p:to x="100000" y="100000"/>
                                    </p:animScale>
                                    <p:animScale>
                                      <p:cBhvr>
                                        <p:cTn id="31" dur="1">
                                          <p:stCondLst>
                                            <p:cond delay="7"/>
                                          </p:stCondLst>
                                        </p:cTn>
                                        <p:tgtEl>
                                          <p:spTgt spid="76"/>
                                        </p:tgtEl>
                                      </p:cBhvr>
                                      <p:to x="100000" y="80000"/>
                                    </p:animScale>
                                    <p:animScale>
                                      <p:cBhvr>
                                        <p:cTn id="32" dur="1" decel="50000">
                                          <p:stCondLst>
                                            <p:cond delay="7"/>
                                          </p:stCondLst>
                                        </p:cTn>
                                        <p:tgtEl>
                                          <p:spTgt spid="76"/>
                                        </p:tgtEl>
                                      </p:cBhvr>
                                      <p:to x="100000" y="100000"/>
                                    </p:animScale>
                                    <p:animScale>
                                      <p:cBhvr>
                                        <p:cTn id="33" dur="1">
                                          <p:stCondLst>
                                            <p:cond delay="8"/>
                                          </p:stCondLst>
                                        </p:cTn>
                                        <p:tgtEl>
                                          <p:spTgt spid="76"/>
                                        </p:tgtEl>
                                      </p:cBhvr>
                                      <p:to x="100000" y="90000"/>
                                    </p:animScale>
                                    <p:animScale>
                                      <p:cBhvr>
                                        <p:cTn id="34" dur="1" decel="50000">
                                          <p:stCondLst>
                                            <p:cond delay="8"/>
                                          </p:stCondLst>
                                        </p:cTn>
                                        <p:tgtEl>
                                          <p:spTgt spid="76"/>
                                        </p:tgtEl>
                                      </p:cBhvr>
                                      <p:to x="100000" y="100000"/>
                                    </p:animScale>
                                    <p:animScale>
                                      <p:cBhvr>
                                        <p:cTn id="35" dur="1">
                                          <p:stCondLst>
                                            <p:cond delay="9"/>
                                          </p:stCondLst>
                                        </p:cTn>
                                        <p:tgtEl>
                                          <p:spTgt spid="76"/>
                                        </p:tgtEl>
                                      </p:cBhvr>
                                      <p:to x="100000" y="95000"/>
                                    </p:animScale>
                                    <p:animScale>
                                      <p:cBhvr>
                                        <p:cTn id="36" dur="1" decel="50000">
                                          <p:stCondLst>
                                            <p:cond delay="9"/>
                                          </p:stCondLst>
                                        </p:cTn>
                                        <p:tgtEl>
                                          <p:spTgt spid="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1654472" y="1566980"/>
            <a:ext cx="3330647" cy="2545045"/>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113667" name="Content Placeholder 2"/>
          <p:cNvSpPr>
            <a:spLocks noGrp="1"/>
          </p:cNvSpPr>
          <p:nvPr>
            <p:ph idx="1"/>
          </p:nvPr>
        </p:nvSpPr>
        <p:spPr>
          <a:xfrm>
            <a:off x="1676399" y="1076328"/>
            <a:ext cx="8839200" cy="386381"/>
          </a:xfrm>
          <a:solidFill>
            <a:schemeClr val="bg1"/>
          </a:solidFill>
          <a:ln>
            <a:solidFill>
              <a:schemeClr val="tx1"/>
            </a:solidFill>
          </a:ln>
        </p:spPr>
        <p:txBody>
          <a:bodyPr>
            <a:noAutofit/>
          </a:bodyPr>
          <a:lstStyle/>
          <a:p>
            <a:pPr algn="ctr">
              <a:lnSpc>
                <a:spcPct val="120000"/>
              </a:lnSpc>
              <a:buFont typeface="Arial" panose="020B0604020202020204" pitchFamily="34" charset="0"/>
              <a:buNone/>
            </a:pPr>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Defending players stay in for one minute then change with outside players. Very fast tempo playing ONE or TWO touches where they can. We must play into the central neutral pivot player as often as possible. Do this one with no movement or rotation of players to begin.</a:t>
            </a:r>
          </a:p>
        </p:txBody>
      </p:sp>
      <p:sp>
        <p:nvSpPr>
          <p:cNvPr id="113669" name="Text Box 12"/>
          <p:cNvSpPr txBox="1">
            <a:spLocks noChangeArrowheads="1"/>
          </p:cNvSpPr>
          <p:nvPr/>
        </p:nvSpPr>
        <p:spPr bwMode="auto">
          <a:xfrm>
            <a:off x="2889464" y="2938886"/>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B</a:t>
            </a:r>
            <a:endParaRPr lang="es-ES_tradnl" altLang="en-US" sz="800">
              <a:latin typeface="Arial" panose="020B0604020202020204" pitchFamily="34" charset="0"/>
              <a:cs typeface="Arial" panose="020B0604020202020204" pitchFamily="34" charset="0"/>
            </a:endParaRPr>
          </a:p>
        </p:txBody>
      </p:sp>
      <p:sp>
        <p:nvSpPr>
          <p:cNvPr id="113670" name="Text Box 21"/>
          <p:cNvSpPr txBox="1">
            <a:spLocks noChangeArrowheads="1"/>
          </p:cNvSpPr>
          <p:nvPr/>
        </p:nvSpPr>
        <p:spPr bwMode="auto">
          <a:xfrm>
            <a:off x="2175873" y="1862769"/>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A</a:t>
            </a:r>
            <a:endParaRPr lang="es-ES_tradnl" altLang="en-US" sz="800">
              <a:latin typeface="Arial" panose="020B0604020202020204" pitchFamily="34" charset="0"/>
              <a:cs typeface="Arial" panose="020B0604020202020204" pitchFamily="34" charset="0"/>
            </a:endParaRPr>
          </a:p>
        </p:txBody>
      </p:sp>
      <p:sp>
        <p:nvSpPr>
          <p:cNvPr id="113671" name="Oval 29"/>
          <p:cNvSpPr>
            <a:spLocks noChangeArrowheads="1"/>
          </p:cNvSpPr>
          <p:nvPr/>
        </p:nvSpPr>
        <p:spPr bwMode="auto">
          <a:xfrm>
            <a:off x="2021230" y="3880381"/>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sp>
        <p:nvSpPr>
          <p:cNvPr id="113672" name="Oval 30"/>
          <p:cNvSpPr>
            <a:spLocks noChangeArrowheads="1"/>
          </p:cNvSpPr>
          <p:nvPr/>
        </p:nvSpPr>
        <p:spPr bwMode="auto">
          <a:xfrm>
            <a:off x="4529627" y="1692269"/>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sp>
        <p:nvSpPr>
          <p:cNvPr id="113673" name="Oval 31"/>
          <p:cNvSpPr>
            <a:spLocks noChangeArrowheads="1"/>
          </p:cNvSpPr>
          <p:nvPr/>
        </p:nvSpPr>
        <p:spPr bwMode="auto">
          <a:xfrm>
            <a:off x="4507526" y="3846870"/>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sp>
        <p:nvSpPr>
          <p:cNvPr id="113674" name="Oval 32"/>
          <p:cNvSpPr>
            <a:spLocks noChangeArrowheads="1"/>
          </p:cNvSpPr>
          <p:nvPr/>
        </p:nvSpPr>
        <p:spPr bwMode="auto">
          <a:xfrm>
            <a:off x="2047317" y="1691091"/>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grpSp>
        <p:nvGrpSpPr>
          <p:cNvPr id="2" name="Group 280"/>
          <p:cNvGrpSpPr>
            <a:grpSpLocks/>
          </p:cNvGrpSpPr>
          <p:nvPr/>
        </p:nvGrpSpPr>
        <p:grpSpPr bwMode="auto">
          <a:xfrm>
            <a:off x="2483422" y="2068270"/>
            <a:ext cx="146615" cy="146293"/>
            <a:chOff x="0" y="0"/>
            <a:chExt cx="89" cy="85"/>
          </a:xfrm>
        </p:grpSpPr>
        <p:sp>
          <p:nvSpPr>
            <p:cNvPr id="113683" name="Freeform 281"/>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84" name="Freeform 282"/>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85" name="Freeform 283"/>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86" name="Freeform 284"/>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87" name="Freeform 285"/>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88" name="Freeform 286"/>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89" name="Freeform 287"/>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90" name="Freeform 288"/>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91" name="Freeform 289"/>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92" name="Freeform 290"/>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93" name="Freeform 291"/>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3694" name="Freeform 292"/>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113676" name="Text Box 12"/>
          <p:cNvSpPr txBox="1">
            <a:spLocks noChangeArrowheads="1"/>
          </p:cNvSpPr>
          <p:nvPr/>
        </p:nvSpPr>
        <p:spPr bwMode="auto">
          <a:xfrm>
            <a:off x="4039702" y="3550165"/>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D</a:t>
            </a:r>
            <a:endParaRPr lang="es-ES_tradnl" altLang="en-US" sz="800">
              <a:latin typeface="Arial" panose="020B0604020202020204" pitchFamily="34" charset="0"/>
              <a:cs typeface="Arial" panose="020B0604020202020204" pitchFamily="34" charset="0"/>
            </a:endParaRPr>
          </a:p>
        </p:txBody>
      </p:sp>
      <p:sp>
        <p:nvSpPr>
          <p:cNvPr id="113677" name="Text Box 12"/>
          <p:cNvSpPr txBox="1">
            <a:spLocks noChangeArrowheads="1"/>
          </p:cNvSpPr>
          <p:nvPr/>
        </p:nvSpPr>
        <p:spPr bwMode="auto">
          <a:xfrm>
            <a:off x="2190188" y="3633179"/>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C</a:t>
            </a:r>
            <a:endParaRPr lang="es-ES_tradnl" altLang="en-US" sz="800">
              <a:latin typeface="Arial" panose="020B0604020202020204" pitchFamily="34" charset="0"/>
              <a:cs typeface="Arial" panose="020B0604020202020204" pitchFamily="34" charset="0"/>
            </a:endParaRPr>
          </a:p>
        </p:txBody>
      </p:sp>
      <p:sp>
        <p:nvSpPr>
          <p:cNvPr id="113679" name="Text Box 21"/>
          <p:cNvSpPr txBox="1">
            <a:spLocks noChangeArrowheads="1"/>
          </p:cNvSpPr>
          <p:nvPr/>
        </p:nvSpPr>
        <p:spPr bwMode="auto">
          <a:xfrm>
            <a:off x="3057325" y="2458114"/>
            <a:ext cx="303778" cy="215444"/>
          </a:xfrm>
          <a:prstGeom prst="rect">
            <a:avLst/>
          </a:prstGeom>
          <a:solidFill>
            <a:schemeClr val="tx2"/>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1</a:t>
            </a:r>
            <a:endParaRPr lang="es-ES_tradnl" altLang="en-US" sz="800" dirty="0">
              <a:latin typeface="Arial" panose="020B0604020202020204" pitchFamily="34" charset="0"/>
              <a:cs typeface="Arial" panose="020B0604020202020204" pitchFamily="34" charset="0"/>
            </a:endParaRPr>
          </a:p>
        </p:txBody>
      </p:sp>
      <p:sp>
        <p:nvSpPr>
          <p:cNvPr id="113680" name="Text Box 21"/>
          <p:cNvSpPr txBox="1">
            <a:spLocks noChangeArrowheads="1"/>
          </p:cNvSpPr>
          <p:nvPr/>
        </p:nvSpPr>
        <p:spPr bwMode="auto">
          <a:xfrm>
            <a:off x="3467224" y="3144982"/>
            <a:ext cx="303778" cy="215444"/>
          </a:xfrm>
          <a:prstGeom prst="rect">
            <a:avLst/>
          </a:prstGeom>
          <a:solidFill>
            <a:schemeClr val="tx2"/>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2</a:t>
            </a:r>
            <a:endParaRPr lang="es-ES_tradnl" altLang="en-US" sz="800">
              <a:latin typeface="Arial" panose="020B0604020202020204" pitchFamily="34" charset="0"/>
              <a:cs typeface="Arial" panose="020B0604020202020204" pitchFamily="34" charset="0"/>
            </a:endParaRPr>
          </a:p>
        </p:txBody>
      </p:sp>
      <p:sp>
        <p:nvSpPr>
          <p:cNvPr id="67" name="Title 1"/>
          <p:cNvSpPr txBox="1">
            <a:spLocks/>
          </p:cNvSpPr>
          <p:nvPr/>
        </p:nvSpPr>
        <p:spPr>
          <a:xfrm>
            <a:off x="1254760" y="438245"/>
            <a:ext cx="9682479" cy="514556"/>
          </a:xfrm>
          <a:prstGeom prst="rect">
            <a:avLst/>
          </a:prstGeom>
          <a:solidFill>
            <a:schemeClr val="bg1"/>
          </a:solidFill>
          <a:ln>
            <a:solidFill>
              <a:schemeClr val="tx1"/>
            </a:solidFill>
          </a:ln>
        </p:spPr>
        <p:txBody>
          <a:bodyPr anchor="ctr">
            <a:noAutofit/>
          </a:bodyPr>
          <a:lstStyle/>
          <a:p>
            <a:pPr algn="ctr">
              <a:lnSpc>
                <a:spcPct val="150000"/>
              </a:lnSpc>
              <a:defRPr/>
            </a:pPr>
            <a:r>
              <a:rPr lang="en-US" sz="1400" b="1" dirty="0">
                <a:ln w="500">
                  <a:solidFill>
                    <a:schemeClr val="tx2">
                      <a:shade val="20000"/>
                      <a:satMod val="120000"/>
                    </a:schemeClr>
                  </a:solidFill>
                </a:ln>
                <a:solidFill>
                  <a:schemeClr val="accent1"/>
                </a:solidFill>
                <a:latin typeface="Arial" panose="020B0604020202020204" pitchFamily="34" charset="0"/>
                <a:ea typeface="+mj-ea"/>
                <a:cs typeface="Arial" panose="020B0604020202020204" pitchFamily="34" charset="0"/>
              </a:rPr>
              <a:t>Sliding Rondos:  </a:t>
            </a:r>
            <a:r>
              <a:rPr lang="en-US" sz="1400" b="1" u="sng" dirty="0">
                <a:ln w="500">
                  <a:solidFill>
                    <a:schemeClr val="tx2">
                      <a:shade val="20000"/>
                      <a:satMod val="120000"/>
                    </a:schemeClr>
                  </a:solidFill>
                </a:ln>
                <a:solidFill>
                  <a:schemeClr val="accent1"/>
                </a:solidFill>
                <a:latin typeface="Arial" panose="020B0604020202020204" pitchFamily="34" charset="0"/>
                <a:cs typeface="Arial" panose="020B0604020202020204" pitchFamily="34" charset="0"/>
              </a:rPr>
              <a:t>7 Players</a:t>
            </a:r>
            <a:r>
              <a:rPr lang="en-US" sz="1400" b="1" dirty="0">
                <a:ln w="500">
                  <a:solidFill>
                    <a:schemeClr val="tx2">
                      <a:shade val="20000"/>
                      <a:satMod val="120000"/>
                    </a:schemeClr>
                  </a:solidFill>
                </a:ln>
                <a:solidFill>
                  <a:schemeClr val="accent1"/>
                </a:solidFill>
                <a:latin typeface="Arial" panose="020B0604020202020204" pitchFamily="34" charset="0"/>
                <a:cs typeface="Arial" panose="020B0604020202020204" pitchFamily="34" charset="0"/>
              </a:rPr>
              <a:t>: </a:t>
            </a:r>
            <a:r>
              <a:rPr lang="en-US" sz="1400" b="1" dirty="0">
                <a:ln w="500">
                  <a:solidFill>
                    <a:schemeClr val="tx2">
                      <a:shade val="20000"/>
                      <a:satMod val="120000"/>
                    </a:schemeClr>
                  </a:solidFill>
                </a:ln>
                <a:solidFill>
                  <a:schemeClr val="accent1"/>
                </a:solidFill>
                <a:latin typeface="Arial" panose="020B0604020202020204" pitchFamily="34" charset="0"/>
                <a:ea typeface="+mj-ea"/>
                <a:cs typeface="Arial" panose="020B0604020202020204" pitchFamily="34" charset="0"/>
              </a:rPr>
              <a:t>5 v 2 NO rotational movement outside to inside initially. Great for SCANNING</a:t>
            </a:r>
            <a:endParaRPr lang="en-US" sz="1400" dirty="0">
              <a:solidFill>
                <a:schemeClr val="accent1"/>
              </a:solidFill>
              <a:latin typeface="Arial" panose="020B0604020202020204" pitchFamily="34" charset="0"/>
              <a:ea typeface="+mj-ea"/>
              <a:cs typeface="Arial" panose="020B0604020202020204" pitchFamily="34" charset="0"/>
            </a:endParaRPr>
          </a:p>
        </p:txBody>
      </p:sp>
      <p:sp>
        <p:nvSpPr>
          <p:cNvPr id="113682" name="Text Box 21"/>
          <p:cNvSpPr txBox="1">
            <a:spLocks noChangeArrowheads="1"/>
          </p:cNvSpPr>
          <p:nvPr/>
        </p:nvSpPr>
        <p:spPr bwMode="auto">
          <a:xfrm>
            <a:off x="4123776" y="1920412"/>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E</a:t>
            </a:r>
            <a:endParaRPr lang="es-ES_tradnl" altLang="en-US" sz="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040965E-E9CD-2A5E-F7C5-C9891BCCE322}"/>
              </a:ext>
            </a:extLst>
          </p:cNvPr>
          <p:cNvSpPr>
            <a:spLocks noChangeArrowheads="1"/>
          </p:cNvSpPr>
          <p:nvPr/>
        </p:nvSpPr>
        <p:spPr bwMode="auto">
          <a:xfrm>
            <a:off x="5117156" y="1566980"/>
            <a:ext cx="3330647" cy="2539704"/>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4" name="Text Box 12">
            <a:extLst>
              <a:ext uri="{FF2B5EF4-FFF2-40B4-BE49-F238E27FC236}">
                <a16:creationId xmlns:a16="http://schemas.microsoft.com/office/drawing/2014/main" id="{8AF21C38-5346-8F78-AF20-69B26FDCF876}"/>
              </a:ext>
            </a:extLst>
          </p:cNvPr>
          <p:cNvSpPr txBox="1">
            <a:spLocks noChangeArrowheads="1"/>
          </p:cNvSpPr>
          <p:nvPr/>
        </p:nvSpPr>
        <p:spPr bwMode="auto">
          <a:xfrm>
            <a:off x="6354520" y="2831164"/>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B</a:t>
            </a:r>
            <a:endParaRPr lang="es-ES_tradnl" altLang="en-US" sz="800">
              <a:latin typeface="Arial" panose="020B0604020202020204" pitchFamily="34" charset="0"/>
              <a:cs typeface="Arial" panose="020B0604020202020204" pitchFamily="34" charset="0"/>
            </a:endParaRPr>
          </a:p>
        </p:txBody>
      </p:sp>
      <p:sp>
        <p:nvSpPr>
          <p:cNvPr id="5" name="Text Box 21">
            <a:extLst>
              <a:ext uri="{FF2B5EF4-FFF2-40B4-BE49-F238E27FC236}">
                <a16:creationId xmlns:a16="http://schemas.microsoft.com/office/drawing/2014/main" id="{EA9E7520-2EB2-6A23-C07F-33BFC1880132}"/>
              </a:ext>
            </a:extLst>
          </p:cNvPr>
          <p:cNvSpPr txBox="1">
            <a:spLocks noChangeArrowheads="1"/>
          </p:cNvSpPr>
          <p:nvPr/>
        </p:nvSpPr>
        <p:spPr bwMode="auto">
          <a:xfrm>
            <a:off x="5409131" y="1863604"/>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A</a:t>
            </a:r>
            <a:endParaRPr lang="es-ES_tradnl" altLang="en-US" sz="800">
              <a:latin typeface="Arial" panose="020B0604020202020204" pitchFamily="34" charset="0"/>
              <a:cs typeface="Arial" panose="020B0604020202020204" pitchFamily="34" charset="0"/>
            </a:endParaRPr>
          </a:p>
        </p:txBody>
      </p:sp>
      <p:sp>
        <p:nvSpPr>
          <p:cNvPr id="6" name="Oval 29">
            <a:extLst>
              <a:ext uri="{FF2B5EF4-FFF2-40B4-BE49-F238E27FC236}">
                <a16:creationId xmlns:a16="http://schemas.microsoft.com/office/drawing/2014/main" id="{1A8B0CD2-0528-17CB-DE1D-D72D9B62DE32}"/>
              </a:ext>
            </a:extLst>
          </p:cNvPr>
          <p:cNvSpPr>
            <a:spLocks noChangeArrowheads="1"/>
          </p:cNvSpPr>
          <p:nvPr/>
        </p:nvSpPr>
        <p:spPr bwMode="auto">
          <a:xfrm>
            <a:off x="5516061" y="3846870"/>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sp>
        <p:nvSpPr>
          <p:cNvPr id="7" name="Oval 30">
            <a:extLst>
              <a:ext uri="{FF2B5EF4-FFF2-40B4-BE49-F238E27FC236}">
                <a16:creationId xmlns:a16="http://schemas.microsoft.com/office/drawing/2014/main" id="{E6B0C6E2-8F8B-448D-508A-7ADFE190D1B1}"/>
              </a:ext>
            </a:extLst>
          </p:cNvPr>
          <p:cNvSpPr>
            <a:spLocks noChangeArrowheads="1"/>
          </p:cNvSpPr>
          <p:nvPr/>
        </p:nvSpPr>
        <p:spPr bwMode="auto">
          <a:xfrm>
            <a:off x="7894266" y="1650966"/>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sp>
        <p:nvSpPr>
          <p:cNvPr id="8" name="Oval 31">
            <a:extLst>
              <a:ext uri="{FF2B5EF4-FFF2-40B4-BE49-F238E27FC236}">
                <a16:creationId xmlns:a16="http://schemas.microsoft.com/office/drawing/2014/main" id="{9663F05B-7DB3-F3C8-5B14-7F9950EB93F7}"/>
              </a:ext>
            </a:extLst>
          </p:cNvPr>
          <p:cNvSpPr>
            <a:spLocks noChangeArrowheads="1"/>
          </p:cNvSpPr>
          <p:nvPr/>
        </p:nvSpPr>
        <p:spPr bwMode="auto">
          <a:xfrm>
            <a:off x="7960374" y="3895897"/>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sp>
        <p:nvSpPr>
          <p:cNvPr id="9" name="Oval 32">
            <a:extLst>
              <a:ext uri="{FF2B5EF4-FFF2-40B4-BE49-F238E27FC236}">
                <a16:creationId xmlns:a16="http://schemas.microsoft.com/office/drawing/2014/main" id="{9DB18939-DF02-1526-39B3-4332CDCFF46A}"/>
              </a:ext>
            </a:extLst>
          </p:cNvPr>
          <p:cNvSpPr>
            <a:spLocks noChangeArrowheads="1"/>
          </p:cNvSpPr>
          <p:nvPr/>
        </p:nvSpPr>
        <p:spPr bwMode="auto">
          <a:xfrm>
            <a:off x="5476568" y="1650966"/>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grpSp>
        <p:nvGrpSpPr>
          <p:cNvPr id="10" name="Group 280">
            <a:extLst>
              <a:ext uri="{FF2B5EF4-FFF2-40B4-BE49-F238E27FC236}">
                <a16:creationId xmlns:a16="http://schemas.microsoft.com/office/drawing/2014/main" id="{8DE43E4D-F979-4658-F0CB-637B76843453}"/>
              </a:ext>
            </a:extLst>
          </p:cNvPr>
          <p:cNvGrpSpPr>
            <a:grpSpLocks/>
          </p:cNvGrpSpPr>
          <p:nvPr/>
        </p:nvGrpSpPr>
        <p:grpSpPr bwMode="auto">
          <a:xfrm>
            <a:off x="7935152" y="3332777"/>
            <a:ext cx="146615" cy="146293"/>
            <a:chOff x="0" y="0"/>
            <a:chExt cx="89" cy="85"/>
          </a:xfrm>
        </p:grpSpPr>
        <p:sp>
          <p:nvSpPr>
            <p:cNvPr id="11" name="Freeform 281">
              <a:extLst>
                <a:ext uri="{FF2B5EF4-FFF2-40B4-BE49-F238E27FC236}">
                  <a16:creationId xmlns:a16="http://schemas.microsoft.com/office/drawing/2014/main" id="{3D0E6B76-7B25-AA1D-1645-F256F6E30006}"/>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 name="Freeform 282">
              <a:extLst>
                <a:ext uri="{FF2B5EF4-FFF2-40B4-BE49-F238E27FC236}">
                  <a16:creationId xmlns:a16="http://schemas.microsoft.com/office/drawing/2014/main" id="{EA587888-DF29-5EB7-1F54-4365E2E269AE}"/>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 name="Freeform 283">
              <a:extLst>
                <a:ext uri="{FF2B5EF4-FFF2-40B4-BE49-F238E27FC236}">
                  <a16:creationId xmlns:a16="http://schemas.microsoft.com/office/drawing/2014/main" id="{6E85537E-5808-0C12-DF8D-3FE18E3E2427}"/>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4" name="Freeform 284">
              <a:extLst>
                <a:ext uri="{FF2B5EF4-FFF2-40B4-BE49-F238E27FC236}">
                  <a16:creationId xmlns:a16="http://schemas.microsoft.com/office/drawing/2014/main" id="{56A715E5-899B-9B98-4EEA-7F99B4E42372}"/>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5" name="Freeform 285">
              <a:extLst>
                <a:ext uri="{FF2B5EF4-FFF2-40B4-BE49-F238E27FC236}">
                  <a16:creationId xmlns:a16="http://schemas.microsoft.com/office/drawing/2014/main" id="{32BE809F-2A7F-EB09-8388-F4E16F7927F4}"/>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6" name="Freeform 286">
              <a:extLst>
                <a:ext uri="{FF2B5EF4-FFF2-40B4-BE49-F238E27FC236}">
                  <a16:creationId xmlns:a16="http://schemas.microsoft.com/office/drawing/2014/main" id="{7077FE56-8C1A-65F7-3281-E36F6C4EAC57}"/>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7" name="Freeform 287">
              <a:extLst>
                <a:ext uri="{FF2B5EF4-FFF2-40B4-BE49-F238E27FC236}">
                  <a16:creationId xmlns:a16="http://schemas.microsoft.com/office/drawing/2014/main" id="{E7E62F57-1E27-6131-70F6-844F0E70EA70}"/>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8" name="Freeform 288">
              <a:extLst>
                <a:ext uri="{FF2B5EF4-FFF2-40B4-BE49-F238E27FC236}">
                  <a16:creationId xmlns:a16="http://schemas.microsoft.com/office/drawing/2014/main" id="{356E8B59-14C8-2908-58B2-0949F0CFCDA4}"/>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9" name="Freeform 289">
              <a:extLst>
                <a:ext uri="{FF2B5EF4-FFF2-40B4-BE49-F238E27FC236}">
                  <a16:creationId xmlns:a16="http://schemas.microsoft.com/office/drawing/2014/main" id="{FE20EEF7-711E-1266-8CE2-AF4E288ADB89}"/>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0" name="Freeform 290">
              <a:extLst>
                <a:ext uri="{FF2B5EF4-FFF2-40B4-BE49-F238E27FC236}">
                  <a16:creationId xmlns:a16="http://schemas.microsoft.com/office/drawing/2014/main" id="{3681C91F-AEF0-29D2-836F-41375DA57963}"/>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1" name="Freeform 291">
              <a:extLst>
                <a:ext uri="{FF2B5EF4-FFF2-40B4-BE49-F238E27FC236}">
                  <a16:creationId xmlns:a16="http://schemas.microsoft.com/office/drawing/2014/main" id="{E1A7982F-4A14-4C0C-226C-49CAFD417C4F}"/>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2" name="Freeform 292">
              <a:extLst>
                <a:ext uri="{FF2B5EF4-FFF2-40B4-BE49-F238E27FC236}">
                  <a16:creationId xmlns:a16="http://schemas.microsoft.com/office/drawing/2014/main" id="{964405C4-B902-78E3-6368-AF3BFB771B25}"/>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23" name="Text Box 12">
            <a:extLst>
              <a:ext uri="{FF2B5EF4-FFF2-40B4-BE49-F238E27FC236}">
                <a16:creationId xmlns:a16="http://schemas.microsoft.com/office/drawing/2014/main" id="{C5ED84C9-EB9D-33E2-962D-5050513514D9}"/>
              </a:ext>
            </a:extLst>
          </p:cNvPr>
          <p:cNvSpPr txBox="1">
            <a:spLocks noChangeArrowheads="1"/>
          </p:cNvSpPr>
          <p:nvPr/>
        </p:nvSpPr>
        <p:spPr bwMode="auto">
          <a:xfrm>
            <a:off x="7884430" y="3561946"/>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D</a:t>
            </a:r>
            <a:endParaRPr lang="es-ES_tradnl" altLang="en-US" sz="800">
              <a:latin typeface="Arial" panose="020B0604020202020204" pitchFamily="34" charset="0"/>
              <a:cs typeface="Arial" panose="020B0604020202020204" pitchFamily="34" charset="0"/>
            </a:endParaRPr>
          </a:p>
        </p:txBody>
      </p:sp>
      <p:sp>
        <p:nvSpPr>
          <p:cNvPr id="24" name="Text Box 12">
            <a:extLst>
              <a:ext uri="{FF2B5EF4-FFF2-40B4-BE49-F238E27FC236}">
                <a16:creationId xmlns:a16="http://schemas.microsoft.com/office/drawing/2014/main" id="{0575FD70-F792-ED8B-19FD-43AC3549AC3F}"/>
              </a:ext>
            </a:extLst>
          </p:cNvPr>
          <p:cNvSpPr txBox="1">
            <a:spLocks noChangeArrowheads="1"/>
          </p:cNvSpPr>
          <p:nvPr/>
        </p:nvSpPr>
        <p:spPr bwMode="auto">
          <a:xfrm>
            <a:off x="5453014" y="3561946"/>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C</a:t>
            </a:r>
            <a:endParaRPr lang="es-ES_tradnl" altLang="en-US" sz="800">
              <a:latin typeface="Arial" panose="020B0604020202020204" pitchFamily="34" charset="0"/>
              <a:cs typeface="Arial" panose="020B0604020202020204" pitchFamily="34" charset="0"/>
            </a:endParaRPr>
          </a:p>
        </p:txBody>
      </p:sp>
      <p:sp>
        <p:nvSpPr>
          <p:cNvPr id="26" name="Text Box 21">
            <a:extLst>
              <a:ext uri="{FF2B5EF4-FFF2-40B4-BE49-F238E27FC236}">
                <a16:creationId xmlns:a16="http://schemas.microsoft.com/office/drawing/2014/main" id="{72A2ACFF-9FE6-DD3C-A167-BC980A90A0B0}"/>
              </a:ext>
            </a:extLst>
          </p:cNvPr>
          <p:cNvSpPr txBox="1">
            <a:spLocks noChangeArrowheads="1"/>
          </p:cNvSpPr>
          <p:nvPr/>
        </p:nvSpPr>
        <p:spPr bwMode="auto">
          <a:xfrm>
            <a:off x="6506409" y="2407279"/>
            <a:ext cx="303778" cy="215444"/>
          </a:xfrm>
          <a:prstGeom prst="rect">
            <a:avLst/>
          </a:prstGeom>
          <a:solidFill>
            <a:schemeClr val="tx2"/>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1</a:t>
            </a:r>
            <a:endParaRPr lang="es-ES_tradnl" altLang="en-US" sz="800" dirty="0">
              <a:latin typeface="Arial" panose="020B0604020202020204" pitchFamily="34" charset="0"/>
              <a:cs typeface="Arial" panose="020B0604020202020204" pitchFamily="34" charset="0"/>
            </a:endParaRPr>
          </a:p>
        </p:txBody>
      </p:sp>
      <p:sp>
        <p:nvSpPr>
          <p:cNvPr id="27" name="Text Box 21">
            <a:extLst>
              <a:ext uri="{FF2B5EF4-FFF2-40B4-BE49-F238E27FC236}">
                <a16:creationId xmlns:a16="http://schemas.microsoft.com/office/drawing/2014/main" id="{3D56CB5E-72FB-F112-A52D-00602179F3C9}"/>
              </a:ext>
            </a:extLst>
          </p:cNvPr>
          <p:cNvSpPr txBox="1">
            <a:spLocks noChangeArrowheads="1"/>
          </p:cNvSpPr>
          <p:nvPr/>
        </p:nvSpPr>
        <p:spPr bwMode="auto">
          <a:xfrm>
            <a:off x="7084169" y="3144982"/>
            <a:ext cx="303778" cy="215444"/>
          </a:xfrm>
          <a:prstGeom prst="rect">
            <a:avLst/>
          </a:prstGeom>
          <a:solidFill>
            <a:schemeClr val="tx2"/>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2</a:t>
            </a:r>
            <a:endParaRPr lang="es-ES_tradnl" altLang="en-US" sz="800">
              <a:latin typeface="Arial" panose="020B0604020202020204" pitchFamily="34" charset="0"/>
              <a:cs typeface="Arial" panose="020B0604020202020204" pitchFamily="34" charset="0"/>
            </a:endParaRPr>
          </a:p>
        </p:txBody>
      </p:sp>
      <p:sp>
        <p:nvSpPr>
          <p:cNvPr id="28" name="Text Box 21">
            <a:extLst>
              <a:ext uri="{FF2B5EF4-FFF2-40B4-BE49-F238E27FC236}">
                <a16:creationId xmlns:a16="http://schemas.microsoft.com/office/drawing/2014/main" id="{C2AC85B6-9610-5992-B2B2-C7EEE5A81F50}"/>
              </a:ext>
            </a:extLst>
          </p:cNvPr>
          <p:cNvSpPr txBox="1">
            <a:spLocks noChangeArrowheads="1"/>
          </p:cNvSpPr>
          <p:nvPr/>
        </p:nvSpPr>
        <p:spPr bwMode="auto">
          <a:xfrm>
            <a:off x="7818322" y="1863604"/>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E</a:t>
            </a:r>
            <a:endParaRPr lang="es-ES_tradnl" altLang="en-US" sz="80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967A08C-D5D2-9E22-A557-A807EDCEF429}"/>
              </a:ext>
            </a:extLst>
          </p:cNvPr>
          <p:cNvSpPr>
            <a:spLocks noChangeArrowheads="1"/>
          </p:cNvSpPr>
          <p:nvPr/>
        </p:nvSpPr>
        <p:spPr bwMode="auto">
          <a:xfrm>
            <a:off x="8625311" y="1566980"/>
            <a:ext cx="3330647" cy="2544161"/>
          </a:xfrm>
          <a:prstGeom prst="rect">
            <a:avLst/>
          </a:prstGeom>
          <a:solidFill>
            <a:srgbClr val="00CC00"/>
          </a:solidFill>
          <a:ln w="9525">
            <a:solidFill>
              <a:srgbClr val="FFFF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30" name="Text Box 12">
            <a:extLst>
              <a:ext uri="{FF2B5EF4-FFF2-40B4-BE49-F238E27FC236}">
                <a16:creationId xmlns:a16="http://schemas.microsoft.com/office/drawing/2014/main" id="{1C98AA4E-C3CA-EB3D-4D63-E6C209390614}"/>
              </a:ext>
            </a:extLst>
          </p:cNvPr>
          <p:cNvSpPr txBox="1">
            <a:spLocks noChangeArrowheads="1"/>
          </p:cNvSpPr>
          <p:nvPr/>
        </p:nvSpPr>
        <p:spPr bwMode="auto">
          <a:xfrm>
            <a:off x="11349538" y="1990245"/>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B</a:t>
            </a:r>
            <a:endParaRPr lang="es-ES_tradnl" altLang="en-US" sz="800">
              <a:latin typeface="Arial" panose="020B0604020202020204" pitchFamily="34" charset="0"/>
              <a:cs typeface="Arial" panose="020B0604020202020204" pitchFamily="34" charset="0"/>
            </a:endParaRPr>
          </a:p>
        </p:txBody>
      </p:sp>
      <p:sp>
        <p:nvSpPr>
          <p:cNvPr id="31" name="Text Box 21">
            <a:extLst>
              <a:ext uri="{FF2B5EF4-FFF2-40B4-BE49-F238E27FC236}">
                <a16:creationId xmlns:a16="http://schemas.microsoft.com/office/drawing/2014/main" id="{598604C6-0FEA-A1F4-76DE-E38F6DF48EE6}"/>
              </a:ext>
            </a:extLst>
          </p:cNvPr>
          <p:cNvSpPr txBox="1">
            <a:spLocks noChangeArrowheads="1"/>
          </p:cNvSpPr>
          <p:nvPr/>
        </p:nvSpPr>
        <p:spPr bwMode="auto">
          <a:xfrm>
            <a:off x="8917286" y="1863604"/>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A</a:t>
            </a:r>
            <a:endParaRPr lang="es-ES_tradnl" altLang="en-US" sz="800">
              <a:latin typeface="Arial" panose="020B0604020202020204" pitchFamily="34" charset="0"/>
              <a:cs typeface="Arial" panose="020B0604020202020204" pitchFamily="34" charset="0"/>
            </a:endParaRPr>
          </a:p>
        </p:txBody>
      </p:sp>
      <p:sp>
        <p:nvSpPr>
          <p:cNvPr id="32" name="Oval 29">
            <a:extLst>
              <a:ext uri="{FF2B5EF4-FFF2-40B4-BE49-F238E27FC236}">
                <a16:creationId xmlns:a16="http://schemas.microsoft.com/office/drawing/2014/main" id="{47B01B05-8715-2343-56F2-B659415CE327}"/>
              </a:ext>
            </a:extLst>
          </p:cNvPr>
          <p:cNvSpPr>
            <a:spLocks noChangeArrowheads="1"/>
          </p:cNvSpPr>
          <p:nvPr/>
        </p:nvSpPr>
        <p:spPr bwMode="auto">
          <a:xfrm>
            <a:off x="9024216" y="3846870"/>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sp>
        <p:nvSpPr>
          <p:cNvPr id="33" name="Oval 30">
            <a:extLst>
              <a:ext uri="{FF2B5EF4-FFF2-40B4-BE49-F238E27FC236}">
                <a16:creationId xmlns:a16="http://schemas.microsoft.com/office/drawing/2014/main" id="{9FE463C0-B4B1-2D5D-2984-8FDC910F639C}"/>
              </a:ext>
            </a:extLst>
          </p:cNvPr>
          <p:cNvSpPr>
            <a:spLocks noChangeArrowheads="1"/>
          </p:cNvSpPr>
          <p:nvPr/>
        </p:nvSpPr>
        <p:spPr bwMode="auto">
          <a:xfrm>
            <a:off x="11402421" y="1650966"/>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sp>
        <p:nvSpPr>
          <p:cNvPr id="34" name="Oval 31">
            <a:extLst>
              <a:ext uri="{FF2B5EF4-FFF2-40B4-BE49-F238E27FC236}">
                <a16:creationId xmlns:a16="http://schemas.microsoft.com/office/drawing/2014/main" id="{69D8CD38-1979-D31F-E7F0-D522E14BC882}"/>
              </a:ext>
            </a:extLst>
          </p:cNvPr>
          <p:cNvSpPr>
            <a:spLocks noChangeArrowheads="1"/>
          </p:cNvSpPr>
          <p:nvPr/>
        </p:nvSpPr>
        <p:spPr bwMode="auto">
          <a:xfrm>
            <a:off x="11468529" y="3895897"/>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sp>
        <p:nvSpPr>
          <p:cNvPr id="35" name="Oval 32">
            <a:extLst>
              <a:ext uri="{FF2B5EF4-FFF2-40B4-BE49-F238E27FC236}">
                <a16:creationId xmlns:a16="http://schemas.microsoft.com/office/drawing/2014/main" id="{F61527EB-C8AA-BBBD-6EE2-FDB7BF13F4F6}"/>
              </a:ext>
            </a:extLst>
          </p:cNvPr>
          <p:cNvSpPr>
            <a:spLocks noChangeArrowheads="1"/>
          </p:cNvSpPr>
          <p:nvPr/>
        </p:nvSpPr>
        <p:spPr bwMode="auto">
          <a:xfrm>
            <a:off x="8984723" y="1650966"/>
            <a:ext cx="151889" cy="146293"/>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a:solidFill>
                <a:schemeClr val="bg1"/>
              </a:solidFill>
              <a:latin typeface="Arial" panose="020B0604020202020204" pitchFamily="34" charset="0"/>
              <a:cs typeface="Arial" panose="020B0604020202020204" pitchFamily="34" charset="0"/>
            </a:endParaRPr>
          </a:p>
        </p:txBody>
      </p:sp>
      <p:grpSp>
        <p:nvGrpSpPr>
          <p:cNvPr id="36" name="Group 280">
            <a:extLst>
              <a:ext uri="{FF2B5EF4-FFF2-40B4-BE49-F238E27FC236}">
                <a16:creationId xmlns:a16="http://schemas.microsoft.com/office/drawing/2014/main" id="{382B8639-2D38-E7AD-EEF4-E1391BE53456}"/>
              </a:ext>
            </a:extLst>
          </p:cNvPr>
          <p:cNvGrpSpPr>
            <a:grpSpLocks/>
          </p:cNvGrpSpPr>
          <p:nvPr/>
        </p:nvGrpSpPr>
        <p:grpSpPr bwMode="auto">
          <a:xfrm>
            <a:off x="9873797" y="3054886"/>
            <a:ext cx="146615" cy="146293"/>
            <a:chOff x="0" y="0"/>
            <a:chExt cx="89" cy="85"/>
          </a:xfrm>
        </p:grpSpPr>
        <p:sp>
          <p:nvSpPr>
            <p:cNvPr id="37" name="Freeform 281">
              <a:extLst>
                <a:ext uri="{FF2B5EF4-FFF2-40B4-BE49-F238E27FC236}">
                  <a16:creationId xmlns:a16="http://schemas.microsoft.com/office/drawing/2014/main" id="{CE67FBB7-8619-DCCF-307E-60E1677107AE}"/>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8" name="Freeform 282">
              <a:extLst>
                <a:ext uri="{FF2B5EF4-FFF2-40B4-BE49-F238E27FC236}">
                  <a16:creationId xmlns:a16="http://schemas.microsoft.com/office/drawing/2014/main" id="{64957C9B-262A-7434-C435-2E27BA7A8CEE}"/>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9" name="Freeform 283">
              <a:extLst>
                <a:ext uri="{FF2B5EF4-FFF2-40B4-BE49-F238E27FC236}">
                  <a16:creationId xmlns:a16="http://schemas.microsoft.com/office/drawing/2014/main" id="{0F8A4CC5-B95C-5870-74C2-1CFBFEAEE9B5}"/>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40" name="Freeform 284">
              <a:extLst>
                <a:ext uri="{FF2B5EF4-FFF2-40B4-BE49-F238E27FC236}">
                  <a16:creationId xmlns:a16="http://schemas.microsoft.com/office/drawing/2014/main" id="{41FC7734-3668-8E38-CBB1-90689F4E5996}"/>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41" name="Freeform 285">
              <a:extLst>
                <a:ext uri="{FF2B5EF4-FFF2-40B4-BE49-F238E27FC236}">
                  <a16:creationId xmlns:a16="http://schemas.microsoft.com/office/drawing/2014/main" id="{33E4D090-6707-BA04-7FC9-73BDF67633E8}"/>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42" name="Freeform 286">
              <a:extLst>
                <a:ext uri="{FF2B5EF4-FFF2-40B4-BE49-F238E27FC236}">
                  <a16:creationId xmlns:a16="http://schemas.microsoft.com/office/drawing/2014/main" id="{D15F3BC2-D697-962E-6CCF-5DCAECBD4DAA}"/>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43" name="Freeform 287">
              <a:extLst>
                <a:ext uri="{FF2B5EF4-FFF2-40B4-BE49-F238E27FC236}">
                  <a16:creationId xmlns:a16="http://schemas.microsoft.com/office/drawing/2014/main" id="{8ABF56F1-889F-0B33-9535-94D772964150}"/>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44" name="Freeform 288">
              <a:extLst>
                <a:ext uri="{FF2B5EF4-FFF2-40B4-BE49-F238E27FC236}">
                  <a16:creationId xmlns:a16="http://schemas.microsoft.com/office/drawing/2014/main" id="{59D4CDFB-283A-0B6A-9F5A-EB3A16301C53}"/>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45" name="Freeform 289">
              <a:extLst>
                <a:ext uri="{FF2B5EF4-FFF2-40B4-BE49-F238E27FC236}">
                  <a16:creationId xmlns:a16="http://schemas.microsoft.com/office/drawing/2014/main" id="{53088DBB-6FA3-9107-DDD5-6EF092160872}"/>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46" name="Freeform 290">
              <a:extLst>
                <a:ext uri="{FF2B5EF4-FFF2-40B4-BE49-F238E27FC236}">
                  <a16:creationId xmlns:a16="http://schemas.microsoft.com/office/drawing/2014/main" id="{F78E4D7E-DEA0-64FC-BB81-358358636C10}"/>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47" name="Freeform 291">
              <a:extLst>
                <a:ext uri="{FF2B5EF4-FFF2-40B4-BE49-F238E27FC236}">
                  <a16:creationId xmlns:a16="http://schemas.microsoft.com/office/drawing/2014/main" id="{B1CB9249-CDF8-AAAC-8460-487BA90CD6D4}"/>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48" name="Freeform 292">
              <a:extLst>
                <a:ext uri="{FF2B5EF4-FFF2-40B4-BE49-F238E27FC236}">
                  <a16:creationId xmlns:a16="http://schemas.microsoft.com/office/drawing/2014/main" id="{94BC8670-B226-6E19-C99E-DDEC88A9D9DD}"/>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49" name="Text Box 12">
            <a:extLst>
              <a:ext uri="{FF2B5EF4-FFF2-40B4-BE49-F238E27FC236}">
                <a16:creationId xmlns:a16="http://schemas.microsoft.com/office/drawing/2014/main" id="{68736C1F-684A-4E68-0703-A15893A0B3EF}"/>
              </a:ext>
            </a:extLst>
          </p:cNvPr>
          <p:cNvSpPr txBox="1">
            <a:spLocks noChangeArrowheads="1"/>
          </p:cNvSpPr>
          <p:nvPr/>
        </p:nvSpPr>
        <p:spPr bwMode="auto">
          <a:xfrm>
            <a:off x="11392585" y="3561946"/>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D</a:t>
            </a:r>
            <a:endParaRPr lang="es-ES_tradnl" altLang="en-US" sz="800">
              <a:latin typeface="Arial" panose="020B0604020202020204" pitchFamily="34" charset="0"/>
              <a:cs typeface="Arial" panose="020B0604020202020204" pitchFamily="34" charset="0"/>
            </a:endParaRPr>
          </a:p>
        </p:txBody>
      </p:sp>
      <p:sp>
        <p:nvSpPr>
          <p:cNvPr id="50" name="Text Box 12">
            <a:extLst>
              <a:ext uri="{FF2B5EF4-FFF2-40B4-BE49-F238E27FC236}">
                <a16:creationId xmlns:a16="http://schemas.microsoft.com/office/drawing/2014/main" id="{15AE9A0E-FD54-B4EE-64BD-C4E03ABF2995}"/>
              </a:ext>
            </a:extLst>
          </p:cNvPr>
          <p:cNvSpPr txBox="1">
            <a:spLocks noChangeArrowheads="1"/>
          </p:cNvSpPr>
          <p:nvPr/>
        </p:nvSpPr>
        <p:spPr bwMode="auto">
          <a:xfrm>
            <a:off x="8961169" y="3561946"/>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C</a:t>
            </a:r>
            <a:endParaRPr lang="es-ES_tradnl" altLang="en-US" sz="800">
              <a:latin typeface="Arial" panose="020B0604020202020204" pitchFamily="34" charset="0"/>
              <a:cs typeface="Arial" panose="020B0604020202020204" pitchFamily="34" charset="0"/>
            </a:endParaRPr>
          </a:p>
        </p:txBody>
      </p:sp>
      <p:sp>
        <p:nvSpPr>
          <p:cNvPr id="52" name="Text Box 21">
            <a:extLst>
              <a:ext uri="{FF2B5EF4-FFF2-40B4-BE49-F238E27FC236}">
                <a16:creationId xmlns:a16="http://schemas.microsoft.com/office/drawing/2014/main" id="{FC9A4083-FC22-39E7-1DE2-75F9847C7F2A}"/>
              </a:ext>
            </a:extLst>
          </p:cNvPr>
          <p:cNvSpPr txBox="1">
            <a:spLocks noChangeArrowheads="1"/>
          </p:cNvSpPr>
          <p:nvPr/>
        </p:nvSpPr>
        <p:spPr bwMode="auto">
          <a:xfrm>
            <a:off x="9934558" y="2191835"/>
            <a:ext cx="303778" cy="215444"/>
          </a:xfrm>
          <a:prstGeom prst="rect">
            <a:avLst/>
          </a:prstGeom>
          <a:solidFill>
            <a:schemeClr val="tx2"/>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1</a:t>
            </a:r>
            <a:endParaRPr lang="es-ES_tradnl" altLang="en-US" sz="800" dirty="0">
              <a:latin typeface="Arial" panose="020B0604020202020204" pitchFamily="34" charset="0"/>
              <a:cs typeface="Arial" panose="020B0604020202020204" pitchFamily="34" charset="0"/>
            </a:endParaRPr>
          </a:p>
        </p:txBody>
      </p:sp>
      <p:sp>
        <p:nvSpPr>
          <p:cNvPr id="53" name="Text Box 21">
            <a:extLst>
              <a:ext uri="{FF2B5EF4-FFF2-40B4-BE49-F238E27FC236}">
                <a16:creationId xmlns:a16="http://schemas.microsoft.com/office/drawing/2014/main" id="{96849A50-A730-68FD-62C7-883B997501D5}"/>
              </a:ext>
            </a:extLst>
          </p:cNvPr>
          <p:cNvSpPr txBox="1">
            <a:spLocks noChangeArrowheads="1"/>
          </p:cNvSpPr>
          <p:nvPr/>
        </p:nvSpPr>
        <p:spPr bwMode="auto">
          <a:xfrm>
            <a:off x="10443764" y="3334721"/>
            <a:ext cx="303778" cy="215444"/>
          </a:xfrm>
          <a:prstGeom prst="rect">
            <a:avLst/>
          </a:prstGeom>
          <a:solidFill>
            <a:schemeClr val="tx2"/>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2</a:t>
            </a:r>
            <a:endParaRPr lang="es-ES_tradnl" altLang="en-US" sz="800">
              <a:latin typeface="Arial" panose="020B0604020202020204" pitchFamily="34" charset="0"/>
              <a:cs typeface="Arial" panose="020B0604020202020204" pitchFamily="34" charset="0"/>
            </a:endParaRPr>
          </a:p>
        </p:txBody>
      </p:sp>
      <p:sp>
        <p:nvSpPr>
          <p:cNvPr id="54" name="Text Box 21">
            <a:extLst>
              <a:ext uri="{FF2B5EF4-FFF2-40B4-BE49-F238E27FC236}">
                <a16:creationId xmlns:a16="http://schemas.microsoft.com/office/drawing/2014/main" id="{19F15231-73EC-86D0-0C1A-D7FDFED8E360}"/>
              </a:ext>
            </a:extLst>
          </p:cNvPr>
          <p:cNvSpPr txBox="1">
            <a:spLocks noChangeArrowheads="1"/>
          </p:cNvSpPr>
          <p:nvPr/>
        </p:nvSpPr>
        <p:spPr bwMode="auto">
          <a:xfrm>
            <a:off x="9752709" y="2779500"/>
            <a:ext cx="303778" cy="215444"/>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a:solidFill>
                  <a:schemeClr val="bg1"/>
                </a:solidFill>
                <a:latin typeface="Arial" panose="020B0604020202020204" pitchFamily="34" charset="0"/>
                <a:cs typeface="Arial" panose="020B0604020202020204" pitchFamily="34" charset="0"/>
              </a:rPr>
              <a:t> E</a:t>
            </a:r>
            <a:endParaRPr lang="es-ES_tradnl" altLang="en-US" sz="800">
              <a:latin typeface="Arial" panose="020B0604020202020204" pitchFamily="34" charset="0"/>
              <a:cs typeface="Arial" panose="020B0604020202020204" pitchFamily="34" charset="0"/>
            </a:endParaRPr>
          </a:p>
        </p:txBody>
      </p:sp>
      <p:sp>
        <p:nvSpPr>
          <p:cNvPr id="113697" name="Line 26">
            <a:extLst>
              <a:ext uri="{FF2B5EF4-FFF2-40B4-BE49-F238E27FC236}">
                <a16:creationId xmlns:a16="http://schemas.microsoft.com/office/drawing/2014/main" id="{B7B453AA-1922-774E-F906-3753C0D0E373}"/>
              </a:ext>
            </a:extLst>
          </p:cNvPr>
          <p:cNvSpPr>
            <a:spLocks noChangeShapeType="1"/>
          </p:cNvSpPr>
          <p:nvPr/>
        </p:nvSpPr>
        <p:spPr bwMode="auto">
          <a:xfrm flipV="1">
            <a:off x="5583754" y="2938886"/>
            <a:ext cx="700380" cy="538082"/>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699" name="Line 26">
            <a:extLst>
              <a:ext uri="{FF2B5EF4-FFF2-40B4-BE49-F238E27FC236}">
                <a16:creationId xmlns:a16="http://schemas.microsoft.com/office/drawing/2014/main" id="{B9AEDC89-A007-E13D-4627-47D10E7A21CD}"/>
              </a:ext>
            </a:extLst>
          </p:cNvPr>
          <p:cNvSpPr>
            <a:spLocks noChangeShapeType="1"/>
          </p:cNvSpPr>
          <p:nvPr/>
        </p:nvSpPr>
        <p:spPr bwMode="auto">
          <a:xfrm flipH="1" flipV="1">
            <a:off x="5823781" y="3657887"/>
            <a:ext cx="1951175" cy="27569"/>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701" name="Line 26">
            <a:extLst>
              <a:ext uri="{FF2B5EF4-FFF2-40B4-BE49-F238E27FC236}">
                <a16:creationId xmlns:a16="http://schemas.microsoft.com/office/drawing/2014/main" id="{0E9D2ED8-154A-59E8-C688-F41A9C77042A}"/>
              </a:ext>
            </a:extLst>
          </p:cNvPr>
          <p:cNvSpPr>
            <a:spLocks noChangeShapeType="1"/>
          </p:cNvSpPr>
          <p:nvPr/>
        </p:nvSpPr>
        <p:spPr bwMode="auto">
          <a:xfrm flipH="1" flipV="1">
            <a:off x="5533508" y="2194621"/>
            <a:ext cx="688973" cy="636542"/>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703" name="Line 26">
            <a:extLst>
              <a:ext uri="{FF2B5EF4-FFF2-40B4-BE49-F238E27FC236}">
                <a16:creationId xmlns:a16="http://schemas.microsoft.com/office/drawing/2014/main" id="{9DD8B0E2-380D-D70F-384A-AAC123913E8E}"/>
              </a:ext>
            </a:extLst>
          </p:cNvPr>
          <p:cNvSpPr>
            <a:spLocks noChangeShapeType="1"/>
          </p:cNvSpPr>
          <p:nvPr/>
        </p:nvSpPr>
        <p:spPr bwMode="auto">
          <a:xfrm>
            <a:off x="5642728" y="2212156"/>
            <a:ext cx="2232539" cy="14894"/>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705" name="Line 60">
            <a:extLst>
              <a:ext uri="{FF2B5EF4-FFF2-40B4-BE49-F238E27FC236}">
                <a16:creationId xmlns:a16="http://schemas.microsoft.com/office/drawing/2014/main" id="{943876D8-6D5D-4ED9-67F2-4870A3B84B06}"/>
              </a:ext>
            </a:extLst>
          </p:cNvPr>
          <p:cNvSpPr>
            <a:spLocks noChangeShapeType="1"/>
          </p:cNvSpPr>
          <p:nvPr/>
        </p:nvSpPr>
        <p:spPr bwMode="auto">
          <a:xfrm flipV="1">
            <a:off x="6739683" y="2817846"/>
            <a:ext cx="688972" cy="102338"/>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707" name="Line 26">
            <a:extLst>
              <a:ext uri="{FF2B5EF4-FFF2-40B4-BE49-F238E27FC236}">
                <a16:creationId xmlns:a16="http://schemas.microsoft.com/office/drawing/2014/main" id="{945D776F-956C-4D48-EC49-5EC49B084AD2}"/>
              </a:ext>
            </a:extLst>
          </p:cNvPr>
          <p:cNvSpPr>
            <a:spLocks noChangeShapeType="1"/>
          </p:cNvSpPr>
          <p:nvPr/>
        </p:nvSpPr>
        <p:spPr bwMode="auto">
          <a:xfrm flipH="1">
            <a:off x="7486117" y="2245982"/>
            <a:ext cx="462214" cy="549671"/>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709" name="Line 26">
            <a:extLst>
              <a:ext uri="{FF2B5EF4-FFF2-40B4-BE49-F238E27FC236}">
                <a16:creationId xmlns:a16="http://schemas.microsoft.com/office/drawing/2014/main" id="{EB5C60BB-7B3E-572B-0532-1AA62801E59F}"/>
              </a:ext>
            </a:extLst>
          </p:cNvPr>
          <p:cNvSpPr>
            <a:spLocks noChangeShapeType="1"/>
          </p:cNvSpPr>
          <p:nvPr/>
        </p:nvSpPr>
        <p:spPr bwMode="auto">
          <a:xfrm>
            <a:off x="7510040" y="2878529"/>
            <a:ext cx="421839" cy="419893"/>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711" name="Line 26">
            <a:extLst>
              <a:ext uri="{FF2B5EF4-FFF2-40B4-BE49-F238E27FC236}">
                <a16:creationId xmlns:a16="http://schemas.microsoft.com/office/drawing/2014/main" id="{DA49D06F-F94E-5A23-6E89-0D99FCD893A1}"/>
              </a:ext>
            </a:extLst>
          </p:cNvPr>
          <p:cNvSpPr>
            <a:spLocks noChangeShapeType="1"/>
          </p:cNvSpPr>
          <p:nvPr/>
        </p:nvSpPr>
        <p:spPr bwMode="auto">
          <a:xfrm>
            <a:off x="9095484" y="2177773"/>
            <a:ext cx="724" cy="1155003"/>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713" name="Line 60">
            <a:extLst>
              <a:ext uri="{FF2B5EF4-FFF2-40B4-BE49-F238E27FC236}">
                <a16:creationId xmlns:a16="http://schemas.microsoft.com/office/drawing/2014/main" id="{69C71B5D-9B0A-17FB-F27D-49549C16F5FF}"/>
              </a:ext>
            </a:extLst>
          </p:cNvPr>
          <p:cNvSpPr>
            <a:spLocks noChangeShapeType="1"/>
          </p:cNvSpPr>
          <p:nvPr/>
        </p:nvSpPr>
        <p:spPr bwMode="auto">
          <a:xfrm flipV="1">
            <a:off x="10363386" y="2268902"/>
            <a:ext cx="1128205" cy="867114"/>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715" name="Line 60">
            <a:extLst>
              <a:ext uri="{FF2B5EF4-FFF2-40B4-BE49-F238E27FC236}">
                <a16:creationId xmlns:a16="http://schemas.microsoft.com/office/drawing/2014/main" id="{0E013BCE-52BE-10F6-1D98-B9F99BE153C1}"/>
              </a:ext>
            </a:extLst>
          </p:cNvPr>
          <p:cNvSpPr>
            <a:spLocks noChangeShapeType="1"/>
          </p:cNvSpPr>
          <p:nvPr/>
        </p:nvSpPr>
        <p:spPr bwMode="auto">
          <a:xfrm flipH="1">
            <a:off x="10113286" y="2270863"/>
            <a:ext cx="1128205" cy="546983"/>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719" name="Line 26">
            <a:extLst>
              <a:ext uri="{FF2B5EF4-FFF2-40B4-BE49-F238E27FC236}">
                <a16:creationId xmlns:a16="http://schemas.microsoft.com/office/drawing/2014/main" id="{4FC66F1E-724E-B512-26FF-9E9626565F4C}"/>
              </a:ext>
            </a:extLst>
          </p:cNvPr>
          <p:cNvSpPr>
            <a:spLocks noChangeShapeType="1"/>
          </p:cNvSpPr>
          <p:nvPr/>
        </p:nvSpPr>
        <p:spPr bwMode="auto">
          <a:xfrm flipV="1">
            <a:off x="9139039" y="3136016"/>
            <a:ext cx="703865" cy="284918"/>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13771" name="Straight Connector 113770">
            <a:extLst>
              <a:ext uri="{FF2B5EF4-FFF2-40B4-BE49-F238E27FC236}">
                <a16:creationId xmlns:a16="http://schemas.microsoft.com/office/drawing/2014/main" id="{6D0A8178-7EF7-F1EE-C24C-E3D88A45EBF1}"/>
              </a:ext>
            </a:extLst>
          </p:cNvPr>
          <p:cNvCxnSpPr>
            <a:cxnSpLocks/>
            <a:endCxn id="113672" idx="2"/>
          </p:cNvCxnSpPr>
          <p:nvPr/>
        </p:nvCxnSpPr>
        <p:spPr>
          <a:xfrm>
            <a:off x="2205266" y="1765416"/>
            <a:ext cx="232436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777" name="Straight Connector 113776">
            <a:extLst>
              <a:ext uri="{FF2B5EF4-FFF2-40B4-BE49-F238E27FC236}">
                <a16:creationId xmlns:a16="http://schemas.microsoft.com/office/drawing/2014/main" id="{4637BA28-FB58-EFC3-1471-4B69A62D8F30}"/>
              </a:ext>
            </a:extLst>
          </p:cNvPr>
          <p:cNvCxnSpPr>
            <a:cxnSpLocks/>
          </p:cNvCxnSpPr>
          <p:nvPr/>
        </p:nvCxnSpPr>
        <p:spPr>
          <a:xfrm flipH="1" flipV="1">
            <a:off x="4589271" y="1853785"/>
            <a:ext cx="15808" cy="197688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785" name="Straight Connector 113784">
            <a:extLst>
              <a:ext uri="{FF2B5EF4-FFF2-40B4-BE49-F238E27FC236}">
                <a16:creationId xmlns:a16="http://schemas.microsoft.com/office/drawing/2014/main" id="{8601CFDD-CBA1-4F11-C59C-29EFBCB15BE0}"/>
              </a:ext>
            </a:extLst>
          </p:cNvPr>
          <p:cNvCxnSpPr>
            <a:cxnSpLocks/>
          </p:cNvCxnSpPr>
          <p:nvPr/>
        </p:nvCxnSpPr>
        <p:spPr>
          <a:xfrm>
            <a:off x="2175951" y="3956930"/>
            <a:ext cx="2310609" cy="853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786" name="Straight Connector 113785">
            <a:extLst>
              <a:ext uri="{FF2B5EF4-FFF2-40B4-BE49-F238E27FC236}">
                <a16:creationId xmlns:a16="http://schemas.microsoft.com/office/drawing/2014/main" id="{8CE7EDD6-3217-A393-F334-03047C844004}"/>
              </a:ext>
            </a:extLst>
          </p:cNvPr>
          <p:cNvCxnSpPr>
            <a:cxnSpLocks/>
          </p:cNvCxnSpPr>
          <p:nvPr/>
        </p:nvCxnSpPr>
        <p:spPr>
          <a:xfrm flipH="1" flipV="1">
            <a:off x="2088496" y="1832855"/>
            <a:ext cx="8890" cy="205658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1F984E0-2716-B7B7-5A7A-7B41AF89029C}"/>
              </a:ext>
            </a:extLst>
          </p:cNvPr>
          <p:cNvSpPr/>
          <p:nvPr/>
        </p:nvSpPr>
        <p:spPr>
          <a:xfrm>
            <a:off x="295036" y="1143429"/>
            <a:ext cx="1251071" cy="4401205"/>
          </a:xfrm>
          <a:prstGeom prst="rect">
            <a:avLst/>
          </a:prstGeom>
          <a:solidFill>
            <a:schemeClr val="bg1"/>
          </a:solidFill>
          <a:ln>
            <a:solidFill>
              <a:schemeClr val="tx1"/>
            </a:solidFill>
          </a:ln>
        </p:spPr>
        <p:txBody>
          <a:bodyPr wrap="square">
            <a:spAutoFit/>
          </a:bodyPr>
          <a:lstStyle/>
          <a:p>
            <a:r>
              <a:rPr lang="en-US" altLang="en-US" sz="1000" b="1" u="sng" dirty="0">
                <a:solidFill>
                  <a:srgbClr val="000000"/>
                </a:solidFill>
                <a:latin typeface="Arial" panose="020B0604020202020204" pitchFamily="34" charset="0"/>
                <a:cs typeface="Arial" panose="020B0604020202020204" pitchFamily="34" charset="0"/>
              </a:rPr>
              <a:t>6 points of observation for players:</a:t>
            </a:r>
            <a:r>
              <a:rPr lang="en-US" altLang="en-US" sz="1000" b="1" dirty="0">
                <a:solidFill>
                  <a:srgbClr val="000000"/>
                </a:solidFill>
                <a:latin typeface="Arial" panose="020B0604020202020204" pitchFamily="34" charset="0"/>
                <a:cs typeface="Arial" panose="020B0604020202020204" pitchFamily="34" charset="0"/>
              </a:rPr>
              <a:t> </a:t>
            </a:r>
          </a:p>
          <a:p>
            <a:endParaRPr lang="en-US" altLang="en-US" sz="1000" b="1" dirty="0">
              <a:solidFill>
                <a:srgbClr val="000000"/>
              </a:solidFill>
              <a:latin typeface="Arial" panose="020B0604020202020204" pitchFamily="34" charset="0"/>
              <a:cs typeface="Arial" panose="020B0604020202020204" pitchFamily="34" charset="0"/>
            </a:endParaRPr>
          </a:p>
          <a:p>
            <a:r>
              <a:rPr lang="en-US" altLang="en-US" sz="1000" b="1" dirty="0">
                <a:solidFill>
                  <a:srgbClr val="000000"/>
                </a:solidFill>
                <a:latin typeface="Arial" panose="020B0604020202020204" pitchFamily="34" charset="0"/>
                <a:cs typeface="Arial" panose="020B0604020202020204" pitchFamily="34" charset="0"/>
              </a:rPr>
              <a:t>1. Teammates positions, </a:t>
            </a:r>
          </a:p>
          <a:p>
            <a:endParaRPr lang="en-US" altLang="en-US" sz="1000" b="1" dirty="0">
              <a:solidFill>
                <a:srgbClr val="000000"/>
              </a:solidFill>
              <a:latin typeface="Arial" panose="020B0604020202020204" pitchFamily="34" charset="0"/>
              <a:cs typeface="Arial" panose="020B0604020202020204" pitchFamily="34" charset="0"/>
            </a:endParaRPr>
          </a:p>
          <a:p>
            <a:r>
              <a:rPr lang="en-US" altLang="en-US" sz="1000" b="1" dirty="0">
                <a:solidFill>
                  <a:srgbClr val="000000"/>
                </a:solidFill>
                <a:latin typeface="Arial" panose="020B0604020202020204" pitchFamily="34" charset="0"/>
                <a:cs typeface="Arial" panose="020B0604020202020204" pitchFamily="34" charset="0"/>
              </a:rPr>
              <a:t>2. Defenders (cones) positions; </a:t>
            </a:r>
          </a:p>
          <a:p>
            <a:endParaRPr lang="en-US" altLang="en-US" sz="1000" b="1" dirty="0">
              <a:solidFill>
                <a:srgbClr val="000000"/>
              </a:solidFill>
              <a:latin typeface="Arial" panose="020B0604020202020204" pitchFamily="34" charset="0"/>
              <a:cs typeface="Arial" panose="020B0604020202020204" pitchFamily="34" charset="0"/>
            </a:endParaRPr>
          </a:p>
          <a:p>
            <a:r>
              <a:rPr lang="en-US" altLang="en-US" sz="1000" b="1" dirty="0">
                <a:solidFill>
                  <a:srgbClr val="000000"/>
                </a:solidFill>
                <a:latin typeface="Arial" panose="020B0604020202020204" pitchFamily="34" charset="0"/>
                <a:cs typeface="Arial" panose="020B0604020202020204" pitchFamily="34" charset="0"/>
              </a:rPr>
              <a:t>3. Where Spaces are, </a:t>
            </a:r>
          </a:p>
          <a:p>
            <a:endParaRPr lang="en-US" altLang="en-US" sz="1000" b="1" dirty="0">
              <a:solidFill>
                <a:srgbClr val="000000"/>
              </a:solidFill>
              <a:latin typeface="Arial" panose="020B0604020202020204" pitchFamily="34" charset="0"/>
              <a:cs typeface="Arial" panose="020B0604020202020204" pitchFamily="34" charset="0"/>
            </a:endParaRPr>
          </a:p>
          <a:p>
            <a:r>
              <a:rPr lang="en-US" altLang="en-US" sz="1000" b="1" dirty="0">
                <a:solidFill>
                  <a:srgbClr val="000000"/>
                </a:solidFill>
                <a:latin typeface="Arial" panose="020B0604020202020204" pitchFamily="34" charset="0"/>
                <a:cs typeface="Arial" panose="020B0604020202020204" pitchFamily="34" charset="0"/>
              </a:rPr>
              <a:t>4. The position of who I'm receiving from, </a:t>
            </a:r>
          </a:p>
          <a:p>
            <a:endParaRPr lang="en-US" altLang="en-US" sz="1000" b="1" dirty="0">
              <a:solidFill>
                <a:srgbClr val="000000"/>
              </a:solidFill>
              <a:latin typeface="Arial" panose="020B0604020202020204" pitchFamily="34" charset="0"/>
              <a:cs typeface="Arial" panose="020B0604020202020204" pitchFamily="34" charset="0"/>
            </a:endParaRPr>
          </a:p>
          <a:p>
            <a:r>
              <a:rPr lang="en-US" altLang="en-US" sz="1000" b="1" dirty="0">
                <a:solidFill>
                  <a:srgbClr val="000000"/>
                </a:solidFill>
                <a:latin typeface="Arial" panose="020B0604020202020204" pitchFamily="34" charset="0"/>
                <a:cs typeface="Arial" panose="020B0604020202020204" pitchFamily="34" charset="0"/>
              </a:rPr>
              <a:t>5. The position of who I'm passing to, </a:t>
            </a:r>
          </a:p>
          <a:p>
            <a:endParaRPr lang="en-US" altLang="en-US" sz="1000" b="1" dirty="0">
              <a:solidFill>
                <a:srgbClr val="000000"/>
              </a:solidFill>
              <a:latin typeface="Arial" panose="020B0604020202020204" pitchFamily="34" charset="0"/>
              <a:cs typeface="Arial" panose="020B0604020202020204" pitchFamily="34" charset="0"/>
            </a:endParaRPr>
          </a:p>
          <a:p>
            <a:r>
              <a:rPr lang="en-US" altLang="en-US" sz="1000" b="1" dirty="0">
                <a:solidFill>
                  <a:srgbClr val="000000"/>
                </a:solidFill>
                <a:latin typeface="Arial" panose="020B0604020202020204" pitchFamily="34" charset="0"/>
                <a:cs typeface="Arial" panose="020B0604020202020204" pitchFamily="34" charset="0"/>
              </a:rPr>
              <a:t>6. Where the other balls are which will force each player to consistently scan the field. </a:t>
            </a:r>
            <a:endParaRPr lang="en-US" sz="1000" dirty="0"/>
          </a:p>
        </p:txBody>
      </p:sp>
    </p:spTree>
    <p:extLst>
      <p:ext uri="{BB962C8B-B14F-4D97-AF65-F5344CB8AC3E}">
        <p14:creationId xmlns:p14="http://schemas.microsoft.com/office/powerpoint/2010/main" val="269527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80">
                                          <p:stCondLst>
                                            <p:cond delay="0"/>
                                          </p:stCondLst>
                                        </p:cTn>
                                        <p:tgtEl>
                                          <p:spTgt spid="36"/>
                                        </p:tgtEl>
                                      </p:cBhvr>
                                    </p:animEffect>
                                    <p:anim calcmode="lin" valueType="num">
                                      <p:cBhvr>
                                        <p:cTn id="44"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9" dur="26">
                                          <p:stCondLst>
                                            <p:cond delay="650"/>
                                          </p:stCondLst>
                                        </p:cTn>
                                        <p:tgtEl>
                                          <p:spTgt spid="36"/>
                                        </p:tgtEl>
                                      </p:cBhvr>
                                      <p:to x="100000" y="60000"/>
                                    </p:animScale>
                                    <p:animScale>
                                      <p:cBhvr>
                                        <p:cTn id="50" dur="166" decel="50000">
                                          <p:stCondLst>
                                            <p:cond delay="676"/>
                                          </p:stCondLst>
                                        </p:cTn>
                                        <p:tgtEl>
                                          <p:spTgt spid="36"/>
                                        </p:tgtEl>
                                      </p:cBhvr>
                                      <p:to x="100000" y="100000"/>
                                    </p:animScale>
                                    <p:animScale>
                                      <p:cBhvr>
                                        <p:cTn id="51" dur="26">
                                          <p:stCondLst>
                                            <p:cond delay="1312"/>
                                          </p:stCondLst>
                                        </p:cTn>
                                        <p:tgtEl>
                                          <p:spTgt spid="36"/>
                                        </p:tgtEl>
                                      </p:cBhvr>
                                      <p:to x="100000" y="80000"/>
                                    </p:animScale>
                                    <p:animScale>
                                      <p:cBhvr>
                                        <p:cTn id="52" dur="166" decel="50000">
                                          <p:stCondLst>
                                            <p:cond delay="1338"/>
                                          </p:stCondLst>
                                        </p:cTn>
                                        <p:tgtEl>
                                          <p:spTgt spid="36"/>
                                        </p:tgtEl>
                                      </p:cBhvr>
                                      <p:to x="100000" y="100000"/>
                                    </p:animScale>
                                    <p:animScale>
                                      <p:cBhvr>
                                        <p:cTn id="53" dur="26">
                                          <p:stCondLst>
                                            <p:cond delay="1642"/>
                                          </p:stCondLst>
                                        </p:cTn>
                                        <p:tgtEl>
                                          <p:spTgt spid="36"/>
                                        </p:tgtEl>
                                      </p:cBhvr>
                                      <p:to x="100000" y="90000"/>
                                    </p:animScale>
                                    <p:animScale>
                                      <p:cBhvr>
                                        <p:cTn id="54" dur="166" decel="50000">
                                          <p:stCondLst>
                                            <p:cond delay="1668"/>
                                          </p:stCondLst>
                                        </p:cTn>
                                        <p:tgtEl>
                                          <p:spTgt spid="36"/>
                                        </p:tgtEl>
                                      </p:cBhvr>
                                      <p:to x="100000" y="100000"/>
                                    </p:animScale>
                                    <p:animScale>
                                      <p:cBhvr>
                                        <p:cTn id="55" dur="26">
                                          <p:stCondLst>
                                            <p:cond delay="1808"/>
                                          </p:stCondLst>
                                        </p:cTn>
                                        <p:tgtEl>
                                          <p:spTgt spid="36"/>
                                        </p:tgtEl>
                                      </p:cBhvr>
                                      <p:to x="100000" y="95000"/>
                                    </p:animScale>
                                    <p:animScale>
                                      <p:cBhvr>
                                        <p:cTn id="56"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43C15-C9F8-C3FF-2157-C294F39E6D8E}"/>
              </a:ext>
            </a:extLst>
          </p:cNvPr>
          <p:cNvSpPr>
            <a:spLocks noGrp="1"/>
          </p:cNvSpPr>
          <p:nvPr>
            <p:ph idx="1"/>
          </p:nvPr>
        </p:nvSpPr>
        <p:spPr>
          <a:xfrm>
            <a:off x="303320" y="991518"/>
            <a:ext cx="11585359" cy="4972402"/>
          </a:xfrm>
          <a:solidFill>
            <a:schemeClr val="bg1"/>
          </a:solidFill>
          <a:ln w="28575">
            <a:solidFill>
              <a:schemeClr val="tx1"/>
            </a:solidFill>
          </a:ln>
        </p:spPr>
        <p:txBody>
          <a:bodyPr>
            <a:noAutofit/>
          </a:bodyPr>
          <a:lstStyle/>
          <a:p>
            <a:pPr marL="0" indent="0">
              <a:lnSpc>
                <a:spcPct val="107000"/>
              </a:lnSpc>
              <a:spcBef>
                <a:spcPts val="0"/>
              </a:spcBef>
              <a:buNone/>
            </a:pPr>
            <a:r>
              <a:rPr lang="en-US" sz="1400" b="1" u="sng" dirty="0">
                <a:solidFill>
                  <a:srgbClr val="0070C0"/>
                </a:solidFill>
                <a:latin typeface="Arial" panose="020B0604020202020204" pitchFamily="34" charset="0"/>
                <a:cs typeface="Arial" panose="020B0604020202020204" pitchFamily="34" charset="0"/>
              </a:rPr>
              <a:t>Warm-up / Foundations</a:t>
            </a:r>
            <a:r>
              <a:rPr lang="en-US" sz="1400" b="1" dirty="0">
                <a:solidFill>
                  <a:srgbClr val="0070C0"/>
                </a:solidFill>
                <a:latin typeface="Arial" panose="020B0604020202020204" pitchFamily="34" charset="0"/>
                <a:cs typeface="Arial" panose="020B0604020202020204" pitchFamily="34" charset="0"/>
              </a:rPr>
              <a:t>  </a:t>
            </a:r>
          </a:p>
          <a:p>
            <a:pPr marL="0" indent="0">
              <a:lnSpc>
                <a:spcPct val="107000"/>
              </a:lnSpc>
              <a:spcBef>
                <a:spcPts val="0"/>
              </a:spcBef>
              <a:buNone/>
            </a:pPr>
            <a:endParaRPr lang="en-US" sz="1050" b="1" dirty="0">
              <a:solidFill>
                <a:srgbClr val="0070C0"/>
              </a:solidFill>
              <a:latin typeface="Arial" panose="020B060402020202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Advanced Warmup</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Improving basic dribbling and awareness with lots of touches in possession of the ball</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400" b="1" dirty="0">
                <a:solidFill>
                  <a:schemeClr val="accent1"/>
                </a:solidFill>
                <a:latin typeface="Arial" panose="020B0604020202020204" pitchFamily="34" charset="0"/>
                <a:cs typeface="Arial" panose="020B0604020202020204" pitchFamily="34" charset="0"/>
              </a:rPr>
              <a:t>10 min</a:t>
            </a:r>
          </a:p>
          <a:p>
            <a:pPr marL="0" indent="0">
              <a:lnSpc>
                <a:spcPct val="107000"/>
              </a:lnSpc>
              <a:spcBef>
                <a:spcPts val="0"/>
              </a:spcBef>
              <a:buNone/>
            </a:pPr>
            <a:endParaRPr lang="en-US" sz="105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2.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Criss Cross Dribble</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10 min </a:t>
            </a:r>
            <a:r>
              <a:rPr lang="en-US" sz="1400" dirty="0">
                <a:effectLst/>
                <a:latin typeface="Arial" panose="020B0604020202020204" pitchFamily="34" charset="0"/>
                <a:ea typeface="Calibri" panose="020F0502020204030204" pitchFamily="34" charset="0"/>
                <a:cs typeface="Arial" panose="020B0604020202020204" pitchFamily="34" charset="0"/>
              </a:rPr>
              <a:t>– you will want to try and have this set up prior to getting to it…</a:t>
            </a:r>
          </a:p>
          <a:p>
            <a:pPr marL="0" marR="0" lvl="0" indent="0">
              <a:lnSpc>
                <a:spcPct val="107000"/>
              </a:lnSpc>
              <a:spcBef>
                <a:spcPts val="0"/>
              </a:spcBef>
              <a:spcAft>
                <a:spcPts val="0"/>
              </a:spcAft>
              <a:buNone/>
            </a:pPr>
            <a:r>
              <a:rPr lang="en-US" sz="1400" dirty="0">
                <a:effectLst/>
                <a:latin typeface="Arial" panose="020B0604020202020204" pitchFamily="34" charset="0"/>
                <a:ea typeface="Calibri" panose="020F0502020204030204" pitchFamily="34" charset="0"/>
                <a:cs typeface="Arial" panose="020B0604020202020204" pitchFamily="34" charset="0"/>
              </a:rPr>
              <a:t>a)   Set the grid up like diagram</a:t>
            </a:r>
          </a:p>
          <a:p>
            <a:pPr marL="0" marR="0" lvl="0" indent="0">
              <a:lnSpc>
                <a:spcPct val="107000"/>
              </a:lnSpc>
              <a:spcBef>
                <a:spcPts val="0"/>
              </a:spcBef>
              <a:spcAft>
                <a:spcPts val="0"/>
              </a:spcAft>
              <a:buNone/>
            </a:pPr>
            <a:r>
              <a:rPr lang="en-US" sz="1400" dirty="0">
                <a:effectLst/>
                <a:latin typeface="Arial" panose="020B0604020202020204" pitchFamily="34" charset="0"/>
                <a:ea typeface="Calibri" panose="020F0502020204030204" pitchFamily="34" charset="0"/>
                <a:cs typeface="Arial" panose="020B0604020202020204" pitchFamily="34" charset="0"/>
              </a:rPr>
              <a:t>b)   The players are spaced evenly around the square</a:t>
            </a:r>
          </a:p>
          <a:p>
            <a:pPr marL="342900" marR="0" lvl="0" indent="-342900">
              <a:lnSpc>
                <a:spcPct val="107000"/>
              </a:lnSpc>
              <a:spcBef>
                <a:spcPts val="0"/>
              </a:spcBef>
              <a:spcAft>
                <a:spcPts val="0"/>
              </a:spcAft>
              <a:buAutoNum type="alphaLcParenR" startAt="3"/>
            </a:pPr>
            <a:r>
              <a:rPr lang="en-US" sz="1400" dirty="0">
                <a:effectLst/>
                <a:latin typeface="Arial" panose="020B0604020202020204" pitchFamily="34" charset="0"/>
                <a:ea typeface="Calibri" panose="020F0502020204030204" pitchFamily="34" charset="0"/>
                <a:cs typeface="Arial" panose="020B0604020202020204" pitchFamily="34" charset="0"/>
              </a:rPr>
              <a:t>On your command the players on the right and lefthand side dribble across the grid trying not to bump into each other- they need to go around a disc and finish up where they started. Next, have the top and bottom players on the grid go. </a:t>
            </a:r>
          </a:p>
          <a:p>
            <a:pPr marL="342900" marR="0" lvl="0" indent="-342900">
              <a:lnSpc>
                <a:spcPct val="107000"/>
              </a:lnSpc>
              <a:spcBef>
                <a:spcPts val="0"/>
              </a:spcBef>
              <a:spcAft>
                <a:spcPts val="0"/>
              </a:spcAft>
              <a:buAutoNum type="alphaLcParenR" startAt="3"/>
            </a:pPr>
            <a:endParaRPr lang="en-US" sz="105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3.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 v 1 Dribbling challenge</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10 min </a:t>
            </a:r>
            <a:endPar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dirty="0">
                <a:effectLst/>
                <a:latin typeface="Arial" panose="020B0604020202020204" pitchFamily="34" charset="0"/>
                <a:ea typeface="Calibri" panose="020F0502020204030204" pitchFamily="34" charset="0"/>
                <a:cs typeface="Arial" panose="020B0604020202020204" pitchFamily="34" charset="0"/>
              </a:rPr>
              <a:t>a)   Set up your grid like the diagram.</a:t>
            </a:r>
          </a:p>
          <a:p>
            <a:pPr marL="342900" indent="-342900">
              <a:lnSpc>
                <a:spcPct val="107000"/>
              </a:lnSpc>
              <a:spcBef>
                <a:spcPts val="0"/>
              </a:spcBef>
              <a:spcAft>
                <a:spcPts val="800"/>
              </a:spcAft>
              <a:buAutoNum type="alphaLcParenR" startAt="2"/>
            </a:pPr>
            <a:r>
              <a:rPr lang="en-US" sz="1400" dirty="0">
                <a:effectLst/>
                <a:latin typeface="Arial" panose="020B0604020202020204" pitchFamily="34" charset="0"/>
                <a:ea typeface="Calibri" panose="020F0502020204030204" pitchFamily="34" charset="0"/>
                <a:cs typeface="Arial" panose="020B0604020202020204" pitchFamily="34" charset="0"/>
              </a:rPr>
              <a:t>One team is on offense, and one team is on defense. On your command, one player from offense dribbles out to the disk, at the same time, one player from defense runs out to the disc. The player on offense then needs to try and score in one of the pug goals.  </a:t>
            </a:r>
          </a:p>
          <a:p>
            <a:pPr marL="0" indent="0">
              <a:lnSpc>
                <a:spcPct val="107000"/>
              </a:lnSpc>
              <a:spcBef>
                <a:spcPts val="0"/>
              </a:spcBef>
              <a:spcAft>
                <a:spcPts val="800"/>
              </a:spcAft>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4.    </a:t>
            </a: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Water Break</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5 Min</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buAutoNum type="arabicPeriod" startAt="5"/>
            </a:pP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The Numbers Game incorporating dribbling, passing and finishing</a:t>
            </a:r>
            <a:r>
              <a:rPr lang="en-US" sz="1400" dirty="0">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Bef>
                <a:spcPts val="0"/>
              </a:spcBef>
              <a:spcAft>
                <a:spcPts val="800"/>
              </a:spcAft>
              <a:buNone/>
            </a:pPr>
            <a:r>
              <a:rPr lang="en-US" sz="1400" dirty="0">
                <a:latin typeface="Arial" panose="020B0604020202020204" pitchFamily="34" charset="0"/>
                <a:ea typeface="Calibri" panose="020F0502020204030204" pitchFamily="34" charset="0"/>
                <a:cs typeface="Arial" panose="020B0604020202020204" pitchFamily="34" charset="0"/>
              </a:rPr>
              <a:t>a)    The players love this game, so it is good to get in early in the training program to inspire them.                                                                               b)     It fits in well for dribbling, passing and shooting themes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10 mins</a:t>
            </a:r>
          </a:p>
          <a:p>
            <a:pPr marL="342900" indent="-342900">
              <a:lnSpc>
                <a:spcPct val="107000"/>
              </a:lnSpc>
              <a:spcBef>
                <a:spcPts val="0"/>
              </a:spcBef>
              <a:spcAft>
                <a:spcPts val="800"/>
              </a:spcAft>
              <a:buAutoNum type="arabicPeriod" startAt="6"/>
            </a:pP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Scrimmage</a:t>
            </a:r>
            <a:r>
              <a:rPr lang="en-US" sz="1400" dirty="0">
                <a:effectLst/>
                <a:latin typeface="Arial" panose="020B0604020202020204" pitchFamily="34" charset="0"/>
                <a:ea typeface="Calibri" panose="020F0502020204030204" pitchFamily="34" charset="0"/>
                <a:cs typeface="Arial" panose="020B0604020202020204" pitchFamily="34" charset="0"/>
              </a:rPr>
              <a:t>- A Dribbling 4 v 4 game, you could have two 4 v 4 games going at the same times.                                                                                           Or just do a regular scrimmage but encouraging dribbling actions when they opportunity arises. </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15 Min</a:t>
            </a:r>
          </a:p>
          <a:p>
            <a:endParaRPr 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B5F608C-2C67-1628-4824-D8377B05589E}"/>
              </a:ext>
            </a:extLst>
          </p:cNvPr>
          <p:cNvSpPr txBox="1"/>
          <p:nvPr/>
        </p:nvSpPr>
        <p:spPr>
          <a:xfrm>
            <a:off x="3048719" y="367112"/>
            <a:ext cx="6094562" cy="458780"/>
          </a:xfrm>
          <a:prstGeom prst="rect">
            <a:avLst/>
          </a:prstGeom>
          <a:solidFill>
            <a:schemeClr val="tx2">
              <a:lumMod val="10000"/>
              <a:lumOff val="90000"/>
            </a:schemeClr>
          </a:solidFill>
          <a:ln w="28575">
            <a:solidFill>
              <a:schemeClr val="tx1"/>
            </a:solidFill>
          </a:ln>
        </p:spPr>
        <p:txBody>
          <a:bodyPr wrap="square">
            <a:spAutoFit/>
          </a:bodyPr>
          <a:lstStyle/>
          <a:p>
            <a:pPr marL="0" marR="0" algn="ctr">
              <a:lnSpc>
                <a:spcPct val="107000"/>
              </a:lnSpc>
              <a:spcBef>
                <a:spcPts val="0"/>
              </a:spcBef>
              <a:spcAft>
                <a:spcPts val="800"/>
              </a:spcAft>
            </a:pP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Week 1: Dribbling Theme </a:t>
            </a:r>
          </a:p>
        </p:txBody>
      </p:sp>
    </p:spTree>
    <p:extLst>
      <p:ext uri="{BB962C8B-B14F-4D97-AF65-F5344CB8AC3E}">
        <p14:creationId xmlns:p14="http://schemas.microsoft.com/office/powerpoint/2010/main" val="396408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circlework1">
            <a:extLst>
              <a:ext uri="{FF2B5EF4-FFF2-40B4-BE49-F238E27FC236}">
                <a16:creationId xmlns:a16="http://schemas.microsoft.com/office/drawing/2014/main" id="{BD087612-409B-4C10-90D2-A5C324AF2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93" y="1117642"/>
            <a:ext cx="2209509" cy="1807540"/>
          </a:xfrm>
          <a:prstGeom prst="rect">
            <a:avLst/>
          </a:prstGeom>
          <a:solidFill>
            <a:schemeClr val="bg1"/>
          </a:solidFill>
          <a:ln>
            <a:solidFill>
              <a:schemeClr val="tx1"/>
            </a:solidFill>
          </a:ln>
        </p:spPr>
      </p:pic>
      <p:pic>
        <p:nvPicPr>
          <p:cNvPr id="79875" name="Picture 3" descr="circlework2">
            <a:extLst>
              <a:ext uri="{FF2B5EF4-FFF2-40B4-BE49-F238E27FC236}">
                <a16:creationId xmlns:a16="http://schemas.microsoft.com/office/drawing/2014/main" id="{63D21192-934A-4CAB-A56A-2E7D00ABA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49" y="3366879"/>
            <a:ext cx="2207441" cy="1879206"/>
          </a:xfrm>
          <a:prstGeom prst="rect">
            <a:avLst/>
          </a:prstGeom>
          <a:solidFill>
            <a:schemeClr val="bg1"/>
          </a:solidFill>
          <a:ln>
            <a:solidFill>
              <a:schemeClr val="tx1"/>
            </a:solidFill>
          </a:ln>
        </p:spPr>
      </p:pic>
      <p:sp>
        <p:nvSpPr>
          <p:cNvPr id="5" name="Rectangle 6">
            <a:extLst>
              <a:ext uri="{FF2B5EF4-FFF2-40B4-BE49-F238E27FC236}">
                <a16:creationId xmlns:a16="http://schemas.microsoft.com/office/drawing/2014/main" id="{F72C90D6-B840-4B34-A624-56792B464823}"/>
              </a:ext>
            </a:extLst>
          </p:cNvPr>
          <p:cNvSpPr>
            <a:spLocks noChangeArrowheads="1"/>
          </p:cNvSpPr>
          <p:nvPr/>
        </p:nvSpPr>
        <p:spPr bwMode="auto">
          <a:xfrm>
            <a:off x="2823276" y="1140124"/>
            <a:ext cx="3334786" cy="3370153"/>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To increase the players awareness instincts ask them to call the name of the player out who they will be passing to, before they receive the ball.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ensures they look to see who is free before they receive the ball, so they know in advance who is free to receive. 2. One ball, (1) runs and passes to (4) and takes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 place. (4) Takes the ball, runs and passes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(8) and so on.</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7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0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Progression</a:t>
            </a: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introduce two, then three, then four balls all going at the same time. “Awareness” of where each player is running is needed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here so they don’t collide and where potential free players to receive are “before” you make the run and pass. </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5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0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Coaching Points: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Good communication between the players.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Quality of the pass (timing, accuracy and weight).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Good first touch by the receiver.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 Progression – Passer becomes a passive defender who puts the receiver under pressure.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receiver must move the ball away at an angle from the pressure on their first touch.</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7">
            <a:extLst>
              <a:ext uri="{FF2B5EF4-FFF2-40B4-BE49-F238E27FC236}">
                <a16:creationId xmlns:a16="http://schemas.microsoft.com/office/drawing/2014/main" id="{A7774529-434F-4E72-8D48-151B16F3BA23}"/>
              </a:ext>
            </a:extLst>
          </p:cNvPr>
          <p:cNvSpPr>
            <a:spLocks noChangeArrowheads="1"/>
          </p:cNvSpPr>
          <p:nvPr/>
        </p:nvSpPr>
        <p:spPr bwMode="auto">
          <a:xfrm>
            <a:off x="2812748" y="4700697"/>
            <a:ext cx="3355843" cy="1892826"/>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Run in a straight line, the quickest route.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 Running Style, use the front foot to control the ball using the laces.</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kumimoji="0" lang="en-US" altLang="en-US" sz="9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Decision: </a:t>
            </a: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Where is the player taking the ball? In this case to (5) but (5) must try to decide as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ball is coming not after he or she has it. Identify who is free.</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kumimoji="0" lang="en-US" altLang="en-US" sz="9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Communication: </a:t>
            </a: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Call the name of the player you are running the ball to.</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r>
              <a:rPr kumimoji="0" lang="en-US" altLang="en-US" sz="9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Timing of take-over: </a:t>
            </a: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does not pass the ball to (5) but allows (5) to take it using the momentum of the ball. (5) must use a good first touch to get the ball out of the feet.</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3F6BAEC-1127-475A-8020-10DCB594AA4F}"/>
              </a:ext>
            </a:extLst>
          </p:cNvPr>
          <p:cNvSpPr/>
          <p:nvPr/>
        </p:nvSpPr>
        <p:spPr>
          <a:xfrm>
            <a:off x="610843" y="2999006"/>
            <a:ext cx="2012089" cy="307777"/>
          </a:xfrm>
          <a:prstGeom prst="rect">
            <a:avLst/>
          </a:prstGeom>
          <a:solidFill>
            <a:schemeClr val="bg1"/>
          </a:solidFill>
          <a:ln>
            <a:solidFill>
              <a:schemeClr val="tx1"/>
            </a:solidFill>
          </a:ln>
        </p:spPr>
        <p:txBody>
          <a:bodyPr wrap="none">
            <a:spAutoFit/>
          </a:bodyPr>
          <a:lstStyle/>
          <a:p>
            <a:pPr lvl="0" eaLnBrk="0" fontAlgn="base" hangingPunct="0">
              <a:spcBef>
                <a:spcPct val="0"/>
              </a:spcBef>
              <a:spcAft>
                <a:spcPct val="0"/>
              </a:spcAft>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Running with the Ball</a:t>
            </a:r>
            <a:endParaRPr kumimoji="0" lang="en-US" altLang="en-US" sz="1400" b="0" i="0" strike="noStrike" cap="none" normalizeH="0" baseline="0" dirty="0">
              <a:ln>
                <a:noFill/>
              </a:ln>
              <a:solidFill>
                <a:schemeClr val="accent1"/>
              </a:solidFill>
              <a:effectLst/>
            </a:endParaRPr>
          </a:p>
        </p:txBody>
      </p:sp>
      <p:pic>
        <p:nvPicPr>
          <p:cNvPr id="7" name="Picture 1" descr="circlework5">
            <a:extLst>
              <a:ext uri="{FF2B5EF4-FFF2-40B4-BE49-F238E27FC236}">
                <a16:creationId xmlns:a16="http://schemas.microsoft.com/office/drawing/2014/main" id="{54099F0D-1F76-4648-BEDF-A6B61E57A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510" y="762836"/>
            <a:ext cx="2207580" cy="1835596"/>
          </a:xfrm>
          <a:prstGeom prst="rect">
            <a:avLst/>
          </a:prstGeom>
          <a:solidFill>
            <a:schemeClr val="bg1"/>
          </a:solidFill>
          <a:ln>
            <a:solidFill>
              <a:schemeClr val="tx1"/>
            </a:solidFill>
          </a:ln>
        </p:spPr>
      </p:pic>
      <p:sp>
        <p:nvSpPr>
          <p:cNvPr id="8" name="Rectangle 8">
            <a:extLst>
              <a:ext uri="{FF2B5EF4-FFF2-40B4-BE49-F238E27FC236}">
                <a16:creationId xmlns:a16="http://schemas.microsoft.com/office/drawing/2014/main" id="{34DEC801-F5A7-42E6-AF3C-C3C819AA1966}"/>
              </a:ext>
            </a:extLst>
          </p:cNvPr>
          <p:cNvSpPr>
            <a:spLocks noChangeArrowheads="1"/>
          </p:cNvSpPr>
          <p:nvPr/>
        </p:nvSpPr>
        <p:spPr bwMode="auto">
          <a:xfrm>
            <a:off x="8641806" y="587805"/>
            <a:ext cx="3348576" cy="2446824"/>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You can divide the teams into two and have half the players working and half resting. Work a set time then change the players. Here the players are running with the ball then passing and then will get it back to go somewhere else to another player to work with.</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Change the emphasis on the movement, running with the ball then during the run the player must change direction with a clever dribble or turn, or they pass to an outside player, do an overlap around them and get the ball back, play a give and go with them and do a turn when they receive it back.</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Many ways to develop this idea to get lots of touches on the ball, practicing running with the ball, receiving and turning with the ball and dribbling with the ball, combination plays, give and go’s, overlap runs and so on. The coach can use his or her imagination to make this work.</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2" name="Picture 5" descr="circlework8">
            <a:extLst>
              <a:ext uri="{FF2B5EF4-FFF2-40B4-BE49-F238E27FC236}">
                <a16:creationId xmlns:a16="http://schemas.microsoft.com/office/drawing/2014/main" id="{CB5AF974-5241-4788-A6D0-7EE3875B2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340439" y="2654345"/>
            <a:ext cx="2207441" cy="1994540"/>
          </a:xfrm>
          <a:prstGeom prst="rect">
            <a:avLst/>
          </a:prstGeom>
          <a:solidFill>
            <a:schemeClr val="bg1"/>
          </a:solidFill>
          <a:ln>
            <a:solidFill>
              <a:schemeClr val="tx1"/>
            </a:solidFill>
          </a:ln>
        </p:spPr>
      </p:pic>
      <p:sp>
        <p:nvSpPr>
          <p:cNvPr id="16" name="Rectangle 7">
            <a:extLst>
              <a:ext uri="{FF2B5EF4-FFF2-40B4-BE49-F238E27FC236}">
                <a16:creationId xmlns:a16="http://schemas.microsoft.com/office/drawing/2014/main" id="{9AEB471E-111F-4A20-94FF-B359996228F8}"/>
              </a:ext>
            </a:extLst>
          </p:cNvPr>
          <p:cNvSpPr>
            <a:spLocks noChangeArrowheads="1"/>
          </p:cNvSpPr>
          <p:nvPr/>
        </p:nvSpPr>
        <p:spPr bwMode="auto">
          <a:xfrm>
            <a:off x="8641806" y="3157739"/>
            <a:ext cx="3355843" cy="3323987"/>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As the ball is going to (7) he or she have already looked to see where (3) is to pass to. (3) Has already got into a support position to be ready to help (7) and at the same time is viewing the field to see who is available to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receive a pass on the outside.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As the ball travels to (3) ask them to call the name of the player they intend to pass to, before the ball gets to their feet. To do this they need to look at (7) as the ball arrives, look to see who is free then look back to see the ball coming.</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(7) moves to an angled support position to receive  </a:t>
            </a:r>
          </a:p>
          <a:p>
            <a:pPr marR="0" lvl="0" algn="l" defTabSz="914400" rtl="0" eaLnBrk="0" fontAlgn="base" latinLnBrk="0" hangingPunct="0">
              <a:lnSpc>
                <a:spcPct val="100000"/>
              </a:lnSpc>
              <a:spcBef>
                <a:spcPct val="0"/>
              </a:spcBef>
              <a:spcAft>
                <a:spcPct val="0"/>
              </a:spcAft>
              <a:buClrTx/>
              <a:buSzTx/>
              <a:tabLst/>
            </a:pPr>
            <a:r>
              <a:rPr lang="en-US" altLang="en-US" sz="900" b="1" dirty="0">
                <a:latin typeface="Arial" panose="020B0604020202020204" pitchFamily="34" charset="0"/>
                <a:ea typeface="Times New Roman" panose="02020603050405020304" pitchFamily="18" charset="0"/>
                <a:cs typeface="Arial" panose="020B0604020202020204" pitchFamily="34" charset="0"/>
              </a:rPr>
              <a:t> </a:t>
            </a: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pass from (1). (3) Makes an angle off (7) to </a:t>
            </a:r>
          </a:p>
          <a:p>
            <a:pPr marR="0" lvl="0" algn="l" defTabSz="914400" rtl="0" eaLnBrk="0" fontAlgn="base" latinLnBrk="0" hangingPunct="0">
              <a:lnSpc>
                <a:spcPct val="100000"/>
              </a:lnSpc>
              <a:spcBef>
                <a:spcPct val="0"/>
              </a:spcBef>
              <a:spcAft>
                <a:spcPct val="0"/>
              </a:spcAft>
              <a:buClrTx/>
              <a:buSzTx/>
              <a:tabLst/>
            </a:pPr>
            <a:r>
              <a:rPr lang="en-US" altLang="en-US" sz="900" b="1" dirty="0">
                <a:latin typeface="Arial" panose="020B0604020202020204" pitchFamily="34" charset="0"/>
                <a:ea typeface="Times New Roman" panose="02020603050405020304" pitchFamily="18" charset="0"/>
                <a:cs typeface="Arial" panose="020B0604020202020204" pitchFamily="34" charset="0"/>
              </a:rPr>
              <a:t> </a:t>
            </a: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receive the ball then passes to (5).</a:t>
            </a:r>
          </a:p>
          <a:p>
            <a:pPr marL="228600" marR="0" lvl="0" indent="-228600" algn="l" defTabSz="914400" rtl="0" eaLnBrk="0" fontAlgn="base" latinLnBrk="0" hangingPunct="0">
              <a:lnSpc>
                <a:spcPct val="100000"/>
              </a:lnSpc>
              <a:spcBef>
                <a:spcPct val="0"/>
              </a:spcBef>
              <a:spcAft>
                <a:spcPct val="0"/>
              </a:spcAft>
              <a:buClrTx/>
              <a:buSzTx/>
              <a:buFontTx/>
              <a:buAutoNum type="arabicPeriod" startAt="2"/>
              <a:tabLst/>
            </a:pP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0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Coaching Points</a:t>
            </a:r>
            <a:r>
              <a:rPr kumimoji="0" lang="en-US" altLang="en-US" sz="105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Body shape when receiving;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Quality of pass (weight, timing and accuracy)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Support angles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 Good first touch.</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9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05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Progression</a:t>
            </a:r>
            <a:r>
              <a:rPr kumimoji="0" lang="en-US" altLang="en-US" sz="105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Two pairs playing at the same time.</a:t>
            </a:r>
            <a:endParaRPr kumimoji="0" lang="en-US" altLang="en-US" sz="8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 Three players working together in the </a:t>
            </a:r>
          </a:p>
          <a:p>
            <a:pPr marR="0" lvl="0" algn="l" defTabSz="914400" rtl="0" eaLnBrk="0" fontAlgn="base" latinLnBrk="0" hangingPunct="0">
              <a:lnSpc>
                <a:spcPct val="100000"/>
              </a:lnSpc>
              <a:spcBef>
                <a:spcPct val="0"/>
              </a:spcBef>
              <a:spcAft>
                <a:spcPct val="0"/>
              </a:spcAft>
              <a:buClrTx/>
              <a:buSzTx/>
              <a:tabLst/>
            </a:pPr>
            <a:r>
              <a:rPr lang="en-US" altLang="en-US" sz="900" b="1" dirty="0">
                <a:latin typeface="Arial" panose="020B0604020202020204" pitchFamily="34" charset="0"/>
                <a:ea typeface="Times New Roman" panose="02020603050405020304" pitchFamily="18" charset="0"/>
                <a:cs typeface="Arial" panose="020B0604020202020204" pitchFamily="34" charset="0"/>
              </a:rPr>
              <a:t> </a:t>
            </a: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middle b) Two pairs working together in the middle. </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6D1713E-4BD9-404F-A21B-C5E47BE1B70B}"/>
              </a:ext>
            </a:extLst>
          </p:cNvPr>
          <p:cNvSpPr/>
          <p:nvPr/>
        </p:nvSpPr>
        <p:spPr>
          <a:xfrm>
            <a:off x="526399" y="1140124"/>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4084A770-546B-4649-BF5A-0FD39790E9BD}"/>
              </a:ext>
            </a:extLst>
          </p:cNvPr>
          <p:cNvSpPr/>
          <p:nvPr/>
        </p:nvSpPr>
        <p:spPr>
          <a:xfrm>
            <a:off x="512564" y="3379732"/>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24" name="Rectangle 23">
            <a:extLst>
              <a:ext uri="{FF2B5EF4-FFF2-40B4-BE49-F238E27FC236}">
                <a16:creationId xmlns:a16="http://schemas.microsoft.com/office/drawing/2014/main" id="{D23B851E-B7DA-4473-96F1-FEF6E707167F}"/>
              </a:ext>
            </a:extLst>
          </p:cNvPr>
          <p:cNvSpPr/>
          <p:nvPr/>
        </p:nvSpPr>
        <p:spPr>
          <a:xfrm>
            <a:off x="6371784" y="788592"/>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
        <p:nvSpPr>
          <p:cNvPr id="26" name="Rectangle 25">
            <a:extLst>
              <a:ext uri="{FF2B5EF4-FFF2-40B4-BE49-F238E27FC236}">
                <a16:creationId xmlns:a16="http://schemas.microsoft.com/office/drawing/2014/main" id="{EBFE860F-77C8-4295-866F-12EDE817168D}"/>
              </a:ext>
            </a:extLst>
          </p:cNvPr>
          <p:cNvSpPr/>
          <p:nvPr/>
        </p:nvSpPr>
        <p:spPr>
          <a:xfrm>
            <a:off x="6371784" y="2672879"/>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4</a:t>
            </a:r>
          </a:p>
        </p:txBody>
      </p:sp>
      <p:sp>
        <p:nvSpPr>
          <p:cNvPr id="30" name="Rectangle 29">
            <a:extLst>
              <a:ext uri="{FF2B5EF4-FFF2-40B4-BE49-F238E27FC236}">
                <a16:creationId xmlns:a16="http://schemas.microsoft.com/office/drawing/2014/main" id="{5751FD35-6672-4C4F-B20C-42EF9FA9192A}"/>
              </a:ext>
            </a:extLst>
          </p:cNvPr>
          <p:cNvSpPr/>
          <p:nvPr/>
        </p:nvSpPr>
        <p:spPr>
          <a:xfrm>
            <a:off x="6349297" y="4918471"/>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6</a:t>
            </a:r>
          </a:p>
        </p:txBody>
      </p:sp>
      <p:sp>
        <p:nvSpPr>
          <p:cNvPr id="23" name="Rectangle 22">
            <a:extLst>
              <a:ext uri="{FF2B5EF4-FFF2-40B4-BE49-F238E27FC236}">
                <a16:creationId xmlns:a16="http://schemas.microsoft.com/office/drawing/2014/main" id="{4C4C32B6-4F66-4D18-9E06-81F1667A5F9F}"/>
              </a:ext>
            </a:extLst>
          </p:cNvPr>
          <p:cNvSpPr/>
          <p:nvPr/>
        </p:nvSpPr>
        <p:spPr>
          <a:xfrm>
            <a:off x="8660845" y="218473"/>
            <a:ext cx="1973617" cy="307777"/>
          </a:xfrm>
          <a:prstGeom prst="rect">
            <a:avLst/>
          </a:prstGeom>
          <a:solidFill>
            <a:schemeClr val="bg1"/>
          </a:solidFill>
          <a:ln>
            <a:solidFill>
              <a:schemeClr val="tx1"/>
            </a:solidFill>
          </a:ln>
        </p:spPr>
        <p:txBody>
          <a:bodyPr wrap="none">
            <a:spAutoFit/>
          </a:bodyPr>
          <a:lstStyle/>
          <a:p>
            <a:pPr lvl="0" eaLnBrk="0" fontAlgn="base" hangingPunct="0">
              <a:spcBef>
                <a:spcPct val="0"/>
              </a:spcBef>
              <a:spcAft>
                <a:spcPct val="0"/>
              </a:spcAft>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Passing and Support</a:t>
            </a:r>
            <a:endParaRPr kumimoji="0" lang="en-US" altLang="en-US" sz="1400" b="0" i="0" strike="noStrike" cap="none" normalizeH="0" baseline="0" dirty="0">
              <a:ln>
                <a:noFill/>
              </a:ln>
              <a:solidFill>
                <a:schemeClr val="accent1"/>
              </a:solidFill>
              <a:effectLst/>
            </a:endParaRPr>
          </a:p>
        </p:txBody>
      </p:sp>
      <p:pic>
        <p:nvPicPr>
          <p:cNvPr id="36" name="Picture 1" descr="circlework9">
            <a:extLst>
              <a:ext uri="{FF2B5EF4-FFF2-40B4-BE49-F238E27FC236}">
                <a16:creationId xmlns:a16="http://schemas.microsoft.com/office/drawing/2014/main" id="{0648A8B7-9690-4469-8701-B7DE913EE3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293" y="4700697"/>
            <a:ext cx="2187038" cy="1962727"/>
          </a:xfrm>
          <a:prstGeom prst="rect">
            <a:avLst/>
          </a:prstGeom>
          <a:solidFill>
            <a:schemeClr val="bg1"/>
          </a:solidFill>
          <a:ln>
            <a:solidFill>
              <a:schemeClr val="tx1"/>
            </a:solidFill>
          </a:ln>
        </p:spPr>
      </p:pic>
      <p:sp>
        <p:nvSpPr>
          <p:cNvPr id="38" name="Rectangle 37">
            <a:extLst>
              <a:ext uri="{FF2B5EF4-FFF2-40B4-BE49-F238E27FC236}">
                <a16:creationId xmlns:a16="http://schemas.microsoft.com/office/drawing/2014/main" id="{02DAB047-8721-42CB-844D-A78BB97E7B2E}"/>
              </a:ext>
            </a:extLst>
          </p:cNvPr>
          <p:cNvSpPr/>
          <p:nvPr/>
        </p:nvSpPr>
        <p:spPr>
          <a:xfrm>
            <a:off x="925990" y="736041"/>
            <a:ext cx="1367682" cy="307777"/>
          </a:xfrm>
          <a:prstGeom prst="rect">
            <a:avLst/>
          </a:prstGeom>
          <a:solidFill>
            <a:schemeClr val="bg1"/>
          </a:solidFill>
          <a:ln>
            <a:solidFill>
              <a:schemeClr val="tx1"/>
            </a:solidFill>
          </a:ln>
        </p:spPr>
        <p:txBody>
          <a:bodyPr wrap="none">
            <a:spAutoFit/>
          </a:bodyPr>
          <a:lstStyle/>
          <a:p>
            <a:pPr lvl="0" eaLnBrk="0" fontAlgn="base" hangingPunct="0">
              <a:spcBef>
                <a:spcPct val="0"/>
              </a:spcBef>
              <a:spcAft>
                <a:spcPct val="0"/>
              </a:spcAft>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Run and Pass</a:t>
            </a:r>
            <a:endParaRPr kumimoji="0" lang="en-US" altLang="en-US" sz="1400" b="0" i="0" strike="noStrike" cap="none" normalizeH="0" baseline="0" dirty="0">
              <a:ln>
                <a:noFill/>
              </a:ln>
              <a:solidFill>
                <a:schemeClr val="accent1"/>
              </a:solidFill>
              <a:effectLst/>
            </a:endParaRPr>
          </a:p>
        </p:txBody>
      </p:sp>
      <p:sp>
        <p:nvSpPr>
          <p:cNvPr id="39" name="Rectangle 38">
            <a:extLst>
              <a:ext uri="{FF2B5EF4-FFF2-40B4-BE49-F238E27FC236}">
                <a16:creationId xmlns:a16="http://schemas.microsoft.com/office/drawing/2014/main" id="{B73EFA67-1F1F-49FC-A12D-C97F041C5743}"/>
              </a:ext>
            </a:extLst>
          </p:cNvPr>
          <p:cNvSpPr/>
          <p:nvPr/>
        </p:nvSpPr>
        <p:spPr>
          <a:xfrm>
            <a:off x="6349297" y="4713513"/>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5</a:t>
            </a:r>
          </a:p>
        </p:txBody>
      </p:sp>
      <p:sp>
        <p:nvSpPr>
          <p:cNvPr id="40" name="TextBox 39">
            <a:extLst>
              <a:ext uri="{FF2B5EF4-FFF2-40B4-BE49-F238E27FC236}">
                <a16:creationId xmlns:a16="http://schemas.microsoft.com/office/drawing/2014/main" id="{E01C70CB-F1C3-4D48-85B1-AFAD3D874403}"/>
              </a:ext>
            </a:extLst>
          </p:cNvPr>
          <p:cNvSpPr txBox="1"/>
          <p:nvPr/>
        </p:nvSpPr>
        <p:spPr>
          <a:xfrm>
            <a:off x="502749" y="5328106"/>
            <a:ext cx="2187038" cy="1061829"/>
          </a:xfrm>
          <a:prstGeom prst="rect">
            <a:avLst/>
          </a:prstGeom>
          <a:solidFill>
            <a:schemeClr val="bg1"/>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kumimoji="0" lang="en-US" altLang="en-US" sz="9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Running with the ball technique </a:t>
            </a: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Head Up – look forward, observing options “before”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receiving the ball using the awareness training.                                                                                                                              </a:t>
            </a:r>
          </a:p>
          <a:p>
            <a:pPr marR="0" lvl="0" algn="l"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Good first touch out of feet, 2-3 </a:t>
            </a:r>
            <a:r>
              <a:rPr kumimoji="0" lang="en-US" altLang="en-US" sz="900" b="1" i="0"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touches maximum</a:t>
            </a:r>
            <a:r>
              <a:rPr kumimoji="0" lang="en-US" altLang="en-US" sz="900" b="1"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not dribbling.                                                                                                    </a:t>
            </a:r>
          </a:p>
        </p:txBody>
      </p:sp>
      <p:sp>
        <p:nvSpPr>
          <p:cNvPr id="43" name="Rectangle 42">
            <a:extLst>
              <a:ext uri="{FF2B5EF4-FFF2-40B4-BE49-F238E27FC236}">
                <a16:creationId xmlns:a16="http://schemas.microsoft.com/office/drawing/2014/main" id="{F067F277-A722-4EF2-8641-D9340198060D}"/>
              </a:ext>
            </a:extLst>
          </p:cNvPr>
          <p:cNvSpPr/>
          <p:nvPr/>
        </p:nvSpPr>
        <p:spPr>
          <a:xfrm>
            <a:off x="2421891" y="776702"/>
            <a:ext cx="3829895" cy="276999"/>
          </a:xfrm>
          <a:prstGeom prst="rect">
            <a:avLst/>
          </a:prstGeom>
          <a:solidFill>
            <a:schemeClr val="bg1"/>
          </a:solidFill>
          <a:ln>
            <a:solidFill>
              <a:schemeClr val="tx1"/>
            </a:solidFill>
          </a:ln>
        </p:spPr>
        <p:txBody>
          <a:bodyPr wrap="none">
            <a:spAutoFit/>
          </a:bodyPr>
          <a:lstStyle/>
          <a:p>
            <a:pPr lvl="0" eaLnBrk="0" fontAlgn="base" hangingPunct="0">
              <a:spcBef>
                <a:spcPct val="0"/>
              </a:spcBef>
              <a:spcAft>
                <a:spcPct val="0"/>
              </a:spcAft>
            </a:pPr>
            <a:r>
              <a:rPr lang="en-US" altLang="en-US" sz="1200" b="1" dirty="0">
                <a:latin typeface="Arial" panose="020B0604020202020204" pitchFamily="34" charset="0"/>
                <a:ea typeface="Times New Roman" panose="02020603050405020304" pitchFamily="18" charset="0"/>
                <a:cs typeface="Arial" panose="020B0604020202020204" pitchFamily="34" charset="0"/>
              </a:rPr>
              <a:t>So easy to teach this at all levels and ages of play</a:t>
            </a:r>
            <a:endParaRPr kumimoji="0" lang="en-US" altLang="en-US" sz="1200" b="0" i="0" strike="noStrike" cap="none" normalizeH="0" baseline="0" dirty="0">
              <a:ln>
                <a:noFill/>
              </a:ln>
              <a:effectLst/>
            </a:endParaRPr>
          </a:p>
        </p:txBody>
      </p:sp>
      <p:sp>
        <p:nvSpPr>
          <p:cNvPr id="25" name="Rectangle 6">
            <a:extLst>
              <a:ext uri="{FF2B5EF4-FFF2-40B4-BE49-F238E27FC236}">
                <a16:creationId xmlns:a16="http://schemas.microsoft.com/office/drawing/2014/main" id="{CE0BCD11-3F17-42CC-8F68-2AF253EC5980}"/>
              </a:ext>
            </a:extLst>
          </p:cNvPr>
          <p:cNvSpPr>
            <a:spLocks noChangeArrowheads="1"/>
          </p:cNvSpPr>
          <p:nvPr/>
        </p:nvSpPr>
        <p:spPr bwMode="auto">
          <a:xfrm>
            <a:off x="408096" y="233862"/>
            <a:ext cx="7674485"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257550" algn="l"/>
              </a:tabLst>
              <a:defRPr>
                <a:solidFill>
                  <a:schemeClr val="tx1"/>
                </a:solidFill>
                <a:latin typeface="Arial" panose="020B0604020202020204" pitchFamily="34" charset="0"/>
              </a:defRPr>
            </a:lvl1pPr>
            <a:lvl2pPr eaLnBrk="0" fontAlgn="base" hangingPunct="0">
              <a:spcBef>
                <a:spcPct val="0"/>
              </a:spcBef>
              <a:spcAft>
                <a:spcPct val="0"/>
              </a:spcAft>
              <a:tabLst>
                <a:tab pos="3257550" algn="l"/>
              </a:tabLst>
              <a:defRPr>
                <a:solidFill>
                  <a:schemeClr val="tx1"/>
                </a:solidFill>
                <a:latin typeface="Arial" panose="020B0604020202020204" pitchFamily="34" charset="0"/>
              </a:defRPr>
            </a:lvl2pPr>
            <a:lvl3pPr eaLnBrk="0" fontAlgn="base" hangingPunct="0">
              <a:spcBef>
                <a:spcPct val="0"/>
              </a:spcBef>
              <a:spcAft>
                <a:spcPct val="0"/>
              </a:spcAft>
              <a:tabLst>
                <a:tab pos="3257550" algn="l"/>
              </a:tabLst>
              <a:defRPr>
                <a:solidFill>
                  <a:schemeClr val="tx1"/>
                </a:solidFill>
                <a:latin typeface="Arial" panose="020B0604020202020204" pitchFamily="34" charset="0"/>
              </a:defRPr>
            </a:lvl3pPr>
            <a:lvl4pPr eaLnBrk="0" fontAlgn="base" hangingPunct="0">
              <a:spcBef>
                <a:spcPct val="0"/>
              </a:spcBef>
              <a:spcAft>
                <a:spcPct val="0"/>
              </a:spcAft>
              <a:tabLst>
                <a:tab pos="3257550" algn="l"/>
              </a:tabLst>
              <a:defRPr>
                <a:solidFill>
                  <a:schemeClr val="tx1"/>
                </a:solidFill>
                <a:latin typeface="Arial" panose="020B0604020202020204" pitchFamily="34" charset="0"/>
              </a:defRPr>
            </a:lvl4pPr>
            <a:lvl5pPr eaLnBrk="0" fontAlgn="base" hangingPunct="0">
              <a:spcBef>
                <a:spcPct val="0"/>
              </a:spcBef>
              <a:spcAft>
                <a:spcPct val="0"/>
              </a:spcAft>
              <a:tabLst>
                <a:tab pos="3257550" algn="l"/>
              </a:tabLst>
              <a:defRPr>
                <a:solidFill>
                  <a:schemeClr val="tx1"/>
                </a:solidFill>
                <a:latin typeface="Arial" panose="020B0604020202020204" pitchFamily="34" charset="0"/>
              </a:defRPr>
            </a:lvl5pPr>
            <a:lvl6pPr eaLnBrk="0" fontAlgn="base" hangingPunct="0">
              <a:spcBef>
                <a:spcPct val="0"/>
              </a:spcBef>
              <a:spcAft>
                <a:spcPct val="0"/>
              </a:spcAft>
              <a:tabLst>
                <a:tab pos="3257550" algn="l"/>
              </a:tabLst>
              <a:defRPr>
                <a:solidFill>
                  <a:schemeClr val="tx1"/>
                </a:solidFill>
                <a:latin typeface="Arial" panose="020B0604020202020204" pitchFamily="34" charset="0"/>
              </a:defRPr>
            </a:lvl6pPr>
            <a:lvl7pPr eaLnBrk="0" fontAlgn="base" hangingPunct="0">
              <a:spcBef>
                <a:spcPct val="0"/>
              </a:spcBef>
              <a:spcAft>
                <a:spcPct val="0"/>
              </a:spcAft>
              <a:tabLst>
                <a:tab pos="3257550" algn="l"/>
              </a:tabLst>
              <a:defRPr>
                <a:solidFill>
                  <a:schemeClr val="tx1"/>
                </a:solidFill>
                <a:latin typeface="Arial" panose="020B0604020202020204" pitchFamily="34" charset="0"/>
              </a:defRPr>
            </a:lvl7pPr>
            <a:lvl8pPr eaLnBrk="0" fontAlgn="base" hangingPunct="0">
              <a:spcBef>
                <a:spcPct val="0"/>
              </a:spcBef>
              <a:spcAft>
                <a:spcPct val="0"/>
              </a:spcAft>
              <a:tabLst>
                <a:tab pos="3257550" algn="l"/>
              </a:tabLst>
              <a:defRPr>
                <a:solidFill>
                  <a:schemeClr val="tx1"/>
                </a:solidFill>
                <a:latin typeface="Arial" panose="020B0604020202020204" pitchFamily="34" charset="0"/>
              </a:defRPr>
            </a:lvl8pPr>
            <a:lvl9pPr eaLnBrk="0" fontAlgn="base" hangingPunct="0">
              <a:spcBef>
                <a:spcPct val="0"/>
              </a:spcBef>
              <a:spcAft>
                <a:spcPct val="0"/>
              </a:spcAft>
              <a:tabLst>
                <a:tab pos="32575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257550" algn="l"/>
              </a:tabLst>
            </a:pPr>
            <a:r>
              <a:rPr kumimoji="0" lang="en-US" altLang="en-US" sz="1400" b="1" i="0" strike="noStrike" cap="none" normalizeH="0" baseline="0" dirty="0">
                <a:ln>
                  <a:noFill/>
                </a:ln>
                <a:solidFill>
                  <a:schemeClr val="accent1"/>
                </a:solidFill>
                <a:effectLst/>
                <a:ea typeface="Times New Roman" panose="02020603050405020304" pitchFamily="18" charset="0"/>
                <a:cs typeface="Arial" panose="020B0604020202020204" pitchFamily="34" charset="0"/>
              </a:rPr>
              <a:t>Teaching Circle Rondos Incorporating </a:t>
            </a:r>
            <a:r>
              <a:rPr lang="en-US" altLang="en-US" sz="1400" b="1" dirty="0">
                <a:solidFill>
                  <a:schemeClr val="accent1"/>
                </a:solidFill>
                <a:ea typeface="Times New Roman" panose="02020603050405020304" pitchFamily="18" charset="0"/>
                <a:cs typeface="Arial" panose="020B0604020202020204" pitchFamily="34" charset="0"/>
              </a:rPr>
              <a:t>C</a:t>
            </a:r>
            <a:r>
              <a:rPr kumimoji="0" lang="en-US" altLang="en-US" sz="1400" b="1" i="0" strike="noStrike" cap="none" normalizeH="0" baseline="0" dirty="0">
                <a:ln>
                  <a:noFill/>
                </a:ln>
                <a:solidFill>
                  <a:schemeClr val="accent1"/>
                </a:solidFill>
                <a:effectLst/>
                <a:ea typeface="Times New Roman" panose="02020603050405020304" pitchFamily="18" charset="0"/>
                <a:cs typeface="Arial" panose="020B0604020202020204" pitchFamily="34" charset="0"/>
              </a:rPr>
              <a:t>ombination </a:t>
            </a:r>
            <a:r>
              <a:rPr lang="en-US" altLang="en-US" sz="1400" b="1" dirty="0">
                <a:solidFill>
                  <a:schemeClr val="accent1"/>
                </a:solidFill>
                <a:ea typeface="Times New Roman" panose="02020603050405020304" pitchFamily="18" charset="0"/>
                <a:cs typeface="Arial" panose="020B0604020202020204" pitchFamily="34" charset="0"/>
              </a:rPr>
              <a:t>A</a:t>
            </a:r>
            <a:r>
              <a:rPr kumimoji="0" lang="en-US" altLang="en-US" sz="1400" b="1" i="0" strike="noStrike" cap="none" normalizeH="0" baseline="0" dirty="0">
                <a:ln>
                  <a:noFill/>
                </a:ln>
                <a:solidFill>
                  <a:schemeClr val="accent1"/>
                </a:solidFill>
                <a:effectLst/>
                <a:ea typeface="Times New Roman" panose="02020603050405020304" pitchFamily="18" charset="0"/>
                <a:cs typeface="Arial" panose="020B0604020202020204" pitchFamily="34" charset="0"/>
              </a:rPr>
              <a:t>ctions</a:t>
            </a:r>
          </a:p>
        </p:txBody>
      </p:sp>
    </p:spTree>
    <p:extLst>
      <p:ext uri="{BB962C8B-B14F-4D97-AF65-F5344CB8AC3E}">
        <p14:creationId xmlns:p14="http://schemas.microsoft.com/office/powerpoint/2010/main" val="3546748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circlework10">
            <a:extLst>
              <a:ext uri="{FF2B5EF4-FFF2-40B4-BE49-F238E27FC236}">
                <a16:creationId xmlns:a16="http://schemas.microsoft.com/office/drawing/2014/main" id="{F85C6E5E-8075-4771-863E-69E72AF5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36" y="1449661"/>
            <a:ext cx="2057400" cy="18493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12" descr="circlework11">
            <a:extLst>
              <a:ext uri="{FF2B5EF4-FFF2-40B4-BE49-F238E27FC236}">
                <a16:creationId xmlns:a16="http://schemas.microsoft.com/office/drawing/2014/main" id="{DD7928B6-B24C-4EB0-9702-3AF07C8AF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36" y="3449051"/>
            <a:ext cx="2033233" cy="18356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6" name="Rectangle 4">
            <a:extLst>
              <a:ext uri="{FF2B5EF4-FFF2-40B4-BE49-F238E27FC236}">
                <a16:creationId xmlns:a16="http://schemas.microsoft.com/office/drawing/2014/main" id="{1225A1E3-D091-4082-BD60-1141E641E583}"/>
              </a:ext>
            </a:extLst>
          </p:cNvPr>
          <p:cNvSpPr>
            <a:spLocks noChangeArrowheads="1"/>
          </p:cNvSpPr>
          <p:nvPr/>
        </p:nvSpPr>
        <p:spPr bwMode="auto">
          <a:xfrm>
            <a:off x="287036" y="1066863"/>
            <a:ext cx="1090437" cy="307777"/>
          </a:xfrm>
          <a:prstGeom prst="rect">
            <a:avLst/>
          </a:prstGeom>
          <a:solidFill>
            <a:schemeClr val="bg1"/>
          </a:solidFill>
          <a:ln>
            <a:solidFill>
              <a:schemeClr val="tx1"/>
            </a:solid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solidFill>
                  <a:schemeClr val="accent1"/>
                </a:solidFill>
              </a:rPr>
              <a:t>One v One</a:t>
            </a:r>
            <a:endParaRPr lang="en-US" altLang="en-US" sz="1400" dirty="0">
              <a:solidFill>
                <a:schemeClr val="accent1"/>
              </a:solidFill>
            </a:endParaRPr>
          </a:p>
        </p:txBody>
      </p:sp>
      <p:sp>
        <p:nvSpPr>
          <p:cNvPr id="8197" name="Rectangle 5">
            <a:extLst>
              <a:ext uri="{FF2B5EF4-FFF2-40B4-BE49-F238E27FC236}">
                <a16:creationId xmlns:a16="http://schemas.microsoft.com/office/drawing/2014/main" id="{5448302D-A1FC-4290-A290-D91C1DA0CAEB}"/>
              </a:ext>
            </a:extLst>
          </p:cNvPr>
          <p:cNvSpPr>
            <a:spLocks noChangeArrowheads="1"/>
          </p:cNvSpPr>
          <p:nvPr/>
        </p:nvSpPr>
        <p:spPr bwMode="auto">
          <a:xfrm>
            <a:off x="2406168" y="1515514"/>
            <a:ext cx="3557697" cy="1892826"/>
          </a:xfrm>
          <a:prstGeom prst="rect">
            <a:avLst/>
          </a:prstGeom>
          <a:solidFill>
            <a:schemeClr val="bg1"/>
          </a:solidFill>
          <a:ln>
            <a:solidFill>
              <a:schemeClr val="tx1"/>
            </a:solid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b="1" dirty="0"/>
              <a:t>1.  1 v 1’s – This is now possession play (keep ball) in the middle to start, outside players two touch but must release it quickly to keep the pressure on inside the circle. This is highly intensive work. Rotate players. Inside players as many touches as they like, practicing dribbling skills in 1 v 1 situations, passing and movement off the ball working combinations with teammates. </a:t>
            </a:r>
          </a:p>
          <a:p>
            <a:r>
              <a:rPr lang="en-US" altLang="en-US" sz="900" b="1" dirty="0"/>
              <a:t>2.  Inside players cannot tackle outside players but can intercept passes from them. Outside players can move side to side to improve their support angles. Emphasize passing to both space and to feet.</a:t>
            </a:r>
          </a:p>
          <a:p>
            <a:r>
              <a:rPr lang="en-US" altLang="en-US" sz="900" b="1" dirty="0"/>
              <a:t>3.  This is technically a 7 v 1 in favor of the player in possession.</a:t>
            </a:r>
          </a:p>
        </p:txBody>
      </p:sp>
      <p:sp>
        <p:nvSpPr>
          <p:cNvPr id="8198" name="Rectangle 6">
            <a:extLst>
              <a:ext uri="{FF2B5EF4-FFF2-40B4-BE49-F238E27FC236}">
                <a16:creationId xmlns:a16="http://schemas.microsoft.com/office/drawing/2014/main" id="{D2871654-887F-4829-8B4E-B2523CA0E9EB}"/>
              </a:ext>
            </a:extLst>
          </p:cNvPr>
          <p:cNvSpPr>
            <a:spLocks noChangeArrowheads="1"/>
          </p:cNvSpPr>
          <p:nvPr/>
        </p:nvSpPr>
        <p:spPr bwMode="auto">
          <a:xfrm>
            <a:off x="2406168" y="3522565"/>
            <a:ext cx="3578393" cy="1615827"/>
          </a:xfrm>
          <a:prstGeom prst="rect">
            <a:avLst/>
          </a:prstGeom>
          <a:solidFill>
            <a:schemeClr val="bg1"/>
          </a:solidFill>
          <a:ln>
            <a:solidFill>
              <a:schemeClr val="tx1"/>
            </a:solid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b="1" dirty="0"/>
              <a:t>1.  Players can pass the ball around the outside until a pass is on to an inside player. You can restrict the number of continuous outside passes as the main work has to be done by the inside players so keeping them involved.</a:t>
            </a:r>
          </a:p>
          <a:p>
            <a:r>
              <a:rPr lang="en-US" altLang="en-US" sz="900" b="1" dirty="0"/>
              <a:t>2.  Players on the outside identify who they are passing to as the ball is coming to them. They can call a player's name to pass to “before” they get it so the inside player in possession knows which player to work off next to receive the ball from again. Or as the ball is coming to (7), player (2) may call and ask for the next pass to make (7) aware that this player is open and available, good communication is the key to this.</a:t>
            </a:r>
          </a:p>
        </p:txBody>
      </p:sp>
      <p:sp>
        <p:nvSpPr>
          <p:cNvPr id="8199" name="Rectangle 7">
            <a:extLst>
              <a:ext uri="{FF2B5EF4-FFF2-40B4-BE49-F238E27FC236}">
                <a16:creationId xmlns:a16="http://schemas.microsoft.com/office/drawing/2014/main" id="{99714782-1C58-4AA4-9DF7-0EDB1558AF45}"/>
              </a:ext>
            </a:extLst>
          </p:cNvPr>
          <p:cNvSpPr>
            <a:spLocks noChangeArrowheads="1"/>
          </p:cNvSpPr>
          <p:nvPr/>
        </p:nvSpPr>
        <p:spPr bwMode="auto">
          <a:xfrm>
            <a:off x="2408848" y="5252617"/>
            <a:ext cx="3578394" cy="923330"/>
          </a:xfrm>
          <a:prstGeom prst="rect">
            <a:avLst/>
          </a:prstGeom>
          <a:solidFill>
            <a:schemeClr val="bg1"/>
          </a:solidFill>
          <a:ln>
            <a:solidFill>
              <a:schemeClr val="tx1"/>
            </a:solid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b="1" dirty="0"/>
              <a:t>3.  Here (4) passes to (7), who, as the ball is traveling calls out (2)’s name. This is a cue for (4) to then change position to receive the next pass from (2) early and in space. One or two touch play on the outside will mean this is quick passing and it will help (4) get possession again early and in space away from defender (1), who hopefully has been left flat footed.</a:t>
            </a:r>
          </a:p>
        </p:txBody>
      </p:sp>
      <p:pic>
        <p:nvPicPr>
          <p:cNvPr id="2" name="Picture 14" descr="circlework13">
            <a:extLst>
              <a:ext uri="{FF2B5EF4-FFF2-40B4-BE49-F238E27FC236}">
                <a16:creationId xmlns:a16="http://schemas.microsoft.com/office/drawing/2014/main" id="{E60AAB30-F48E-45C5-A488-8B49AB179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277" y="3522565"/>
            <a:ext cx="2069022" cy="1965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3" descr="circlework12">
            <a:extLst>
              <a:ext uri="{FF2B5EF4-FFF2-40B4-BE49-F238E27FC236}">
                <a16:creationId xmlns:a16="http://schemas.microsoft.com/office/drawing/2014/main" id="{26F48696-007F-42B6-9388-C928D3303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872" y="1572650"/>
            <a:ext cx="2055602" cy="18356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4D39D9C-8B34-46AB-94D9-081D3FFB7DF2}"/>
              </a:ext>
            </a:extLst>
          </p:cNvPr>
          <p:cNvSpPr>
            <a:spLocks noChangeArrowheads="1"/>
          </p:cNvSpPr>
          <p:nvPr/>
        </p:nvSpPr>
        <p:spPr bwMode="auto">
          <a:xfrm>
            <a:off x="8370429" y="1550245"/>
            <a:ext cx="3534188" cy="2308324"/>
          </a:xfrm>
          <a:prstGeom prst="rect">
            <a:avLst/>
          </a:prstGeom>
          <a:solidFill>
            <a:schemeClr val="bg1"/>
          </a:solidFill>
          <a:ln>
            <a:solidFill>
              <a:schemeClr val="tx1"/>
            </a:solid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b="1" dirty="0"/>
              <a:t>1.  Avoid players closing their own space down by getting too close to the player on the ball. At figure 1, (4) has got too close but also gone in too straight so cannot view the full field nor see where the defender is. </a:t>
            </a:r>
          </a:p>
          <a:p>
            <a:r>
              <a:rPr lang="en-US" altLang="en-US" sz="900" b="1" dirty="0"/>
              <a:t>2.  Correct movement would be off at an angle to receive facing forward and inside if possible, seeing the whole field. Figure 2 shows this. If the defender blocks the pass to (4) then the passing channel is open for (5) to pass elsewhere and (4) will work their position off the next pass.</a:t>
            </a:r>
          </a:p>
          <a:p>
            <a:r>
              <a:rPr lang="en-US" altLang="en-US" sz="900" b="1" dirty="0"/>
              <a:t>3.  Try to receive the ball facing inside not outside the circle so you can see the full area and all the players if possible.  An open body stance will help this even receiving “side-on” helps. In figure A (4) can see (8) but little else of the other players or the field, in figure B, (4) can see most of the players and most of the field when receiving the ball or moving to receive the next pass if (3) passes it elsewhere.</a:t>
            </a:r>
          </a:p>
        </p:txBody>
      </p:sp>
      <p:sp>
        <p:nvSpPr>
          <p:cNvPr id="5" name="Rectangle 3">
            <a:extLst>
              <a:ext uri="{FF2B5EF4-FFF2-40B4-BE49-F238E27FC236}">
                <a16:creationId xmlns:a16="http://schemas.microsoft.com/office/drawing/2014/main" id="{4056B80B-F682-4DCF-8600-7289B5BB5C1A}"/>
              </a:ext>
            </a:extLst>
          </p:cNvPr>
          <p:cNvSpPr>
            <a:spLocks noChangeArrowheads="1"/>
          </p:cNvSpPr>
          <p:nvPr/>
        </p:nvSpPr>
        <p:spPr bwMode="auto">
          <a:xfrm>
            <a:off x="8370429" y="4029205"/>
            <a:ext cx="3534188" cy="2446824"/>
          </a:xfrm>
          <a:prstGeom prst="rect">
            <a:avLst/>
          </a:prstGeom>
          <a:solidFill>
            <a:schemeClr val="bg1"/>
          </a:solidFill>
          <a:ln>
            <a:solidFill>
              <a:schemeClr val="tx1"/>
            </a:solid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b="1" dirty="0"/>
              <a:t>1.  Here (4) comes to receive a pass, (1) is marking tightly. (7) Can pass the ball to the opposite side of (4) away from the side (1) is defending.</a:t>
            </a:r>
          </a:p>
          <a:p>
            <a:r>
              <a:rPr lang="en-US" altLang="en-US" sz="900" b="1" dirty="0"/>
              <a:t>2.  (7) can also put a little more weight on the pass, (4) lets it run across his or her body with a feint to fool (1), it runs to (2) who then can lay the ball off back to (40 who has turned away from (10 to get free to receive the next pass.</a:t>
            </a:r>
          </a:p>
          <a:p>
            <a:r>
              <a:rPr lang="en-US" altLang="en-US" sz="900" b="1" dirty="0"/>
              <a:t>3.  This movement creates space behind for (4) to run into off the next pass. (4) must be aware of the position of (2) “before” the pass to let it run to them. (2) Has to be ready to receive and expect the ball from (7).</a:t>
            </a:r>
          </a:p>
          <a:p>
            <a:r>
              <a:rPr lang="en-US" altLang="en-US" sz="900" b="1" dirty="0"/>
              <a:t>4.  A one or two touch pass from (2) into space for (4) ensures the movement and passing is rapid and gives the defender (1) less time to react.</a:t>
            </a:r>
          </a:p>
          <a:p>
            <a:r>
              <a:rPr lang="en-US" altLang="en-US" sz="900" b="1" dirty="0"/>
              <a:t>5.  Try to get faced up to the defender when you receive the ball and not play with your back to them this gives the player on the ball the advantage.</a:t>
            </a:r>
          </a:p>
        </p:txBody>
      </p:sp>
      <p:sp>
        <p:nvSpPr>
          <p:cNvPr id="6" name="Rectangle 5">
            <a:extLst>
              <a:ext uri="{FF2B5EF4-FFF2-40B4-BE49-F238E27FC236}">
                <a16:creationId xmlns:a16="http://schemas.microsoft.com/office/drawing/2014/main" id="{AF31A710-3D4F-4960-B74D-4598AC3CFC54}"/>
              </a:ext>
            </a:extLst>
          </p:cNvPr>
          <p:cNvSpPr>
            <a:spLocks noChangeArrowheads="1"/>
          </p:cNvSpPr>
          <p:nvPr/>
        </p:nvSpPr>
        <p:spPr bwMode="auto">
          <a:xfrm>
            <a:off x="2345808" y="360613"/>
            <a:ext cx="7277505" cy="553998"/>
          </a:xfrm>
          <a:prstGeom prst="rect">
            <a:avLst/>
          </a:prstGeom>
          <a:solidFill>
            <a:schemeClr val="bg1"/>
          </a:solidFill>
          <a:ln>
            <a:solidFill>
              <a:schemeClr val="tx1"/>
            </a:solid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6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Theme: Teaching Circle Rondos now Incorporating “</a:t>
            </a:r>
            <a:r>
              <a:rPr lang="en-US" altLang="en-US" sz="16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C</a:t>
            </a:r>
            <a:r>
              <a:rPr kumimoji="0" lang="en-US" altLang="en-US" sz="16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ompetitive” </a:t>
            </a:r>
            <a:r>
              <a:rPr lang="en-US" altLang="en-US" sz="16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A</a:t>
            </a:r>
            <a:r>
              <a:rPr kumimoji="0" lang="en-US" altLang="en-US" sz="16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700" b="0" i="0" strike="noStrike" cap="none" normalizeH="0" baseline="0" dirty="0">
              <a:ln>
                <a:noFill/>
              </a:ln>
              <a:solidFill>
                <a:schemeClr val="accent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B734957-02CB-4E57-B332-9B1119199B13}"/>
              </a:ext>
            </a:extLst>
          </p:cNvPr>
          <p:cNvSpPr/>
          <p:nvPr/>
        </p:nvSpPr>
        <p:spPr>
          <a:xfrm>
            <a:off x="307369" y="1449661"/>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8" name="Rectangle 7">
            <a:extLst>
              <a:ext uri="{FF2B5EF4-FFF2-40B4-BE49-F238E27FC236}">
                <a16:creationId xmlns:a16="http://schemas.microsoft.com/office/drawing/2014/main" id="{AA0C7175-F747-4358-8B48-B2938FCAA620}"/>
              </a:ext>
            </a:extLst>
          </p:cNvPr>
          <p:cNvSpPr/>
          <p:nvPr/>
        </p:nvSpPr>
        <p:spPr>
          <a:xfrm>
            <a:off x="287383" y="3459977"/>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9" name="Rectangle 8">
            <a:extLst>
              <a:ext uri="{FF2B5EF4-FFF2-40B4-BE49-F238E27FC236}">
                <a16:creationId xmlns:a16="http://schemas.microsoft.com/office/drawing/2014/main" id="{79983610-6C79-42A3-AE77-79615F5ABE4E}"/>
              </a:ext>
            </a:extLst>
          </p:cNvPr>
          <p:cNvSpPr/>
          <p:nvPr/>
        </p:nvSpPr>
        <p:spPr>
          <a:xfrm>
            <a:off x="6186277" y="1596063"/>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0BD3C056-2E72-4AE0-AE82-325FB1ACBC94}"/>
              </a:ext>
            </a:extLst>
          </p:cNvPr>
          <p:cNvSpPr/>
          <p:nvPr/>
        </p:nvSpPr>
        <p:spPr>
          <a:xfrm>
            <a:off x="6202265" y="3540280"/>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0560E2FE-EB58-47A3-ABD1-DB111478AAA5}"/>
              </a:ext>
            </a:extLst>
          </p:cNvPr>
          <p:cNvSpPr txBox="1"/>
          <p:nvPr/>
        </p:nvSpPr>
        <p:spPr>
          <a:xfrm>
            <a:off x="2406168" y="1136046"/>
            <a:ext cx="2139806" cy="307777"/>
          </a:xfrm>
          <a:prstGeom prst="rect">
            <a:avLst/>
          </a:prstGeom>
          <a:solidFill>
            <a:schemeClr val="bg1"/>
          </a:solidFill>
          <a:ln>
            <a:solidFill>
              <a:schemeClr val="tx1"/>
            </a:solidFill>
          </a:ln>
        </p:spPr>
        <p:txBody>
          <a:bodyPr wrap="square">
            <a:spAutoFit/>
          </a:bodyPr>
          <a:lstStyle/>
          <a:p>
            <a:pPr algn="ctr" eaLnBrk="1" hangingPunct="1"/>
            <a:r>
              <a:rPr lang="en-US" altLang="en-US" sz="1400" b="1" dirty="0">
                <a:solidFill>
                  <a:schemeClr val="accent1"/>
                </a:solidFill>
                <a:latin typeface="Arial" panose="020B0604020202020204" pitchFamily="34" charset="0"/>
                <a:cs typeface="Arial" panose="020B0604020202020204" pitchFamily="34" charset="0"/>
              </a:rPr>
              <a:t>Introduce Opponents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Description: aw5">
            <a:extLst>
              <a:ext uri="{FF2B5EF4-FFF2-40B4-BE49-F238E27FC236}">
                <a16:creationId xmlns:a16="http://schemas.microsoft.com/office/drawing/2014/main" id="{29C07FEA-2DDC-4DFA-A850-12FCC894B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45" y="1410755"/>
            <a:ext cx="2432482" cy="2202382"/>
          </a:xfrm>
          <a:prstGeom prst="rect">
            <a:avLst/>
          </a:prstGeom>
          <a:solidFill>
            <a:schemeClr val="bg1"/>
          </a:solidFill>
          <a:ln>
            <a:solidFill>
              <a:schemeClr val="tx1"/>
            </a:solidFill>
          </a:ln>
        </p:spPr>
      </p:pic>
      <p:pic>
        <p:nvPicPr>
          <p:cNvPr id="1025" name="Picture 2" descr="Description: twovtwo1">
            <a:extLst>
              <a:ext uri="{FF2B5EF4-FFF2-40B4-BE49-F238E27FC236}">
                <a16:creationId xmlns:a16="http://schemas.microsoft.com/office/drawing/2014/main" id="{25EC6634-9F75-45D9-8687-1F7B11CDD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67" y="3989847"/>
            <a:ext cx="2434560" cy="2152927"/>
          </a:xfrm>
          <a:prstGeom prst="rect">
            <a:avLst/>
          </a:prstGeom>
          <a:solidFill>
            <a:schemeClr val="bg1"/>
          </a:solidFill>
          <a:ln>
            <a:solidFill>
              <a:schemeClr val="tx1"/>
            </a:solidFill>
          </a:ln>
        </p:spPr>
      </p:pic>
      <p:sp>
        <p:nvSpPr>
          <p:cNvPr id="4" name="Rectangle 3">
            <a:extLst>
              <a:ext uri="{FF2B5EF4-FFF2-40B4-BE49-F238E27FC236}">
                <a16:creationId xmlns:a16="http://schemas.microsoft.com/office/drawing/2014/main" id="{CC8B5970-7BD5-468E-9512-215470086BF4}"/>
              </a:ext>
            </a:extLst>
          </p:cNvPr>
          <p:cNvSpPr>
            <a:spLocks noChangeArrowheads="1"/>
          </p:cNvSpPr>
          <p:nvPr/>
        </p:nvSpPr>
        <p:spPr bwMode="auto">
          <a:xfrm>
            <a:off x="1931238" y="560680"/>
            <a:ext cx="8329524" cy="661720"/>
          </a:xfrm>
          <a:prstGeom prst="rect">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An attacking and defending 2 v 2 Rondo game challenging the mindset and mental transition of the players</a:t>
            </a:r>
            <a:endParaRPr kumimoji="0" lang="en-US" altLang="en-US" sz="1200" b="0" i="0" strike="noStrike" cap="none" normalizeH="0" baseline="0" dirty="0">
              <a:ln>
                <a:noFill/>
              </a:ln>
              <a:solidFill>
                <a:schemeClr val="accent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500" b="1" i="0"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Equate the 2 player / 2 goal set up to the two central midfield players or two center backs or  two Strikers working together</a:t>
            </a:r>
          </a:p>
          <a:p>
            <a:pPr algn="ctr" eaLnBrk="0" fontAlgn="base" hangingPunct="0">
              <a:spcBef>
                <a:spcPct val="0"/>
              </a:spcBef>
              <a:spcAft>
                <a:spcPct val="0"/>
              </a:spcAft>
            </a:pPr>
            <a:endParaRPr kumimoji="0" lang="en-US" altLang="en-US" sz="600" b="1" i="0" strike="noStrike" cap="none" normalizeH="0" baseline="0" dirty="0">
              <a:ln>
                <a:noFill/>
              </a:ln>
              <a:solidFill>
                <a:srgbClr val="0070C0"/>
              </a:solidFill>
              <a:effectLst/>
              <a:ea typeface="Calibri" panose="020F0502020204030204" pitchFamily="34" charset="0"/>
              <a:cs typeface="Arial" panose="020B0604020202020204" pitchFamily="34" charset="0"/>
            </a:endParaRPr>
          </a:p>
          <a:p>
            <a:pPr algn="ctr" eaLnBrk="0" fontAlgn="base" hangingPunct="0">
              <a:spcBef>
                <a:spcPct val="0"/>
              </a:spcBef>
              <a:spcAft>
                <a:spcPct val="0"/>
              </a:spcAft>
            </a:pPr>
            <a:endParaRPr kumimoji="0" lang="en-US" altLang="en-US" sz="300" b="0" i="0" strike="noStrike" cap="none" normalizeH="0" baseline="0" dirty="0">
              <a:ln>
                <a:noFill/>
              </a:ln>
              <a:solidFill>
                <a:schemeClr val="tx1"/>
              </a:solidFill>
              <a:effectLst/>
              <a:cs typeface="Arial" panose="020B0604020202020204" pitchFamily="34" charset="0"/>
            </a:endParaRPr>
          </a:p>
        </p:txBody>
      </p:sp>
      <p:sp>
        <p:nvSpPr>
          <p:cNvPr id="5" name="Rectangle 4">
            <a:extLst>
              <a:ext uri="{FF2B5EF4-FFF2-40B4-BE49-F238E27FC236}">
                <a16:creationId xmlns:a16="http://schemas.microsoft.com/office/drawing/2014/main" id="{C55CD43F-846B-4C16-8090-06F451196318}"/>
              </a:ext>
            </a:extLst>
          </p:cNvPr>
          <p:cNvSpPr>
            <a:spLocks noChangeArrowheads="1"/>
          </p:cNvSpPr>
          <p:nvPr/>
        </p:nvSpPr>
        <p:spPr bwMode="auto">
          <a:xfrm>
            <a:off x="2822597" y="1337437"/>
            <a:ext cx="9058936" cy="510139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 2 v 2 game going to 4 goals. The team who scores stays on and must quickly defend the 2 new players coming in (one from each goal that the opposition defends). </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Instant transition with the same ball that the opponents scored with, here (3) and (4) are positioned to immediately bring the ball the opponents may score with out to attack. The other two players (1) and (2) must get off the field ASAP.</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 Introduce a target player (can be coaches or players). Now it can be a 3 v 2 effectively.  Players can use the target to play give and goes with each other or with their immediate teammates.</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 The 1</a:t>
            </a:r>
            <a:r>
              <a:rPr kumimoji="0" lang="en-US" altLang="en-US" sz="105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thought of the player on the ball must be “Can I score?” </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 The 1</a:t>
            </a:r>
            <a:r>
              <a:rPr kumimoji="0" lang="en-US" altLang="en-US" sz="105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thought of the 1</a:t>
            </a:r>
            <a:r>
              <a:rPr kumimoji="0" lang="en-US" altLang="en-US" sz="105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defender is can I stop them scoring, win possession immediately, and score myself or through a combination with my teammate..</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6. First team to 10 goals wins, keeping the competitive element.</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7. If the ball goes out of play the coach can provide another one to keep things going quickly.</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And (2) should view the opponent’s goals / players as teammates of theirs whom they are trying to pass to</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Coaching Points Attacking:</a:t>
            </a:r>
            <a:endParaRPr kumimoji="0" lang="en-US" altLang="en-US" sz="105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 Quick Break and counterattack </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Switching the point of attack if another goal is more open</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 Quick one and two touch passing</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 Positioning to open passing lanes and getting between defenders to pass the ball in early</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 Creating 2 v 1 situations from a 2 v 2 set up and setting up a give and go.</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Develop</a:t>
            </a:r>
            <a:r>
              <a:rPr kumimoji="0" lang="en-US" altLang="en-US" sz="105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05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Allow back passes to the players in their own goal so they can support the two (or three or four) attacking players on the ball.</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Allow them only one touch so they must pass it quickly, make a quick decision and players receiving all need to get open to help them.</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  Vary the number of touches on the ball depending on the age and level of the players and their ability to perform.</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Coaching Points Defending</a:t>
            </a:r>
            <a:r>
              <a:rPr kumimoji="0" lang="en-US" altLang="en-US" sz="105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05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 Instant pressure as possession changes (transition after scoring going from being an attacker to being a defender)</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Regaining possession at the front with a scoring reward</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 Getting in front of the passing lanes to prevent the quick pass into the goal.</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 Working together with pressure and support, the support player supporting the first defender, stepping across and covering the passing lane to the second goal and keeping an eye on the 2</a:t>
            </a:r>
            <a:r>
              <a:rPr kumimoji="0" lang="en-US" altLang="en-US" sz="105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nd</a:t>
            </a: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attacker. </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Transition Coaching Points</a:t>
            </a:r>
            <a:r>
              <a:rPr kumimoji="0" lang="en-US" altLang="en-US" sz="105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050"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Immediately the team that has been in possession of the ball and has scored then they must switch on mentally to being defenders and high pressuring the new attacking team to try to win the ball back and score again. </a:t>
            </a:r>
            <a:endParaRPr kumimoji="0" lang="en-US" altLang="en-US"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6C5CCA8-6C3F-44AE-B4B2-4435ED5F57BB}"/>
              </a:ext>
            </a:extLst>
          </p:cNvPr>
          <p:cNvSpPr>
            <a:spLocks noChangeArrowheads="1"/>
          </p:cNvSpPr>
          <p:nvPr/>
        </p:nvSpPr>
        <p:spPr bwMode="auto">
          <a:xfrm>
            <a:off x="0" y="7381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a:extLst>
              <a:ext uri="{FF2B5EF4-FFF2-40B4-BE49-F238E27FC236}">
                <a16:creationId xmlns:a16="http://schemas.microsoft.com/office/drawing/2014/main" id="{BAD40715-D3D8-47C6-92BC-2D1540AD9F77}"/>
              </a:ext>
            </a:extLst>
          </p:cNvPr>
          <p:cNvSpPr/>
          <p:nvPr/>
        </p:nvSpPr>
        <p:spPr>
          <a:xfrm>
            <a:off x="310467" y="1410755"/>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11" name="Rectangle 10">
            <a:extLst>
              <a:ext uri="{FF2B5EF4-FFF2-40B4-BE49-F238E27FC236}">
                <a16:creationId xmlns:a16="http://schemas.microsoft.com/office/drawing/2014/main" id="{CF5A1E27-9182-4EFA-AC0C-FBF6AC4B17F9}"/>
              </a:ext>
            </a:extLst>
          </p:cNvPr>
          <p:cNvSpPr/>
          <p:nvPr/>
        </p:nvSpPr>
        <p:spPr>
          <a:xfrm>
            <a:off x="310467" y="3989847"/>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7" name="TextBox 6">
            <a:extLst>
              <a:ext uri="{FF2B5EF4-FFF2-40B4-BE49-F238E27FC236}">
                <a16:creationId xmlns:a16="http://schemas.microsoft.com/office/drawing/2014/main" id="{81C9B017-B25C-1680-B63F-557DB0CC3B69}"/>
              </a:ext>
            </a:extLst>
          </p:cNvPr>
          <p:cNvSpPr txBox="1"/>
          <p:nvPr/>
        </p:nvSpPr>
        <p:spPr>
          <a:xfrm>
            <a:off x="214871" y="137866"/>
            <a:ext cx="2156603" cy="307777"/>
          </a:xfrm>
          <a:prstGeom prst="rect">
            <a:avLst/>
          </a:prstGeom>
          <a:solidFill>
            <a:schemeClr val="bg2">
              <a:lumMod val="20000"/>
              <a:lumOff val="80000"/>
            </a:schemeClr>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A Rondo Scrimmage</a:t>
            </a:r>
          </a:p>
        </p:txBody>
      </p:sp>
    </p:spTree>
    <p:extLst>
      <p:ext uri="{BB962C8B-B14F-4D97-AF65-F5344CB8AC3E}">
        <p14:creationId xmlns:p14="http://schemas.microsoft.com/office/powerpoint/2010/main" val="1404824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83CC08-3CCD-0014-D9E7-B0CCD44DDD66}"/>
              </a:ext>
            </a:extLst>
          </p:cNvPr>
          <p:cNvSpPr txBox="1"/>
          <p:nvPr/>
        </p:nvSpPr>
        <p:spPr>
          <a:xfrm>
            <a:off x="1996080" y="3283652"/>
            <a:ext cx="7824159" cy="830997"/>
          </a:xfrm>
          <a:prstGeom prst="rect">
            <a:avLst/>
          </a:prstGeom>
          <a:solidFill>
            <a:schemeClr val="tx2">
              <a:lumMod val="10000"/>
              <a:lumOff val="90000"/>
            </a:schemeClr>
          </a:solidFill>
          <a:ln w="28575">
            <a:solidFill>
              <a:schemeClr val="tx1"/>
            </a:solidFill>
          </a:ln>
        </p:spPr>
        <p:txBody>
          <a:bodyPr wrap="square">
            <a:spAutoFit/>
          </a:bodyPr>
          <a:lstStyle/>
          <a:p>
            <a:pPr algn="ctr"/>
            <a:r>
              <a:rPr lang="en-US" sz="4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Grades Seven to Nine</a:t>
            </a:r>
            <a:endParaRPr lang="en-US" sz="3600" dirty="0">
              <a:solidFill>
                <a:srgbClr val="0070C0"/>
              </a:solidFill>
            </a:endParaRPr>
          </a:p>
        </p:txBody>
      </p:sp>
      <p:pic>
        <p:nvPicPr>
          <p:cNvPr id="2" name="Picture 1" descr="A logo of a sports team&#10;&#10;AI-generated content may be incorrect.">
            <a:extLst>
              <a:ext uri="{FF2B5EF4-FFF2-40B4-BE49-F238E27FC236}">
                <a16:creationId xmlns:a16="http://schemas.microsoft.com/office/drawing/2014/main" id="{F52E5252-1BE3-5CC7-0D4A-DC4CECE23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388" y="306171"/>
            <a:ext cx="3578353" cy="2791376"/>
          </a:xfrm>
          <a:prstGeom prst="rect">
            <a:avLst/>
          </a:prstGeom>
          <a:ln>
            <a:solidFill>
              <a:schemeClr val="accent1"/>
            </a:solidFill>
          </a:ln>
        </p:spPr>
      </p:pic>
      <p:sp>
        <p:nvSpPr>
          <p:cNvPr id="3" name="Title 1">
            <a:extLst>
              <a:ext uri="{FF2B5EF4-FFF2-40B4-BE49-F238E27FC236}">
                <a16:creationId xmlns:a16="http://schemas.microsoft.com/office/drawing/2014/main" id="{CAC2FC67-7FB6-40BF-AFB0-07D79D860986}"/>
              </a:ext>
            </a:extLst>
          </p:cNvPr>
          <p:cNvSpPr txBox="1">
            <a:spLocks/>
          </p:cNvSpPr>
          <p:nvPr/>
        </p:nvSpPr>
        <p:spPr>
          <a:xfrm>
            <a:off x="1421000" y="4389479"/>
            <a:ext cx="9144000" cy="1233806"/>
          </a:xfrm>
          <a:prstGeom prst="rect">
            <a:avLst/>
          </a:prstGeom>
          <a:solidFill>
            <a:schemeClr val="bg1"/>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A North Star F.C. </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Training Plan for Recreational Soccer (Week Four)</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929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84B28-FDB1-D5D9-6DA9-4E79AB36037F}"/>
              </a:ext>
            </a:extLst>
          </p:cNvPr>
          <p:cNvSpPr>
            <a:spLocks noGrp="1"/>
          </p:cNvSpPr>
          <p:nvPr>
            <p:ph idx="1"/>
          </p:nvPr>
        </p:nvSpPr>
        <p:spPr>
          <a:xfrm>
            <a:off x="409101" y="922391"/>
            <a:ext cx="11257471" cy="4259209"/>
          </a:xfrm>
          <a:solidFill>
            <a:schemeClr val="bg1"/>
          </a:solidFill>
          <a:ln w="28575">
            <a:solidFill>
              <a:schemeClr val="tx1"/>
            </a:solidFill>
          </a:ln>
        </p:spPr>
        <p:txBody>
          <a:bodyPr>
            <a:noAutofit/>
          </a:bodyPr>
          <a:lstStyle/>
          <a:p>
            <a:pPr marL="0" marR="0" lvl="0" indent="0">
              <a:lnSpc>
                <a:spcPct val="107000"/>
              </a:lnSpc>
              <a:spcBef>
                <a:spcPts val="0"/>
              </a:spcBef>
              <a:spcAft>
                <a:spcPts val="0"/>
              </a:spcAft>
              <a:buNone/>
            </a:pPr>
            <a:endPar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Warm up</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Defending foundations, etc.</a:t>
            </a:r>
          </a:p>
          <a:p>
            <a:pPr marL="0" marR="0" lvl="0" indent="0">
              <a:lnSpc>
                <a:spcPct val="107000"/>
              </a:lnSpc>
              <a:spcBef>
                <a:spcPts val="0"/>
              </a:spcBef>
              <a:spcAft>
                <a:spcPts val="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1.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Individual Shadow Defending</a:t>
            </a:r>
            <a:endParaRPr lang="en-US" altLang="en-US" sz="1400" u="sng" dirty="0">
              <a:solidFill>
                <a:schemeClr val="accent1"/>
              </a:solidFill>
              <a:latin typeface="Arial" panose="020B0604020202020204" pitchFamily="34" charset="0"/>
              <a:cs typeface="Arial" panose="020B0604020202020204" pitchFamily="34" charset="0"/>
            </a:endParaRPr>
          </a:p>
          <a:p>
            <a:pPr marL="0" marR="0" lvl="0" indent="0">
              <a:lnSpc>
                <a:spcPct val="107000"/>
              </a:lnSpc>
              <a:spcBef>
                <a:spcPts val="0"/>
              </a:spcBef>
              <a:spcAft>
                <a:spcPts val="0"/>
              </a:spcAft>
              <a:buNone/>
            </a:pPr>
            <a:r>
              <a:rPr lang="en-US" sz="1400" dirty="0">
                <a:effectLst/>
                <a:latin typeface="Arial" panose="020B0604020202020204" pitchFamily="34" charset="0"/>
                <a:ea typeface="Calibri" panose="020F0502020204030204" pitchFamily="34" charset="0"/>
                <a:cs typeface="Arial" panose="020B0604020202020204" pitchFamily="34" charset="0"/>
              </a:rPr>
              <a:t>a)   </a:t>
            </a:r>
            <a:r>
              <a:rPr lang="en-US" altLang="en-US" sz="1400" dirty="0">
                <a:latin typeface="Arial" panose="020B0604020202020204" pitchFamily="34" charset="0"/>
                <a:ea typeface="Times New Roman" panose="02020603050405020304" pitchFamily="18" charset="0"/>
                <a:cs typeface="Arial" panose="020B0604020202020204" pitchFamily="34" charset="0"/>
              </a:rPr>
              <a:t>Players are sideways on running backwards to the other line changing sides in defensive mode. </a:t>
            </a:r>
            <a:endPar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AutoNum type="alphaLcParenR" startAt="2"/>
            </a:pPr>
            <a:r>
              <a:rPr lang="en-US" sz="1400" dirty="0">
                <a:latin typeface="Arial" panose="020B0604020202020204" pitchFamily="34" charset="0"/>
                <a:ea typeface="Calibri" panose="020F0502020204030204" pitchFamily="34" charset="0"/>
                <a:cs typeface="Arial" panose="020B0604020202020204" pitchFamily="34" charset="0"/>
              </a:rPr>
              <a:t>Now 2 players together, one attacker one defender. </a:t>
            </a:r>
            <a:r>
              <a:rPr lang="en-US" altLang="en-US" sz="1400" dirty="0">
                <a:latin typeface="Arial" panose="020B0604020202020204" pitchFamily="34" charset="0"/>
                <a:ea typeface="Times New Roman" panose="02020603050405020304" pitchFamily="18" charset="0"/>
                <a:cs typeface="Arial" panose="020B0604020202020204" pitchFamily="34" charset="0"/>
              </a:rPr>
              <a:t>Shadow defending running backwards checking side to side to counter the attackers’ movements. </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5-10 mins</a:t>
            </a: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1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AutoNum type="arabicPeriod" startAt="2"/>
            </a:pPr>
            <a:r>
              <a:rPr 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individual and combined defending – Closing down: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Defending in 1 v 1; 2 v 1 and 2 v 2 situations</a:t>
            </a:r>
          </a:p>
          <a:p>
            <a:pPr marL="0" indent="0">
              <a:lnSpc>
                <a:spcPct val="107000"/>
              </a:lnSpc>
              <a:spcBef>
                <a:spcPts val="0"/>
              </a:spcBef>
              <a:buNone/>
            </a:pPr>
            <a:r>
              <a:rPr lang="en-US" sz="1400" dirty="0">
                <a:latin typeface="Arial" panose="020B0604020202020204" pitchFamily="34" charset="0"/>
                <a:ea typeface="Calibri" panose="020F0502020204030204" pitchFamily="34" charset="0"/>
                <a:cs typeface="Arial" panose="020B0604020202020204" pitchFamily="34" charset="0"/>
              </a:rPr>
              <a:t>a)    Teaching the principles of individual and combined defending.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20 mins</a:t>
            </a:r>
          </a:p>
          <a:p>
            <a:pPr marL="0" indent="0">
              <a:lnSpc>
                <a:spcPct val="107000"/>
              </a:lnSpc>
              <a:spcBef>
                <a:spcPts val="0"/>
              </a:spcBef>
              <a:buNone/>
            </a:pPr>
            <a:endParaRPr lang="en-US" sz="1050" b="1" u="sng"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3.    </a:t>
            </a: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Water Break</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  5 Min</a:t>
            </a:r>
          </a:p>
          <a:p>
            <a:pPr marL="457200" marR="0" lvl="1" indent="0">
              <a:lnSpc>
                <a:spcPct val="107000"/>
              </a:lnSpc>
              <a:spcBef>
                <a:spcPts val="0"/>
              </a:spcBef>
              <a:spcAft>
                <a:spcPts val="0"/>
              </a:spcAft>
              <a:buNone/>
            </a:pPr>
            <a:endParaRPr lang="en-US" sz="5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AutoNum type="arabicPeriod" startAt="4"/>
            </a:pP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A small sided game situation with a defensive overload</a:t>
            </a:r>
          </a:p>
          <a:p>
            <a:pPr marL="0" indent="0">
              <a:lnSpc>
                <a:spcPct val="107000"/>
              </a:lnSpc>
              <a:spcBef>
                <a:spcPts val="0"/>
              </a:spcBef>
              <a:buNone/>
            </a:pPr>
            <a:r>
              <a:rPr lang="en-US" altLang="en-US" sz="1400" dirty="0">
                <a:latin typeface="Arial" panose="020B0604020202020204" pitchFamily="34" charset="0"/>
                <a:ea typeface="Times New Roman" panose="02020603050405020304" pitchFamily="18" charset="0"/>
                <a:cs typeface="Arial" panose="020B0604020202020204" pitchFamily="34" charset="0"/>
              </a:rPr>
              <a:t>a)    Making it more team orientated but introducing it with the overload to gain early success and confidence. </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10 mins</a:t>
            </a:r>
          </a:p>
          <a:p>
            <a:pPr marL="342900" indent="-342900">
              <a:lnSpc>
                <a:spcPct val="107000"/>
              </a:lnSpc>
              <a:spcBef>
                <a:spcPts val="0"/>
              </a:spcBef>
              <a:buAutoNum type="arabicPeriod" startAt="4"/>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5.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 Scrimmage</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Teaching a Defensive Pressurizing game to win the ball in 1 v 1 situations                                                                            </a:t>
            </a:r>
            <a:r>
              <a:rPr lang="en-US" altLang="en-US" sz="1400" dirty="0">
                <a:latin typeface="Arial" panose="020B0604020202020204" pitchFamily="34" charset="0"/>
                <a:cs typeface="Arial" panose="020B0604020202020204" pitchFamily="34" charset="0"/>
              </a:rPr>
              <a:t>a) Teaching players better 1 v 1 defending plus how to defend as a team. </a:t>
            </a:r>
            <a:r>
              <a:rPr lang="en-US" altLang="en-US" sz="1400" b="1" dirty="0">
                <a:solidFill>
                  <a:schemeClr val="accent1"/>
                </a:solidFill>
                <a:latin typeface="Arial" panose="020B0604020202020204" pitchFamily="34" charset="0"/>
                <a:cs typeface="Arial" panose="020B0604020202020204" pitchFamily="34" charset="0"/>
              </a:rPr>
              <a:t>15 Mins</a:t>
            </a:r>
          </a:p>
          <a:p>
            <a:pPr marL="342900" indent="-342900">
              <a:lnSpc>
                <a:spcPct val="107000"/>
              </a:lnSpc>
              <a:spcBef>
                <a:spcPts val="0"/>
              </a:spcBef>
              <a:spcAft>
                <a:spcPts val="800"/>
              </a:spcAft>
              <a:buAutoNum type="arabicPeriod" startAt="4"/>
            </a:pPr>
            <a:endParaRPr lang="en-US" sz="9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111107-DC16-2F32-9BA3-3ED2550A41CD}"/>
              </a:ext>
            </a:extLst>
          </p:cNvPr>
          <p:cNvSpPr txBox="1"/>
          <p:nvPr/>
        </p:nvSpPr>
        <p:spPr>
          <a:xfrm>
            <a:off x="3048719" y="297103"/>
            <a:ext cx="6094562" cy="458780"/>
          </a:xfrm>
          <a:prstGeom prst="rect">
            <a:avLst/>
          </a:prstGeom>
          <a:solidFill>
            <a:schemeClr val="tx2">
              <a:lumMod val="10000"/>
              <a:lumOff val="90000"/>
            </a:schemeClr>
          </a:solidFill>
          <a:ln w="28575">
            <a:solidFill>
              <a:schemeClr val="tx1"/>
            </a:solidFill>
          </a:ln>
        </p:spPr>
        <p:txBody>
          <a:bodyPr wrap="square">
            <a:spAutoFit/>
          </a:bodyPr>
          <a:lstStyle/>
          <a:p>
            <a:pPr marL="0" marR="0" algn="ctr">
              <a:lnSpc>
                <a:spcPct val="107000"/>
              </a:lnSpc>
              <a:spcBef>
                <a:spcPts val="0"/>
              </a:spcBef>
              <a:spcAft>
                <a:spcPts val="800"/>
              </a:spcAft>
            </a:pP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Week 4: Principles of Defending  </a:t>
            </a:r>
          </a:p>
        </p:txBody>
      </p:sp>
    </p:spTree>
    <p:extLst>
      <p:ext uri="{BB962C8B-B14F-4D97-AF65-F5344CB8AC3E}">
        <p14:creationId xmlns:p14="http://schemas.microsoft.com/office/powerpoint/2010/main" val="478454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5" descr="U8S29">
            <a:extLst>
              <a:ext uri="{FF2B5EF4-FFF2-40B4-BE49-F238E27FC236}">
                <a16:creationId xmlns:a16="http://schemas.microsoft.com/office/drawing/2014/main" id="{1344BEC8-9391-4719-AFFF-AFB124DB3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880" y="951862"/>
            <a:ext cx="2926782" cy="2614790"/>
          </a:xfrm>
          <a:prstGeom prst="rect">
            <a:avLst/>
          </a:prstGeom>
          <a:solidFill>
            <a:schemeClr val="bg1"/>
          </a:solidFill>
          <a:ln>
            <a:solidFill>
              <a:schemeClr val="tx1"/>
            </a:solidFill>
          </a:ln>
        </p:spPr>
      </p:pic>
      <p:pic>
        <p:nvPicPr>
          <p:cNvPr id="1025" name="Picture 1">
            <a:extLst>
              <a:ext uri="{FF2B5EF4-FFF2-40B4-BE49-F238E27FC236}">
                <a16:creationId xmlns:a16="http://schemas.microsoft.com/office/drawing/2014/main" id="{9349F89B-2684-4D1C-B544-CCEA22B83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155" y="897251"/>
            <a:ext cx="3052002" cy="2723089"/>
          </a:xfrm>
          <a:prstGeom prst="rect">
            <a:avLst/>
          </a:prstGeom>
          <a:solidFill>
            <a:schemeClr val="bg1"/>
          </a:solidFill>
          <a:ln>
            <a:solidFill>
              <a:schemeClr val="tx1"/>
            </a:solidFill>
          </a:ln>
        </p:spPr>
      </p:pic>
      <p:sp>
        <p:nvSpPr>
          <p:cNvPr id="4" name="Rectangle 3">
            <a:extLst>
              <a:ext uri="{FF2B5EF4-FFF2-40B4-BE49-F238E27FC236}">
                <a16:creationId xmlns:a16="http://schemas.microsoft.com/office/drawing/2014/main" id="{B9AC9350-2998-4962-BDBD-17A9A6887526}"/>
              </a:ext>
            </a:extLst>
          </p:cNvPr>
          <p:cNvSpPr>
            <a:spLocks noChangeArrowheads="1"/>
          </p:cNvSpPr>
          <p:nvPr/>
        </p:nvSpPr>
        <p:spPr bwMode="auto">
          <a:xfrm>
            <a:off x="3547139" y="328932"/>
            <a:ext cx="5097721" cy="307777"/>
          </a:xfrm>
          <a:prstGeom prst="rect">
            <a:avLst/>
          </a:prstGeom>
          <a:solidFill>
            <a:schemeClr val="bg1"/>
          </a:solidFill>
          <a:ln w="19050">
            <a:solidFill>
              <a:schemeClr val="tx1"/>
            </a:solid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14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Practicing </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Individual Shadow Defending</a:t>
            </a:r>
            <a:endParaRPr kumimoji="0" lang="en-US" altLang="en-US" sz="1400" b="0" i="0" strike="noStrike" cap="none" normalizeH="0" baseline="0" dirty="0">
              <a:ln>
                <a:noFill/>
              </a:ln>
              <a:solidFill>
                <a:schemeClr val="accent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9A01198-4C65-4814-950A-0C49FF10547E}"/>
              </a:ext>
            </a:extLst>
          </p:cNvPr>
          <p:cNvSpPr>
            <a:spLocks noChangeArrowheads="1"/>
          </p:cNvSpPr>
          <p:nvPr/>
        </p:nvSpPr>
        <p:spPr bwMode="auto">
          <a:xfrm>
            <a:off x="1022025" y="3784503"/>
            <a:ext cx="9700262" cy="900246"/>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Players are sideways on running backwards to other line changing sides in defensive mode. Increase pace.</a:t>
            </a:r>
            <a:endPar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Shadow heading and running back on coach’s command.</a:t>
            </a:r>
            <a:endPar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In two’s, one running moving side to side, the other running backwards changing sideways on stance checking opponents run.</a:t>
            </a:r>
            <a:endPar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  A ball between two working as above, working back and forward, defender shadowing the ball not winning possession.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  Practice feinting to tackle with your front foot, forcing attacker to protect the </a:t>
            </a:r>
            <a:endPar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049" name="Picture 16" descr="U8S29">
            <a:extLst>
              <a:ext uri="{FF2B5EF4-FFF2-40B4-BE49-F238E27FC236}">
                <a16:creationId xmlns:a16="http://schemas.microsoft.com/office/drawing/2014/main" id="{4D719D88-8CBD-4EE1-B9F2-D8C993F6B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310" y="920899"/>
            <a:ext cx="2939866" cy="2645753"/>
          </a:xfrm>
          <a:prstGeom prst="rect">
            <a:avLst/>
          </a:prstGeom>
          <a:solidFill>
            <a:schemeClr val="bg1"/>
          </a:solidFill>
          <a:ln>
            <a:solidFill>
              <a:schemeClr val="tx1"/>
            </a:solidFill>
          </a:ln>
        </p:spPr>
      </p:pic>
      <p:sp>
        <p:nvSpPr>
          <p:cNvPr id="17" name="Rectangle 16">
            <a:extLst>
              <a:ext uri="{FF2B5EF4-FFF2-40B4-BE49-F238E27FC236}">
                <a16:creationId xmlns:a16="http://schemas.microsoft.com/office/drawing/2014/main" id="{76FE48F2-4134-4C94-9446-85EB261436A9}"/>
              </a:ext>
            </a:extLst>
          </p:cNvPr>
          <p:cNvSpPr/>
          <p:nvPr/>
        </p:nvSpPr>
        <p:spPr>
          <a:xfrm>
            <a:off x="1075914" y="954677"/>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18" name="Rectangle 17">
            <a:extLst>
              <a:ext uri="{FF2B5EF4-FFF2-40B4-BE49-F238E27FC236}">
                <a16:creationId xmlns:a16="http://schemas.microsoft.com/office/drawing/2014/main" id="{D3A727C7-5D84-47F3-9FFB-F5281433C6C9}"/>
              </a:ext>
            </a:extLst>
          </p:cNvPr>
          <p:cNvSpPr/>
          <p:nvPr/>
        </p:nvSpPr>
        <p:spPr>
          <a:xfrm>
            <a:off x="4383825" y="929350"/>
            <a:ext cx="247169" cy="1915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19" name="Rectangle 18">
            <a:extLst>
              <a:ext uri="{FF2B5EF4-FFF2-40B4-BE49-F238E27FC236}">
                <a16:creationId xmlns:a16="http://schemas.microsoft.com/office/drawing/2014/main" id="{C4BBCD79-B3F6-4093-8C60-09C3B2A709F9}"/>
              </a:ext>
            </a:extLst>
          </p:cNvPr>
          <p:cNvSpPr/>
          <p:nvPr/>
        </p:nvSpPr>
        <p:spPr>
          <a:xfrm>
            <a:off x="7853677" y="919763"/>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
        <p:nvSpPr>
          <p:cNvPr id="2" name="TextBox 1">
            <a:extLst>
              <a:ext uri="{FF2B5EF4-FFF2-40B4-BE49-F238E27FC236}">
                <a16:creationId xmlns:a16="http://schemas.microsoft.com/office/drawing/2014/main" id="{ACBE870C-8A28-63D8-8E7E-82E36C213D2C}"/>
              </a:ext>
            </a:extLst>
          </p:cNvPr>
          <p:cNvSpPr txBox="1"/>
          <p:nvPr/>
        </p:nvSpPr>
        <p:spPr>
          <a:xfrm>
            <a:off x="300788" y="343841"/>
            <a:ext cx="2156603" cy="307777"/>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Warmup</a:t>
            </a:r>
          </a:p>
        </p:txBody>
      </p:sp>
    </p:spTree>
    <p:extLst>
      <p:ext uri="{BB962C8B-B14F-4D97-AF65-F5344CB8AC3E}">
        <p14:creationId xmlns:p14="http://schemas.microsoft.com/office/powerpoint/2010/main" val="2591327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FFF30-67D4-43D0-A4B8-DCBBB638EA17}"/>
              </a:ext>
            </a:extLst>
          </p:cNvPr>
          <p:cNvSpPr txBox="1"/>
          <p:nvPr/>
        </p:nvSpPr>
        <p:spPr>
          <a:xfrm>
            <a:off x="106265" y="139706"/>
            <a:ext cx="5846138" cy="2246769"/>
          </a:xfrm>
          <a:prstGeom prst="rect">
            <a:avLst/>
          </a:prstGeom>
          <a:solidFill>
            <a:schemeClr val="bg1"/>
          </a:solidFill>
          <a:ln>
            <a:solidFill>
              <a:schemeClr val="tx1"/>
            </a:solidFill>
          </a:ln>
        </p:spPr>
        <p:txBody>
          <a:bodyPr wrap="square">
            <a:spAutoFit/>
          </a:bodyPr>
          <a:lstStyle/>
          <a:p>
            <a:pPr marL="0" marR="0">
              <a:spcBef>
                <a:spcPts val="0"/>
              </a:spcBef>
              <a:spcAft>
                <a:spcPts val="0"/>
              </a:spcAft>
            </a:pPr>
            <a:r>
              <a:rPr lang="en-US" sz="400" b="1" dirty="0">
                <a:effectLst/>
                <a:latin typeface="Arial" panose="020B0604020202020204" pitchFamily="34" charset="0"/>
                <a:ea typeface="Times New Roman" panose="02020603050405020304" pitchFamily="18" charset="0"/>
                <a:cs typeface="Arial" panose="020B0604020202020204" pitchFamily="34" charset="0"/>
              </a:rPr>
              <a:t> </a:t>
            </a:r>
            <a:endParaRPr lang="en-US" sz="4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How to defend effectively: </a:t>
            </a:r>
          </a:p>
          <a:p>
            <a:pPr marL="0" marR="0">
              <a:spcBef>
                <a:spcPts val="0"/>
              </a:spcBef>
              <a:spcAft>
                <a:spcPts val="0"/>
              </a:spcAft>
            </a:pPr>
            <a:r>
              <a:rPr lang="en-US" sz="1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Coaching points of individual defending – Closing down.</a:t>
            </a:r>
          </a:p>
          <a:p>
            <a:pPr marL="0" marR="0">
              <a:spcBef>
                <a:spcPts val="0"/>
              </a:spcBef>
              <a:spcAft>
                <a:spcPts val="0"/>
              </a:spcAft>
            </a:pPr>
            <a:endParaRPr lang="en-US" sz="9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1.  Travel as fast as possible as the ball travels to close opponent.</a:t>
            </a:r>
          </a:p>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2.   Close the opponent down with a curved run forcing the player the way you want them to go (if you have time to do so).</a:t>
            </a:r>
          </a:p>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3.  Slow down the last few yards, get balanced, bend knees, sideways on stance forcing the play your way, and slow the attacker up (making play predictable).</a:t>
            </a:r>
          </a:p>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4.  Feint to tackle – use your front foot this forces the opponent to protect the ball and ultimately look down at the ball and away from you the defender (also prevents awareness of where support players are in a game situation). Try to steal with front foot.</a:t>
            </a:r>
          </a:p>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5.  Watch the ball not the player so you aren’t thrown by body movement.</a:t>
            </a:r>
          </a:p>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6.  Stay on your feet and be patient, your chance will come to win the ball if you go to ground you give the initiative to the attacker.</a:t>
            </a:r>
          </a:p>
        </p:txBody>
      </p:sp>
      <p:sp>
        <p:nvSpPr>
          <p:cNvPr id="7" name="TextBox 6">
            <a:extLst>
              <a:ext uri="{FF2B5EF4-FFF2-40B4-BE49-F238E27FC236}">
                <a16:creationId xmlns:a16="http://schemas.microsoft.com/office/drawing/2014/main" id="{FB59692C-53AC-4FFA-9FD1-6650619AE96D}"/>
              </a:ext>
            </a:extLst>
          </p:cNvPr>
          <p:cNvSpPr txBox="1"/>
          <p:nvPr/>
        </p:nvSpPr>
        <p:spPr>
          <a:xfrm>
            <a:off x="126345" y="2509236"/>
            <a:ext cx="2662733" cy="353943"/>
          </a:xfrm>
          <a:prstGeom prst="rect">
            <a:avLst/>
          </a:prstGeom>
          <a:solidFill>
            <a:schemeClr val="bg1"/>
          </a:solidFill>
          <a:ln>
            <a:solidFill>
              <a:schemeClr val="tx1"/>
            </a:solidFill>
          </a:ln>
        </p:spPr>
        <p:txBody>
          <a:bodyPr wrap="square">
            <a:spAutoFit/>
          </a:bodyPr>
          <a:lstStyle/>
          <a:p>
            <a:pPr marL="0" marR="0" algn="ctr">
              <a:spcBef>
                <a:spcPts val="0"/>
              </a:spcBef>
              <a:spcAft>
                <a:spcPts val="0"/>
              </a:spcAft>
            </a:pPr>
            <a:r>
              <a:rPr lang="en-US" sz="1100" b="1" dirty="0">
                <a:solidFill>
                  <a:schemeClr val="accent1"/>
                </a:solidFill>
                <a:effectLst/>
                <a:latin typeface="Arial" panose="020B0604020202020204" pitchFamily="34" charset="0"/>
                <a:ea typeface="Times New Roman" panose="02020603050405020304" pitchFamily="18" charset="0"/>
              </a:rPr>
              <a:t>Defending in a 1 v 1 situation</a:t>
            </a:r>
          </a:p>
          <a:p>
            <a:pPr marL="0" marR="0" algn="ctr">
              <a:spcBef>
                <a:spcPts val="0"/>
              </a:spcBef>
              <a:spcAft>
                <a:spcPts val="0"/>
              </a:spcAft>
            </a:pPr>
            <a:endParaRPr lang="en-US" sz="600" dirty="0">
              <a:solidFill>
                <a:schemeClr val="accent1"/>
              </a:solidFill>
              <a:effectLst/>
              <a:latin typeface="Times New Roman" panose="02020603050405020304" pitchFamily="18" charset="0"/>
              <a:ea typeface="Times New Roman" panose="02020603050405020304" pitchFamily="18" charset="0"/>
            </a:endParaRPr>
          </a:p>
        </p:txBody>
      </p:sp>
      <p:pic>
        <p:nvPicPr>
          <p:cNvPr id="4098" name="Picture 17" descr="U8S29">
            <a:extLst>
              <a:ext uri="{FF2B5EF4-FFF2-40B4-BE49-F238E27FC236}">
                <a16:creationId xmlns:a16="http://schemas.microsoft.com/office/drawing/2014/main" id="{8C47165A-12A4-4854-ABDE-2CDD3F082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45" y="2942956"/>
            <a:ext cx="2718805" cy="2472067"/>
          </a:xfrm>
          <a:prstGeom prst="rect">
            <a:avLst/>
          </a:prstGeom>
          <a:solidFill>
            <a:schemeClr val="bg1"/>
          </a:solidFill>
          <a:ln>
            <a:solidFill>
              <a:schemeClr val="tx1"/>
            </a:solidFill>
          </a:ln>
        </p:spPr>
      </p:pic>
      <p:sp>
        <p:nvSpPr>
          <p:cNvPr id="10" name="TextBox 9">
            <a:extLst>
              <a:ext uri="{FF2B5EF4-FFF2-40B4-BE49-F238E27FC236}">
                <a16:creationId xmlns:a16="http://schemas.microsoft.com/office/drawing/2014/main" id="{D37AB263-471D-441E-8BAD-A00D1B24409F}"/>
              </a:ext>
            </a:extLst>
          </p:cNvPr>
          <p:cNvSpPr txBox="1"/>
          <p:nvPr/>
        </p:nvSpPr>
        <p:spPr>
          <a:xfrm>
            <a:off x="106265" y="5146895"/>
            <a:ext cx="5840508" cy="1415772"/>
          </a:xfrm>
          <a:prstGeom prst="rect">
            <a:avLst/>
          </a:prstGeom>
          <a:solidFill>
            <a:schemeClr val="bg1"/>
          </a:solidFill>
          <a:ln>
            <a:solidFill>
              <a:schemeClr val="tx1"/>
            </a:solidFill>
          </a:ln>
        </p:spPr>
        <p:txBody>
          <a:bodyPr wrap="square">
            <a:spAutoFit/>
          </a:bodyPr>
          <a:lstStyle/>
          <a:p>
            <a:pPr marL="0" marR="0">
              <a:spcBef>
                <a:spcPts val="0"/>
              </a:spcBef>
              <a:spcAft>
                <a:spcPts val="0"/>
              </a:spcAft>
            </a:pPr>
            <a:r>
              <a:rPr lang="en-US" sz="500" b="1" u="none" strike="noStrike" dirty="0">
                <a:effectLst/>
                <a:latin typeface="Arial" panose="020B0604020202020204" pitchFamily="34" charset="0"/>
                <a:ea typeface="Times New Roman" panose="02020603050405020304" pitchFamily="18" charset="0"/>
              </a:rPr>
              <a:t> </a:t>
            </a:r>
            <a:endParaRPr lang="en-US" sz="5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u="sng" dirty="0">
                <a:solidFill>
                  <a:srgbClr val="C00000"/>
                </a:solidFill>
                <a:effectLst/>
                <a:latin typeface="Arial" panose="020B0604020202020204" pitchFamily="34" charset="0"/>
                <a:ea typeface="Times New Roman" panose="02020603050405020304" pitchFamily="18" charset="0"/>
              </a:rPr>
              <a:t>Session Plan</a:t>
            </a:r>
            <a:endParaRPr lang="en-US" sz="1000" dirty="0">
              <a:solidFill>
                <a:srgbClr val="C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1.  Receiver (A) tries to score through defender (1)’s goal. Work both sides and alternate numbered players and lettered players.</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2.  All players get the chance to attack or defend.</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3.  Encourage and praise good defending.</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4.  Correct the faults.</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5.  Step in and demonstrate to show the players what is needed if required, demonstration is better than explanation.</a:t>
            </a:r>
            <a:endParaRPr lang="en-US" sz="10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A70EC086-FFE9-46D7-AEDF-DECAFBA73C37}"/>
              </a:ext>
            </a:extLst>
          </p:cNvPr>
          <p:cNvSpPr txBox="1"/>
          <p:nvPr/>
        </p:nvSpPr>
        <p:spPr>
          <a:xfrm>
            <a:off x="2959203" y="2931253"/>
            <a:ext cx="2987569" cy="2092881"/>
          </a:xfrm>
          <a:prstGeom prst="rect">
            <a:avLst/>
          </a:prstGeom>
          <a:solidFill>
            <a:schemeClr val="bg1"/>
          </a:solidFill>
          <a:ln>
            <a:solidFill>
              <a:schemeClr val="tx1"/>
            </a:solidFill>
          </a:ln>
        </p:spPr>
        <p:txBody>
          <a:bodyPr wrap="square">
            <a:spAutoFit/>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7.  Think about the way you want to player to go, it can be onto your opponent’s weakest foot or to the side you are strongest and most confident to tackle on. It</a:t>
            </a:r>
            <a:r>
              <a:rPr lang="en-US" sz="1000" b="1" dirty="0">
                <a:effectLst/>
                <a:latin typeface="Arial" panose="020B0604020202020204" pitchFamily="34" charset="0"/>
                <a:ea typeface="Times New Roman" panose="02020603050405020304" pitchFamily="18" charset="0"/>
              </a:rPr>
              <a:t> </a:t>
            </a:r>
            <a:r>
              <a:rPr lang="en-US" sz="1000" dirty="0">
                <a:effectLst/>
                <a:latin typeface="Arial" panose="020B0604020202020204" pitchFamily="34" charset="0"/>
                <a:ea typeface="Times New Roman" panose="02020603050405020304" pitchFamily="18" charset="0"/>
              </a:rPr>
              <a:t>can depend on the side there is less space to work in for the attacker to restrict their movement and options and to make play predictable.</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8.  Encourage the players to not only win the ball but also to maintain possession of it if they can. In this session they can win it and try to score into the other goal as a reward for gaining possession. In this instance both players will get a chance to practice defending in the same sequence.</a:t>
            </a:r>
            <a:endParaRPr lang="en-US" sz="10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B3EA6265-7427-4326-BB4A-A9FD5033CE7E}"/>
              </a:ext>
            </a:extLst>
          </p:cNvPr>
          <p:cNvSpPr txBox="1"/>
          <p:nvPr/>
        </p:nvSpPr>
        <p:spPr>
          <a:xfrm>
            <a:off x="9017108" y="701828"/>
            <a:ext cx="2951408" cy="2862322"/>
          </a:xfrm>
          <a:prstGeom prst="rect">
            <a:avLst/>
          </a:prstGeom>
          <a:solidFill>
            <a:schemeClr val="bg1"/>
          </a:solidFill>
          <a:ln>
            <a:solidFill>
              <a:schemeClr val="tx1"/>
            </a:solidFill>
          </a:ln>
        </p:spPr>
        <p:txBody>
          <a:bodyPr wrap="square">
            <a:spAutoFit/>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1. (1) passes to (A), (B) closes and stops (A)                              from turning and scoring. Previous coaching                                              points but also gets touch tight to attacker.                              You can judge the distance by touching the                                       back of the player.</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2.  Move with the player to maintain the same                                     distances between you, if the attacking player goes back away from your goal, keep the same spacing between you by moving with them, not allowing them to turn and face you by increasing the distances between you both. If the distance between you are too far away the attacker can and will turn and face up to you creating a 1 v 1 situation which is a great advantage to the attacker. Too close and the attacker can spin off you are using the feel of your body as momentum to spin away quickly into space behind you.</a:t>
            </a:r>
            <a:endParaRPr lang="en-US" sz="10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02CDD3F9-8169-4CF1-BBAC-24FFB32FEF3E}"/>
              </a:ext>
            </a:extLst>
          </p:cNvPr>
          <p:cNvSpPr txBox="1"/>
          <p:nvPr/>
        </p:nvSpPr>
        <p:spPr>
          <a:xfrm>
            <a:off x="6049858" y="139706"/>
            <a:ext cx="3084309" cy="430887"/>
          </a:xfrm>
          <a:prstGeom prst="rect">
            <a:avLst/>
          </a:prstGeom>
          <a:solidFill>
            <a:schemeClr val="bg1"/>
          </a:solidFill>
          <a:ln>
            <a:solidFill>
              <a:schemeClr val="tx1"/>
            </a:solidFill>
          </a:ln>
        </p:spPr>
        <p:txBody>
          <a:bodyPr wrap="square">
            <a:spAutoFit/>
          </a:bodyPr>
          <a:lstStyle/>
          <a:p>
            <a:pPr marL="0" marR="0" algn="ctr">
              <a:spcBef>
                <a:spcPts val="0"/>
              </a:spcBef>
              <a:spcAft>
                <a:spcPts val="0"/>
              </a:spcAft>
            </a:pPr>
            <a:r>
              <a:rPr lang="en-US" sz="1100" b="1" dirty="0">
                <a:solidFill>
                  <a:schemeClr val="accent1"/>
                </a:solidFill>
                <a:effectLst/>
                <a:latin typeface="Arial" panose="020B0604020202020204" pitchFamily="34" charset="0"/>
                <a:ea typeface="Times New Roman" panose="02020603050405020304" pitchFamily="18" charset="0"/>
              </a:rPr>
              <a:t>Defending with a 2 v 1 advantage</a:t>
            </a:r>
            <a:endParaRPr lang="en-US" sz="1100" dirty="0">
              <a:solidFill>
                <a:schemeClr val="accent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dirty="0">
                <a:solidFill>
                  <a:schemeClr val="accent1"/>
                </a:solidFill>
                <a:effectLst/>
                <a:latin typeface="Arial" panose="020B0604020202020204" pitchFamily="34" charset="0"/>
                <a:ea typeface="Times New Roman" panose="02020603050405020304" pitchFamily="18" charset="0"/>
              </a:rPr>
              <a:t>pressure and support</a:t>
            </a:r>
            <a:endParaRPr lang="en-US" sz="1100" dirty="0">
              <a:solidFill>
                <a:schemeClr val="accent1"/>
              </a:solidFill>
              <a:effectLst/>
              <a:latin typeface="Times New Roman" panose="02020603050405020304" pitchFamily="18" charset="0"/>
              <a:ea typeface="Times New Roman" panose="02020603050405020304" pitchFamily="18" charset="0"/>
            </a:endParaRPr>
          </a:p>
        </p:txBody>
      </p:sp>
      <p:pic>
        <p:nvPicPr>
          <p:cNvPr id="4100" name="Picture 18" descr="U8S29">
            <a:extLst>
              <a:ext uri="{FF2B5EF4-FFF2-40B4-BE49-F238E27FC236}">
                <a16:creationId xmlns:a16="http://schemas.microsoft.com/office/drawing/2014/main" id="{49615478-DBD3-4735-9E51-51D7DF67D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564" y="685580"/>
            <a:ext cx="2747718" cy="2458544"/>
          </a:xfrm>
          <a:prstGeom prst="rect">
            <a:avLst/>
          </a:prstGeom>
          <a:solidFill>
            <a:schemeClr val="bg1"/>
          </a:solidFill>
          <a:ln>
            <a:solidFill>
              <a:schemeClr val="tx1"/>
            </a:solidFill>
          </a:ln>
        </p:spPr>
      </p:pic>
      <p:sp>
        <p:nvSpPr>
          <p:cNvPr id="22" name="TextBox 21">
            <a:extLst>
              <a:ext uri="{FF2B5EF4-FFF2-40B4-BE49-F238E27FC236}">
                <a16:creationId xmlns:a16="http://schemas.microsoft.com/office/drawing/2014/main" id="{D56307F6-E6D7-4CDA-9302-F040EED0E1FA}"/>
              </a:ext>
            </a:extLst>
          </p:cNvPr>
          <p:cNvSpPr txBox="1"/>
          <p:nvPr/>
        </p:nvSpPr>
        <p:spPr>
          <a:xfrm>
            <a:off x="6049858" y="3652923"/>
            <a:ext cx="3368915" cy="430887"/>
          </a:xfrm>
          <a:prstGeom prst="rect">
            <a:avLst/>
          </a:prstGeom>
          <a:solidFill>
            <a:schemeClr val="bg1"/>
          </a:solidFill>
          <a:ln>
            <a:solidFill>
              <a:schemeClr val="tx1"/>
            </a:solidFill>
          </a:ln>
        </p:spPr>
        <p:txBody>
          <a:bodyPr wrap="square">
            <a:spAutoFit/>
          </a:bodyPr>
          <a:lstStyle/>
          <a:p>
            <a:pPr marL="0" marR="0" algn="ctr">
              <a:spcBef>
                <a:spcPts val="0"/>
              </a:spcBef>
              <a:spcAft>
                <a:spcPts val="0"/>
              </a:spcAft>
            </a:pPr>
            <a:r>
              <a:rPr lang="en-US" sz="1100" b="1" dirty="0">
                <a:solidFill>
                  <a:schemeClr val="accent1"/>
                </a:solidFill>
                <a:effectLst/>
                <a:latin typeface="Arial" panose="020B0604020202020204" pitchFamily="34" charset="0"/>
                <a:ea typeface="Times New Roman" panose="02020603050405020304" pitchFamily="18" charset="0"/>
              </a:rPr>
              <a:t>Defending in a 2 v 2 situation</a:t>
            </a:r>
            <a:endParaRPr lang="en-US" sz="1100" dirty="0">
              <a:solidFill>
                <a:schemeClr val="accent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dirty="0">
                <a:solidFill>
                  <a:schemeClr val="accent1"/>
                </a:solidFill>
                <a:effectLst/>
                <a:latin typeface="Arial" panose="020B0604020202020204" pitchFamily="34" charset="0"/>
                <a:ea typeface="Times New Roman" panose="02020603050405020304" pitchFamily="18" charset="0"/>
              </a:rPr>
              <a:t>pressure and support</a:t>
            </a:r>
            <a:endParaRPr lang="en-US" sz="1100" dirty="0">
              <a:solidFill>
                <a:schemeClr val="accent1"/>
              </a:solidFill>
              <a:effectLst/>
              <a:latin typeface="Times New Roman" panose="02020603050405020304" pitchFamily="18" charset="0"/>
              <a:ea typeface="Times New Roman" panose="02020603050405020304" pitchFamily="18" charset="0"/>
            </a:endParaRPr>
          </a:p>
        </p:txBody>
      </p:sp>
      <p:pic>
        <p:nvPicPr>
          <p:cNvPr id="4101" name="Picture 271" descr="S15">
            <a:extLst>
              <a:ext uri="{FF2B5EF4-FFF2-40B4-BE49-F238E27FC236}">
                <a16:creationId xmlns:a16="http://schemas.microsoft.com/office/drawing/2014/main" id="{618D0BD2-22C1-4909-A784-32D4A76CA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29" y="4198191"/>
            <a:ext cx="2718805" cy="2433663"/>
          </a:xfrm>
          <a:prstGeom prst="rect">
            <a:avLst/>
          </a:prstGeom>
          <a:solidFill>
            <a:schemeClr val="bg1"/>
          </a:solidFill>
          <a:ln>
            <a:solidFill>
              <a:schemeClr val="tx1"/>
            </a:solidFill>
          </a:ln>
        </p:spPr>
      </p:pic>
      <p:sp>
        <p:nvSpPr>
          <p:cNvPr id="25" name="TextBox 24">
            <a:extLst>
              <a:ext uri="{FF2B5EF4-FFF2-40B4-BE49-F238E27FC236}">
                <a16:creationId xmlns:a16="http://schemas.microsoft.com/office/drawing/2014/main" id="{9440354A-B140-4D14-B6F5-9E2D33A97C75}"/>
              </a:ext>
            </a:extLst>
          </p:cNvPr>
          <p:cNvSpPr txBox="1"/>
          <p:nvPr/>
        </p:nvSpPr>
        <p:spPr>
          <a:xfrm>
            <a:off x="9179723" y="4239188"/>
            <a:ext cx="2852938" cy="1938992"/>
          </a:xfrm>
          <a:prstGeom prst="rect">
            <a:avLst/>
          </a:prstGeom>
          <a:solidFill>
            <a:schemeClr val="bg1"/>
          </a:solidFill>
          <a:ln>
            <a:solidFill>
              <a:schemeClr val="tx1"/>
            </a:solidFill>
          </a:ln>
        </p:spPr>
        <p:txBody>
          <a:bodyPr wrap="square">
            <a:spAutoFit/>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1. Develop: 2 v 2 with (B) joining in. In a 2 v 2 show the “piston effect” of support movements as the ball travels. Also consider that the closest player can close the ball as it travels from player to player (discussed later).</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2. (2) closes (A) down and shows inside to the support player. (1) Supports at a 45-degree angle but is also screening (B). In the 2 v 1 situation (1) only had to think about supporting (2) but now there are two things to consider; supporting (2) and screening the position and movement of (B).  </a:t>
            </a:r>
            <a:endParaRPr lang="en-US" sz="1000" dirty="0">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9BD96DBF-C7FD-4EB2-B6A2-36C5F11979FE}"/>
              </a:ext>
            </a:extLst>
          </p:cNvPr>
          <p:cNvSpPr/>
          <p:nvPr/>
        </p:nvSpPr>
        <p:spPr>
          <a:xfrm>
            <a:off x="6245229" y="4219303"/>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
        <p:nvSpPr>
          <p:cNvPr id="21" name="Rectangle 20">
            <a:extLst>
              <a:ext uri="{FF2B5EF4-FFF2-40B4-BE49-F238E27FC236}">
                <a16:creationId xmlns:a16="http://schemas.microsoft.com/office/drawing/2014/main" id="{683603C1-F6B9-4B65-8A87-2CAB9194F3A0}"/>
              </a:ext>
            </a:extLst>
          </p:cNvPr>
          <p:cNvSpPr/>
          <p:nvPr/>
        </p:nvSpPr>
        <p:spPr>
          <a:xfrm>
            <a:off x="6137120" y="701828"/>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24" name="Rectangle 23">
            <a:extLst>
              <a:ext uri="{FF2B5EF4-FFF2-40B4-BE49-F238E27FC236}">
                <a16:creationId xmlns:a16="http://schemas.microsoft.com/office/drawing/2014/main" id="{E20B1E1E-DBAA-45ED-8925-9B794A8275C5}"/>
              </a:ext>
            </a:extLst>
          </p:cNvPr>
          <p:cNvSpPr/>
          <p:nvPr/>
        </p:nvSpPr>
        <p:spPr>
          <a:xfrm>
            <a:off x="126345" y="2942956"/>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525154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FC2D3A7-5C7D-5676-801A-9999C3B97C24}"/>
              </a:ext>
            </a:extLst>
          </p:cNvPr>
          <p:cNvSpPr>
            <a:spLocks noChangeArrowheads="1"/>
          </p:cNvSpPr>
          <p:nvPr/>
        </p:nvSpPr>
        <p:spPr bwMode="auto">
          <a:xfrm>
            <a:off x="546792" y="3515468"/>
            <a:ext cx="2372852"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Two v one in each half</a:t>
            </a:r>
            <a:endParaRPr kumimoji="0" lang="en-US" altLang="en-US" sz="1200" b="0" i="0" strike="noStrike" cap="none" normalizeH="0" baseline="0" dirty="0">
              <a:ln>
                <a:noFill/>
              </a:ln>
              <a:solidFill>
                <a:schemeClr val="accent1"/>
              </a:solidFill>
              <a:effectLst/>
            </a:endParaRPr>
          </a:p>
        </p:txBody>
      </p:sp>
      <p:pic>
        <p:nvPicPr>
          <p:cNvPr id="2049" name="Picture 328" descr="S9">
            <a:extLst>
              <a:ext uri="{FF2B5EF4-FFF2-40B4-BE49-F238E27FC236}">
                <a16:creationId xmlns:a16="http://schemas.microsoft.com/office/drawing/2014/main" id="{C438ADF4-B6B3-56A9-C39D-1F4E2095C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72" y="3923843"/>
            <a:ext cx="3067662" cy="27574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747DBC5-D4EE-C505-A8E5-DEF7C056F495}"/>
              </a:ext>
            </a:extLst>
          </p:cNvPr>
          <p:cNvSpPr>
            <a:spLocks noChangeArrowheads="1"/>
          </p:cNvSpPr>
          <p:nvPr/>
        </p:nvSpPr>
        <p:spPr bwMode="auto">
          <a:xfrm>
            <a:off x="3534857" y="4038002"/>
            <a:ext cx="8460497" cy="1708160"/>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  </a:t>
            </a:r>
            <a:r>
              <a:rPr kumimoji="0" lang="en-US" altLang="en-US" sz="1050" b="1" i="0" u="sng" strike="noStrike" cap="none" normalizeH="0" baseline="0" dirty="0">
                <a:ln>
                  <a:noFill/>
                </a:ln>
                <a:solidFill>
                  <a:srgbClr val="C00000"/>
                </a:solidFill>
                <a:effectLst/>
                <a:ea typeface="Times New Roman" panose="02020603050405020304" pitchFamily="18" charset="0"/>
                <a:cs typeface="Arial" panose="020B0604020202020204" pitchFamily="34" charset="0"/>
              </a:rPr>
              <a:t>In Two’s</a:t>
            </a:r>
            <a:r>
              <a:rPr kumimoji="0" lang="en-US" altLang="en-US" sz="1050" b="1" i="0" u="none" strike="noStrike" cap="none" normalizeH="0" baseline="0" dirty="0">
                <a:ln>
                  <a:noFill/>
                </a:ln>
                <a:solidFill>
                  <a:srgbClr val="C00000"/>
                </a:solidFill>
                <a:effectLst/>
                <a:ea typeface="Times New Roman" panose="02020603050405020304" pitchFamily="18" charset="0"/>
                <a:cs typeface="Arial" panose="020B0604020202020204" pitchFamily="34" charset="0"/>
              </a:rPr>
              <a:t>: </a:t>
            </a: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Working on the pressing player (1) and the supporting player (2) together now using communication from the support player asking the pressing player to show the opponent one way or the other (though the coach dictates in this clinic for ease of organization). </a:t>
            </a:r>
            <a:endParaRPr kumimoji="0" lang="en-US" altLang="en-US" sz="105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2.  Each time they change a set of cones the pressing and support players change positions, call “switch”, the support player (2) becoming the pressing player the next time and so on.</a:t>
            </a:r>
            <a:endParaRPr kumimoji="0" lang="en-US" altLang="en-US" sz="105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3. Working on angle, distance, and communication between the two players</a:t>
            </a:r>
            <a:endParaRPr kumimoji="0" lang="en-US" altLang="en-US" sz="105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 2 v 1 in each half; players need to learn when to decide to pass the sole striker on as they change zones.</a:t>
            </a:r>
            <a:endParaRPr kumimoji="0" lang="en-US" altLang="en-US" sz="105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2. Here we see the adjustment of the players when (4) (who was marked by A) moves across the field and is passed on to (B) who closes (4) and (A) drops back into a support position behind.</a:t>
            </a:r>
            <a:endParaRPr kumimoji="0" lang="en-US" altLang="en-US" sz="105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3. Ensure the players talk to each other as this happens so there is good communication between them.</a:t>
            </a:r>
            <a:endParaRPr kumimoji="0" lang="en-US" altLang="en-US" sz="1050" b="1" i="0" u="none" strike="noStrike" cap="none" normalizeH="0" baseline="0" dirty="0">
              <a:ln>
                <a:noFill/>
              </a:ln>
              <a:solidFill>
                <a:schemeClr val="tx1"/>
              </a:solidFill>
              <a:effectLst/>
            </a:endParaRPr>
          </a:p>
        </p:txBody>
      </p:sp>
      <p:sp>
        <p:nvSpPr>
          <p:cNvPr id="6" name="Rectangle 5">
            <a:extLst>
              <a:ext uri="{FF2B5EF4-FFF2-40B4-BE49-F238E27FC236}">
                <a16:creationId xmlns:a16="http://schemas.microsoft.com/office/drawing/2014/main" id="{E3D55EA7-CA50-F96B-7BB5-5F397D734B6F}"/>
              </a:ext>
            </a:extLst>
          </p:cNvPr>
          <p:cNvSpPr>
            <a:spLocks noChangeArrowheads="1"/>
          </p:cNvSpPr>
          <p:nvPr/>
        </p:nvSpPr>
        <p:spPr bwMode="auto">
          <a:xfrm>
            <a:off x="591156" y="242348"/>
            <a:ext cx="2458884" cy="276999"/>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indent="114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14300" algn="l"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dirty="0">
                <a:ln>
                  <a:noFill/>
                </a:ln>
                <a:solidFill>
                  <a:schemeClr val="accent1"/>
                </a:solidFill>
                <a:effectLst/>
                <a:ea typeface="Times New Roman" panose="02020603050405020304" pitchFamily="18" charset="0"/>
                <a:cs typeface="Arial" panose="020B0604020202020204" pitchFamily="34" charset="0"/>
              </a:rPr>
              <a:t>Three v one in each half </a:t>
            </a:r>
            <a:endParaRPr kumimoji="0" lang="en-US" altLang="en-US" sz="1200" b="0" i="0" strike="noStrike" cap="none" normalizeH="0" baseline="0" dirty="0">
              <a:ln>
                <a:noFill/>
              </a:ln>
              <a:solidFill>
                <a:schemeClr val="accent1"/>
              </a:solidFill>
              <a:effectLst/>
            </a:endParaRPr>
          </a:p>
        </p:txBody>
      </p:sp>
      <p:pic>
        <p:nvPicPr>
          <p:cNvPr id="2052" name="Picture 327" descr="S9">
            <a:extLst>
              <a:ext uri="{FF2B5EF4-FFF2-40B4-BE49-F238E27FC236}">
                <a16:creationId xmlns:a16="http://schemas.microsoft.com/office/drawing/2014/main" id="{393F6C25-A2FE-FB11-210E-CD9FF672D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72" y="585035"/>
            <a:ext cx="3094746" cy="27574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1C70B7E-2BAD-66AF-1E43-026A11F938A2}"/>
              </a:ext>
            </a:extLst>
          </p:cNvPr>
          <p:cNvSpPr>
            <a:spLocks noChangeArrowheads="1"/>
          </p:cNvSpPr>
          <p:nvPr/>
        </p:nvSpPr>
        <p:spPr bwMode="auto">
          <a:xfrm>
            <a:off x="3534857" y="1532897"/>
            <a:ext cx="8381839" cy="43088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 </a:t>
            </a:r>
            <a:r>
              <a:rPr lang="en-US" altLang="en-US" sz="1050" b="1" dirty="0">
                <a:ea typeface="Times New Roman" panose="02020603050405020304" pitchFamily="18" charset="0"/>
                <a:cs typeface="Arial" panose="020B0604020202020204" pitchFamily="34" charset="0"/>
              </a:rPr>
              <a:t>T</a:t>
            </a: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he closest player picks the attacker up as the three defenders are marking zones.</a:t>
            </a:r>
            <a:endParaRPr kumimoji="0" lang="en-US" altLang="en-US" sz="105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05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2. Pressing player (1) shows an attacker (D) inside to the supporting players and not outside where it could become a 1 v 1.</a:t>
            </a:r>
            <a:endParaRPr kumimoji="0" lang="en-US" altLang="en-US" sz="1050" b="1" i="0" u="none" strike="noStrike" cap="none" normalizeH="0" baseline="0" dirty="0">
              <a:ln>
                <a:noFill/>
              </a:ln>
              <a:solidFill>
                <a:schemeClr val="tx1"/>
              </a:solidFill>
              <a:effectLst/>
            </a:endParaRPr>
          </a:p>
        </p:txBody>
      </p:sp>
      <p:sp>
        <p:nvSpPr>
          <p:cNvPr id="8" name="Rectangle 2">
            <a:extLst>
              <a:ext uri="{FF2B5EF4-FFF2-40B4-BE49-F238E27FC236}">
                <a16:creationId xmlns:a16="http://schemas.microsoft.com/office/drawing/2014/main" id="{3D25A75F-8281-6E9B-EC60-B6AF2B7A5565}"/>
              </a:ext>
            </a:extLst>
          </p:cNvPr>
          <p:cNvSpPr>
            <a:spLocks noChangeArrowheads="1"/>
          </p:cNvSpPr>
          <p:nvPr/>
        </p:nvSpPr>
        <p:spPr bwMode="auto">
          <a:xfrm>
            <a:off x="5282378" y="3342533"/>
            <a:ext cx="3993702" cy="461665"/>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More difficult now with only 2 defenders in each half against one attacker</a:t>
            </a:r>
            <a:endParaRPr kumimoji="0" lang="en-US" altLang="en-US" sz="1200" b="0" i="0" strike="noStrike" cap="none" normalizeH="0" baseline="0" dirty="0">
              <a:ln>
                <a:noFill/>
              </a:ln>
              <a:solidFill>
                <a:schemeClr val="tx1"/>
              </a:solidFill>
              <a:effectLst/>
            </a:endParaRPr>
          </a:p>
        </p:txBody>
      </p:sp>
      <p:sp>
        <p:nvSpPr>
          <p:cNvPr id="9" name="Rectangle 2">
            <a:extLst>
              <a:ext uri="{FF2B5EF4-FFF2-40B4-BE49-F238E27FC236}">
                <a16:creationId xmlns:a16="http://schemas.microsoft.com/office/drawing/2014/main" id="{D2AD8239-F4F3-248C-A324-8D5F92CFB629}"/>
              </a:ext>
            </a:extLst>
          </p:cNvPr>
          <p:cNvSpPr>
            <a:spLocks noChangeArrowheads="1"/>
          </p:cNvSpPr>
          <p:nvPr/>
        </p:nvSpPr>
        <p:spPr bwMode="auto">
          <a:xfrm>
            <a:off x="4668382" y="929665"/>
            <a:ext cx="4749937" cy="461665"/>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Start with a 3 v 1 in each half to give a big defensive overload to get success to build each defender's confidence</a:t>
            </a:r>
            <a:endParaRPr kumimoji="0" lang="en-US" altLang="en-US" sz="1200" b="0" i="0"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A79E9E17-9E21-6C04-6901-8BF931A5A577}"/>
              </a:ext>
            </a:extLst>
          </p:cNvPr>
          <p:cNvSpPr>
            <a:spLocks noChangeArrowheads="1"/>
          </p:cNvSpPr>
          <p:nvPr/>
        </p:nvSpPr>
        <p:spPr bwMode="auto">
          <a:xfrm>
            <a:off x="5141508" y="284382"/>
            <a:ext cx="3453852" cy="33855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indent="114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14300" algn="l"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accent1"/>
                </a:solidFill>
                <a:effectLst/>
                <a:ea typeface="Times New Roman" panose="02020603050405020304" pitchFamily="18" charset="0"/>
                <a:cs typeface="Arial" panose="020B0604020202020204" pitchFamily="34" charset="0"/>
              </a:rPr>
              <a:t>A Small Sided Game Situation</a:t>
            </a:r>
            <a:endParaRPr kumimoji="0" lang="en-US" altLang="en-US" sz="1600" b="0" i="0" strike="noStrike" cap="none" normalizeH="0" baseline="0" dirty="0">
              <a:ln>
                <a:noFill/>
              </a:ln>
              <a:solidFill>
                <a:schemeClr val="accent1"/>
              </a:solidFill>
              <a:effectLst/>
            </a:endParaRPr>
          </a:p>
        </p:txBody>
      </p:sp>
    </p:spTree>
    <p:extLst>
      <p:ext uri="{BB962C8B-B14F-4D97-AF65-F5344CB8AC3E}">
        <p14:creationId xmlns:p14="http://schemas.microsoft.com/office/powerpoint/2010/main" val="961409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7">
            <a:extLst>
              <a:ext uri="{FF2B5EF4-FFF2-40B4-BE49-F238E27FC236}">
                <a16:creationId xmlns:a16="http://schemas.microsoft.com/office/drawing/2014/main" id="{A2CA92CB-29BD-46A6-8C87-E28F108B2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48" y="544817"/>
            <a:ext cx="2569926" cy="2092560"/>
          </a:xfrm>
          <a:prstGeom prst="rect">
            <a:avLst/>
          </a:prstGeom>
          <a:solidFill>
            <a:schemeClr val="bg1"/>
          </a:solidFill>
          <a:ln>
            <a:solidFill>
              <a:schemeClr val="tx1"/>
            </a:solidFill>
          </a:ln>
        </p:spPr>
      </p:pic>
      <p:pic>
        <p:nvPicPr>
          <p:cNvPr id="2050" name="Picture 2" descr="S7">
            <a:extLst>
              <a:ext uri="{FF2B5EF4-FFF2-40B4-BE49-F238E27FC236}">
                <a16:creationId xmlns:a16="http://schemas.microsoft.com/office/drawing/2014/main" id="{9F82D613-391F-4A7F-89C9-10A27F3BE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48" y="2655052"/>
            <a:ext cx="2569926" cy="2008715"/>
          </a:xfrm>
          <a:prstGeom prst="rect">
            <a:avLst/>
          </a:prstGeom>
          <a:solidFill>
            <a:schemeClr val="bg1"/>
          </a:solidFill>
          <a:ln>
            <a:solidFill>
              <a:schemeClr val="tx1"/>
            </a:solidFill>
          </a:ln>
        </p:spPr>
      </p:pic>
      <p:pic>
        <p:nvPicPr>
          <p:cNvPr id="2049" name="Picture 1" descr="S7">
            <a:extLst>
              <a:ext uri="{FF2B5EF4-FFF2-40B4-BE49-F238E27FC236}">
                <a16:creationId xmlns:a16="http://schemas.microsoft.com/office/drawing/2014/main" id="{96940149-5CB0-44FD-AE81-6A3CB189B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48" y="4699117"/>
            <a:ext cx="2557446" cy="2008715"/>
          </a:xfrm>
          <a:prstGeom prst="rect">
            <a:avLst/>
          </a:prstGeom>
          <a:solidFill>
            <a:schemeClr val="bg1"/>
          </a:solidFill>
          <a:ln>
            <a:solidFill>
              <a:schemeClr val="bg1"/>
            </a:solidFill>
          </a:ln>
        </p:spPr>
      </p:pic>
      <p:sp>
        <p:nvSpPr>
          <p:cNvPr id="4" name="Rectangle 4">
            <a:extLst>
              <a:ext uri="{FF2B5EF4-FFF2-40B4-BE49-F238E27FC236}">
                <a16:creationId xmlns:a16="http://schemas.microsoft.com/office/drawing/2014/main" id="{2E9F9B39-6A01-4899-B53F-4E3F6A84A3AF}"/>
              </a:ext>
            </a:extLst>
          </p:cNvPr>
          <p:cNvSpPr>
            <a:spLocks noChangeArrowheads="1"/>
          </p:cNvSpPr>
          <p:nvPr/>
        </p:nvSpPr>
        <p:spPr bwMode="auto">
          <a:xfrm>
            <a:off x="4383023" y="112619"/>
            <a:ext cx="6431056" cy="307777"/>
          </a:xfrm>
          <a:prstGeom prst="rect">
            <a:avLst/>
          </a:prstGeom>
          <a:solidFill>
            <a:schemeClr val="bg1"/>
          </a:solidFill>
          <a:ln w="28575">
            <a:solidFill>
              <a:schemeClr val="tx1"/>
            </a:solid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Teaching a D</a:t>
            </a:r>
            <a:r>
              <a:rPr kumimoji="0" lang="en-US" altLang="en-US" sz="14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efensive Pressurizing game to win the ball in 1 v 1 situations</a:t>
            </a:r>
            <a:endParaRPr kumimoji="0" lang="en-US" altLang="en-US" sz="1400" b="0" i="0" strike="noStrike" cap="none" normalizeH="0" baseline="0" dirty="0">
              <a:ln>
                <a:noFill/>
              </a:ln>
              <a:solidFill>
                <a:schemeClr val="accent1"/>
              </a:solidFill>
              <a:effectLst/>
              <a:latin typeface="Arial" panose="020B0604020202020204" pitchFamily="34" charset="0"/>
              <a:cs typeface="Arial" panose="020B0604020202020204" pitchFamily="34" charset="0"/>
            </a:endParaRPr>
          </a:p>
        </p:txBody>
      </p:sp>
      <p:sp>
        <p:nvSpPr>
          <p:cNvPr id="5" name="Rectangle 5">
            <a:extLst>
              <a:ext uri="{FF2B5EF4-FFF2-40B4-BE49-F238E27FC236}">
                <a16:creationId xmlns:a16="http://schemas.microsoft.com/office/drawing/2014/main" id="{7FC59C29-66A7-491D-8B28-7071202D79C5}"/>
              </a:ext>
            </a:extLst>
          </p:cNvPr>
          <p:cNvSpPr>
            <a:spLocks noChangeArrowheads="1"/>
          </p:cNvSpPr>
          <p:nvPr/>
        </p:nvSpPr>
        <p:spPr bwMode="auto">
          <a:xfrm>
            <a:off x="3096666" y="572404"/>
            <a:ext cx="8857350" cy="2246769"/>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Brilliant game to teach 1 v 1 pressing at any level / And its FUN with a Capital F / First team to 10 goals wins.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game is designed to work on </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pressurizing</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player on the ball, </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prevent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 forward pass and ultimately win the ball. Closest player must pressure the ball. To score, a player can make a pass from </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anywhere</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into the keeper’s hands. The ball can be played in the air to the target’s hands (to practice quality long distance lofted passes) or on the ground to feet (driven passes). All over the field players must work hard to close people on the ball down quickly.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Develop</a:t>
            </a:r>
            <a:r>
              <a:rPr kumimoji="0" lang="en-US" altLang="en-US" sz="1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 As a reward when a team scores a goal, they keep possession; so, they play to the opposite goal to score. Previously they played to the same goal, and the opposition got the ball when they scored.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Show by </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high pressure</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as a team how defenders can win the ball back early and close to the opponent’s goal to score. Need to push up from the back to start this.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Arial" panose="020B0604020202020204" pitchFamily="34" charset="0"/>
                <a:cs typeface="Arial" panose="020B0604020202020204" pitchFamily="34" charset="0"/>
              </a:rPr>
              <a:t>Teams almost subconsciously defensively press up together as a team to win the ball as each attacking player is looking to receive the ball from the keeper to begin.</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6">
            <a:extLst>
              <a:ext uri="{FF2B5EF4-FFF2-40B4-BE49-F238E27FC236}">
                <a16:creationId xmlns:a16="http://schemas.microsoft.com/office/drawing/2014/main" id="{CA4174CD-04D1-49EA-A77B-4EF0DAA81F11}"/>
              </a:ext>
            </a:extLst>
          </p:cNvPr>
          <p:cNvSpPr>
            <a:spLocks noChangeArrowheads="1"/>
          </p:cNvSpPr>
          <p:nvPr/>
        </p:nvSpPr>
        <p:spPr bwMode="auto">
          <a:xfrm>
            <a:off x="3078006" y="2971182"/>
            <a:ext cx="8857349" cy="1631216"/>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000" i="0"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a:t>
            </a:r>
            <a:r>
              <a:rPr kumimoji="0" lang="en-US" altLang="en-US" sz="10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Coaching Points:</a:t>
            </a:r>
            <a:r>
              <a:rPr kumimoji="0" lang="en-US" altLang="en-US" sz="1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Quick Pressure on the ball                                                                                                                                                                                                                                                          b) 2</a:t>
            </a: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nd</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defender supplying close Support for first defender                                                                                                              </a:t>
            </a:r>
          </a:p>
          <a:p>
            <a:pPr marR="0" lvl="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Deeper Cover from third defender                                                                                                </a:t>
            </a:r>
          </a:p>
          <a:p>
            <a:pPr marR="0" lvl="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 Recovery runs from players in front of the ball                                                                                                 </a:t>
            </a:r>
          </a:p>
          <a:p>
            <a:pPr marR="0" lvl="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 Regain possession                                                                                                                                        </a:t>
            </a:r>
          </a:p>
          <a:p>
            <a:pPr marR="0" lvl="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Here the job</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player (G) is to pressure the ball as quickly as possible to win it back. (F) supports across, (G) shows the player on the ball inside towards (F) and between them they try to win the ball back quickly. (E) Offers a balanced covering deeper position behind them.                                                                                                                     3. Players cannot go into the keeper’s area.</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7">
            <a:extLst>
              <a:ext uri="{FF2B5EF4-FFF2-40B4-BE49-F238E27FC236}">
                <a16:creationId xmlns:a16="http://schemas.microsoft.com/office/drawing/2014/main" id="{C3CA950A-9C53-45F0-BA09-43B61E728343}"/>
              </a:ext>
            </a:extLst>
          </p:cNvPr>
          <p:cNvSpPr>
            <a:spLocks noChangeArrowheads="1"/>
          </p:cNvSpPr>
          <p:nvPr/>
        </p:nvSpPr>
        <p:spPr bwMode="auto">
          <a:xfrm>
            <a:off x="3059346" y="4859100"/>
            <a:ext cx="8894670" cy="1531188"/>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Go to MAN –MARKING so now in possession; players must get free, and defenders must work hard to stop them scoring.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 all players now in 1 v 1 SITUATIONS all around the field. Now the real FUN begins.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For example, (6) and (D) mark each other or try to get free of each other depending on who has possession </a:t>
            </a:r>
            <a:r>
              <a:rPr lang="en-US" altLang="en-US" sz="900" b="1" dirty="0">
                <a:latin typeface="Arial" panose="020B0604020202020204" pitchFamily="34" charset="0"/>
                <a:ea typeface="Times New Roman" panose="02020603050405020304" pitchFamily="18" charset="0"/>
                <a:cs typeface="Arial" panose="020B0604020202020204" pitchFamily="34" charset="0"/>
              </a:rPr>
              <a:t>of </a:t>
            </a: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Here (6) gets free of defender (D) and chips the ball into the keeper to score a goal. Once this has happened a few times players get the idea they need to work hard to close quickly opponents on the ball.                                                                                                                                                                                                             2.  This game improves the urgency with which players need to close opponents down as they are so easily punished in this game if they don’t.</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If the defending player is beaten and their attacking counterpart scores a goal then that player must do 5 pushups.</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80B2F93-F613-48D7-B2DD-0927633791AD}"/>
              </a:ext>
            </a:extLst>
          </p:cNvPr>
          <p:cNvSpPr/>
          <p:nvPr/>
        </p:nvSpPr>
        <p:spPr>
          <a:xfrm>
            <a:off x="429648" y="556623"/>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3" name="Rectangle 2">
            <a:extLst>
              <a:ext uri="{FF2B5EF4-FFF2-40B4-BE49-F238E27FC236}">
                <a16:creationId xmlns:a16="http://schemas.microsoft.com/office/drawing/2014/main" id="{7936A4DE-E74F-4C21-A8E7-8E134B333C24}"/>
              </a:ext>
            </a:extLst>
          </p:cNvPr>
          <p:cNvSpPr/>
          <p:nvPr/>
        </p:nvSpPr>
        <p:spPr>
          <a:xfrm>
            <a:off x="450550" y="2651973"/>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9" name="Rectangle 8">
            <a:extLst>
              <a:ext uri="{FF2B5EF4-FFF2-40B4-BE49-F238E27FC236}">
                <a16:creationId xmlns:a16="http://schemas.microsoft.com/office/drawing/2014/main" id="{2C6ECBAB-B2C9-4D40-B029-52987DC042F9}"/>
              </a:ext>
            </a:extLst>
          </p:cNvPr>
          <p:cNvSpPr/>
          <p:nvPr/>
        </p:nvSpPr>
        <p:spPr>
          <a:xfrm>
            <a:off x="429648" y="4699117"/>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A3464D0B-B0F9-F861-AD00-498DC736AB30}"/>
              </a:ext>
            </a:extLst>
          </p:cNvPr>
          <p:cNvSpPr txBox="1"/>
          <p:nvPr/>
        </p:nvSpPr>
        <p:spPr>
          <a:xfrm>
            <a:off x="283646" y="112619"/>
            <a:ext cx="3727915" cy="307777"/>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A defending based Scrimmage</a:t>
            </a:r>
          </a:p>
        </p:txBody>
      </p:sp>
    </p:spTree>
    <p:extLst>
      <p:ext uri="{BB962C8B-B14F-4D97-AF65-F5344CB8AC3E}">
        <p14:creationId xmlns:p14="http://schemas.microsoft.com/office/powerpoint/2010/main" val="2113567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83CC08-3CCD-0014-D9E7-B0CCD44DDD66}"/>
              </a:ext>
            </a:extLst>
          </p:cNvPr>
          <p:cNvSpPr txBox="1"/>
          <p:nvPr/>
        </p:nvSpPr>
        <p:spPr>
          <a:xfrm>
            <a:off x="1996080" y="3283652"/>
            <a:ext cx="7824159" cy="830997"/>
          </a:xfrm>
          <a:prstGeom prst="rect">
            <a:avLst/>
          </a:prstGeom>
          <a:solidFill>
            <a:schemeClr val="tx2">
              <a:lumMod val="10000"/>
              <a:lumOff val="90000"/>
            </a:schemeClr>
          </a:solidFill>
          <a:ln w="28575">
            <a:solidFill>
              <a:schemeClr val="tx1"/>
            </a:solidFill>
          </a:ln>
        </p:spPr>
        <p:txBody>
          <a:bodyPr wrap="square">
            <a:spAutoFit/>
          </a:bodyPr>
          <a:lstStyle/>
          <a:p>
            <a:pPr algn="ctr"/>
            <a:r>
              <a:rPr lang="en-US" sz="4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Grades Seven to Nine</a:t>
            </a:r>
            <a:endParaRPr lang="en-US" sz="3600" dirty="0">
              <a:solidFill>
                <a:srgbClr val="0070C0"/>
              </a:solidFill>
            </a:endParaRPr>
          </a:p>
        </p:txBody>
      </p:sp>
      <p:pic>
        <p:nvPicPr>
          <p:cNvPr id="2" name="Picture 1" descr="A logo of a sports team&#10;&#10;AI-generated content may be incorrect.">
            <a:extLst>
              <a:ext uri="{FF2B5EF4-FFF2-40B4-BE49-F238E27FC236}">
                <a16:creationId xmlns:a16="http://schemas.microsoft.com/office/drawing/2014/main" id="{F52E5252-1BE3-5CC7-0D4A-DC4CECE23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388" y="306171"/>
            <a:ext cx="3578353" cy="2791376"/>
          </a:xfrm>
          <a:prstGeom prst="rect">
            <a:avLst/>
          </a:prstGeom>
          <a:ln>
            <a:solidFill>
              <a:schemeClr val="accent1"/>
            </a:solidFill>
          </a:ln>
        </p:spPr>
      </p:pic>
      <p:sp>
        <p:nvSpPr>
          <p:cNvPr id="3" name="Title 1">
            <a:extLst>
              <a:ext uri="{FF2B5EF4-FFF2-40B4-BE49-F238E27FC236}">
                <a16:creationId xmlns:a16="http://schemas.microsoft.com/office/drawing/2014/main" id="{CAC2FC67-7FB6-40BF-AFB0-07D79D860986}"/>
              </a:ext>
            </a:extLst>
          </p:cNvPr>
          <p:cNvSpPr txBox="1">
            <a:spLocks/>
          </p:cNvSpPr>
          <p:nvPr/>
        </p:nvSpPr>
        <p:spPr>
          <a:xfrm>
            <a:off x="1421000" y="4389479"/>
            <a:ext cx="9144000" cy="1233806"/>
          </a:xfrm>
          <a:prstGeom prst="rect">
            <a:avLst/>
          </a:prstGeom>
          <a:solidFill>
            <a:schemeClr val="bg1"/>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a:t>
            </a: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North Star F.C. </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Training Plan for Recreational Soccer </a:t>
            </a: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Week Five)</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82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913F65A-CCD3-4230-A302-239735A2D439}"/>
              </a:ext>
            </a:extLst>
          </p:cNvPr>
          <p:cNvSpPr>
            <a:spLocks noChangeArrowheads="1"/>
          </p:cNvSpPr>
          <p:nvPr/>
        </p:nvSpPr>
        <p:spPr bwMode="auto">
          <a:xfrm>
            <a:off x="418744" y="384273"/>
            <a:ext cx="5777870" cy="1954381"/>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1" i="0" u="sng" strike="noStrike" cap="none" normalizeH="0" baseline="0" dirty="0">
                <a:ln>
                  <a:noFill/>
                </a:ln>
                <a:solidFill>
                  <a:schemeClr val="accent1"/>
                </a:solidFill>
                <a:effectLst/>
                <a:ea typeface="Times New Roman" panose="02020603050405020304" pitchFamily="18" charset="0"/>
                <a:cs typeface="Arial" panose="020B0604020202020204" pitchFamily="34" charset="0"/>
              </a:rPr>
              <a:t>Advanced Warm up: Improving basic dribbling and awareness with lots of touches in possession of the ball</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1050" b="1" i="0" u="sng" strike="noStrike" cap="none" normalizeH="0" baseline="0" dirty="0">
                <a:ln>
                  <a:noFill/>
                </a:ln>
                <a:solidFill>
                  <a:srgbClr val="C00000"/>
                </a:solidFill>
                <a:effectLst/>
                <a:ea typeface="Times New Roman" panose="02020603050405020304" pitchFamily="18" charset="0"/>
                <a:cs typeface="Arial" panose="020B0604020202020204" pitchFamily="34" charset="0"/>
              </a:rPr>
              <a:t>Four areas of Awareness</a:t>
            </a:r>
            <a:r>
              <a:rPr kumimoji="0" lang="en-US" altLang="en-US" sz="1050" b="1" i="0" u="none" strike="noStrike" cap="none" normalizeH="0" baseline="0" dirty="0">
                <a:ln>
                  <a:noFill/>
                </a:ln>
                <a:solidFill>
                  <a:srgbClr val="C00000"/>
                </a:solidFill>
                <a:effectLst/>
                <a:ea typeface="Times New Roman" panose="02020603050405020304" pitchFamily="18" charset="0"/>
                <a:cs typeface="Arial" panose="020B0604020202020204" pitchFamily="34" charset="0"/>
              </a:rPr>
              <a:t>:</a:t>
            </a:r>
            <a:endParaRPr kumimoji="0" lang="en-US" altLang="en-US" sz="1050" b="0" i="0" u="none" strike="noStrike" cap="none" normalizeH="0" baseline="0" dirty="0">
              <a:ln>
                <a:noFill/>
              </a:ln>
              <a:solidFill>
                <a:srgbClr val="C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105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1. “On the Ball” Awareness before receiving the ball, </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105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2. “On the Ball” awareness as the player receives it and moves it on quickly using one or two touches only</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105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3. “On the Ball” awareness if the player maintains possession of the ball using several touches; and: </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105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4. “Off the Ball” awareness in terms of their positioning of players supporting the player On the Ball.</a:t>
            </a:r>
            <a:endParaRPr kumimoji="0" lang="en-US" altLang="en-US" sz="1050" b="0" i="0" u="none" strike="noStrike" cap="none" normalizeH="0" baseline="0" dirty="0">
              <a:ln>
                <a:noFill/>
              </a:ln>
              <a:solidFill>
                <a:schemeClr val="tx1"/>
              </a:solidFill>
              <a:effectLst/>
            </a:endParaRPr>
          </a:p>
        </p:txBody>
      </p:sp>
      <p:pic>
        <p:nvPicPr>
          <p:cNvPr id="2049" name="Picture 1" descr="rmp19">
            <a:extLst>
              <a:ext uri="{FF2B5EF4-FFF2-40B4-BE49-F238E27FC236}">
                <a16:creationId xmlns:a16="http://schemas.microsoft.com/office/drawing/2014/main" id="{EAD427F1-A073-4013-B970-FF5764287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32" y="3689814"/>
            <a:ext cx="3016769" cy="2706240"/>
          </a:xfrm>
          <a:prstGeom prst="rect">
            <a:avLst/>
          </a:prstGeom>
          <a:solidFill>
            <a:schemeClr val="bg1"/>
          </a:solidFill>
          <a:ln>
            <a:solidFill>
              <a:schemeClr val="tx1"/>
            </a:solidFill>
          </a:ln>
        </p:spPr>
      </p:pic>
      <p:sp>
        <p:nvSpPr>
          <p:cNvPr id="5" name="Rectangle 3">
            <a:extLst>
              <a:ext uri="{FF2B5EF4-FFF2-40B4-BE49-F238E27FC236}">
                <a16:creationId xmlns:a16="http://schemas.microsoft.com/office/drawing/2014/main" id="{74308BC3-26D9-4D61-BFED-5167CE42D6D7}"/>
              </a:ext>
            </a:extLst>
          </p:cNvPr>
          <p:cNvSpPr>
            <a:spLocks noChangeArrowheads="1"/>
          </p:cNvSpPr>
          <p:nvPr/>
        </p:nvSpPr>
        <p:spPr bwMode="auto">
          <a:xfrm>
            <a:off x="418744" y="2435220"/>
            <a:ext cx="5777870" cy="1061829"/>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Principles of Dribbling</a:t>
            </a:r>
            <a:endPar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Initial Movement: In a straight line at a slower speed.</a:t>
            </a:r>
            <a:endPar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Deception: Unbalance the opponent.</a:t>
            </a:r>
            <a:endPar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Accelerate: Into space using change of pace</a:t>
            </a:r>
            <a:endPar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  Space behind opponent: pass the ball past defender and run.</a:t>
            </a:r>
            <a:endPar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  Restricted space behind: dribble past defender (in slow, out quick).</a:t>
            </a:r>
            <a:endPar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A2608CD-9367-4C77-BA95-29F3B89756BB}"/>
              </a:ext>
            </a:extLst>
          </p:cNvPr>
          <p:cNvSpPr>
            <a:spLocks noChangeArrowheads="1"/>
          </p:cNvSpPr>
          <p:nvPr/>
        </p:nvSpPr>
        <p:spPr bwMode="auto">
          <a:xfrm>
            <a:off x="3563596" y="5083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2" descr="rmp20">
            <a:extLst>
              <a:ext uri="{FF2B5EF4-FFF2-40B4-BE49-F238E27FC236}">
                <a16:creationId xmlns:a16="http://schemas.microsoft.com/office/drawing/2014/main" id="{611CF371-7D8A-489F-A969-6073BF408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853" y="384273"/>
            <a:ext cx="3177859" cy="2874151"/>
          </a:xfrm>
          <a:prstGeom prst="rect">
            <a:avLst/>
          </a:prstGeom>
          <a:solidFill>
            <a:schemeClr val="bg1"/>
          </a:solidFill>
          <a:ln>
            <a:solidFill>
              <a:schemeClr val="tx1"/>
            </a:solidFill>
          </a:ln>
        </p:spPr>
      </p:pic>
      <p:sp>
        <p:nvSpPr>
          <p:cNvPr id="7" name="Rectangle 6">
            <a:extLst>
              <a:ext uri="{FF2B5EF4-FFF2-40B4-BE49-F238E27FC236}">
                <a16:creationId xmlns:a16="http://schemas.microsoft.com/office/drawing/2014/main" id="{5B6EFBAF-9B19-4F25-804F-0984B87982E7}"/>
              </a:ext>
            </a:extLst>
          </p:cNvPr>
          <p:cNvSpPr>
            <a:spLocks noChangeArrowheads="1"/>
          </p:cNvSpPr>
          <p:nvPr/>
        </p:nvSpPr>
        <p:spPr bwMode="auto">
          <a:xfrm>
            <a:off x="9730978" y="402656"/>
            <a:ext cx="2169506" cy="4131900"/>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5125" algn="l"/>
              </a:tabLst>
              <a:defRPr>
                <a:solidFill>
                  <a:schemeClr val="tx1"/>
                </a:solidFill>
                <a:latin typeface="Arial" panose="020B0604020202020204" pitchFamily="34" charset="0"/>
              </a:defRPr>
            </a:lvl1pPr>
            <a:lvl2pPr eaLnBrk="0" fontAlgn="base" hangingPunct="0">
              <a:spcBef>
                <a:spcPct val="0"/>
              </a:spcBef>
              <a:spcAft>
                <a:spcPct val="0"/>
              </a:spcAft>
              <a:tabLst>
                <a:tab pos="365125" algn="l"/>
              </a:tabLst>
              <a:defRPr>
                <a:solidFill>
                  <a:schemeClr val="tx1"/>
                </a:solidFill>
                <a:latin typeface="Arial" panose="020B0604020202020204" pitchFamily="34" charset="0"/>
              </a:defRPr>
            </a:lvl2pPr>
            <a:lvl3pPr eaLnBrk="0" fontAlgn="base" hangingPunct="0">
              <a:spcBef>
                <a:spcPct val="0"/>
              </a:spcBef>
              <a:spcAft>
                <a:spcPct val="0"/>
              </a:spcAft>
              <a:tabLst>
                <a:tab pos="365125" algn="l"/>
              </a:tabLst>
              <a:defRPr>
                <a:solidFill>
                  <a:schemeClr val="tx1"/>
                </a:solidFill>
                <a:latin typeface="Arial" panose="020B0604020202020204" pitchFamily="34" charset="0"/>
              </a:defRPr>
            </a:lvl3pPr>
            <a:lvl4pPr eaLnBrk="0" fontAlgn="base" hangingPunct="0">
              <a:spcBef>
                <a:spcPct val="0"/>
              </a:spcBef>
              <a:spcAft>
                <a:spcPct val="0"/>
              </a:spcAft>
              <a:tabLst>
                <a:tab pos="365125" algn="l"/>
              </a:tabLst>
              <a:defRPr>
                <a:solidFill>
                  <a:schemeClr val="tx1"/>
                </a:solidFill>
                <a:latin typeface="Arial" panose="020B0604020202020204" pitchFamily="34" charset="0"/>
              </a:defRPr>
            </a:lvl4pPr>
            <a:lvl5pPr eaLnBrk="0" fontAlgn="base" hangingPunct="0">
              <a:spcBef>
                <a:spcPct val="0"/>
              </a:spcBef>
              <a:spcAft>
                <a:spcPct val="0"/>
              </a:spcAft>
              <a:tabLst>
                <a:tab pos="365125" algn="l"/>
              </a:tabLst>
              <a:defRPr>
                <a:solidFill>
                  <a:schemeClr val="tx1"/>
                </a:solidFill>
                <a:latin typeface="Arial" panose="020B0604020202020204" pitchFamily="34" charset="0"/>
              </a:defRPr>
            </a:lvl5pPr>
            <a:lvl6pPr eaLnBrk="0" fontAlgn="base" hangingPunct="0">
              <a:spcBef>
                <a:spcPct val="0"/>
              </a:spcBef>
              <a:spcAft>
                <a:spcPct val="0"/>
              </a:spcAft>
              <a:tabLst>
                <a:tab pos="365125" algn="l"/>
              </a:tabLst>
              <a:defRPr>
                <a:solidFill>
                  <a:schemeClr val="tx1"/>
                </a:solidFill>
                <a:latin typeface="Arial" panose="020B0604020202020204" pitchFamily="34" charset="0"/>
              </a:defRPr>
            </a:lvl6pPr>
            <a:lvl7pPr eaLnBrk="0" fontAlgn="base" hangingPunct="0">
              <a:spcBef>
                <a:spcPct val="0"/>
              </a:spcBef>
              <a:spcAft>
                <a:spcPct val="0"/>
              </a:spcAft>
              <a:tabLst>
                <a:tab pos="365125" algn="l"/>
              </a:tabLst>
              <a:defRPr>
                <a:solidFill>
                  <a:schemeClr val="tx1"/>
                </a:solidFill>
                <a:latin typeface="Arial" panose="020B0604020202020204" pitchFamily="34" charset="0"/>
              </a:defRPr>
            </a:lvl7pPr>
            <a:lvl8pPr eaLnBrk="0" fontAlgn="base" hangingPunct="0">
              <a:spcBef>
                <a:spcPct val="0"/>
              </a:spcBef>
              <a:spcAft>
                <a:spcPct val="0"/>
              </a:spcAft>
              <a:tabLst>
                <a:tab pos="365125" algn="l"/>
              </a:tabLst>
              <a:defRPr>
                <a:solidFill>
                  <a:schemeClr val="tx1"/>
                </a:solidFill>
                <a:latin typeface="Arial" panose="020B0604020202020204" pitchFamily="34" charset="0"/>
              </a:defRPr>
            </a:lvl8pPr>
            <a:lvl9pPr eaLnBrk="0" fontAlgn="base" hangingPunct="0">
              <a:spcBef>
                <a:spcPct val="0"/>
              </a:spcBef>
              <a:spcAft>
                <a:spcPct val="0"/>
              </a:spcAft>
              <a:tabLst>
                <a:tab pos="365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5125" algn="l"/>
              </a:tabLst>
            </a:pPr>
            <a:r>
              <a:rPr kumimoji="0" lang="en-US" altLang="en-US" sz="1050" b="1" i="0" u="none" strike="noStrike" cap="none" normalizeH="0" baseline="0" dirty="0">
                <a:ln>
                  <a:noFill/>
                </a:ln>
                <a:solidFill>
                  <a:srgbClr val="C00000"/>
                </a:solidFill>
                <a:effectLst/>
                <a:ea typeface="Times New Roman" panose="02020603050405020304" pitchFamily="18" charset="0"/>
                <a:cs typeface="Arial" panose="020B0604020202020204" pitchFamily="34" charset="0"/>
              </a:rPr>
              <a:t>1.  </a:t>
            </a:r>
            <a:r>
              <a:rPr kumimoji="0" lang="en-US" altLang="en-US" sz="1050" b="1" i="0" u="sng" strike="noStrike" cap="none" normalizeH="0" baseline="0" dirty="0">
                <a:ln>
                  <a:noFill/>
                </a:ln>
                <a:solidFill>
                  <a:srgbClr val="C00000"/>
                </a:solidFill>
                <a:effectLst/>
                <a:ea typeface="Times New Roman" panose="02020603050405020304" pitchFamily="18" charset="0"/>
                <a:cs typeface="Arial" panose="020B0604020202020204" pitchFamily="34" charset="0"/>
              </a:rPr>
              <a:t>Coaching Points</a:t>
            </a:r>
            <a:r>
              <a:rPr kumimoji="0" lang="en-US" altLang="en-US" sz="1050" b="1" i="0" u="none" strike="noStrike" cap="none" normalizeH="0" baseline="0" dirty="0">
                <a:ln>
                  <a:noFill/>
                </a:ln>
                <a:solidFill>
                  <a:srgbClr val="C00000"/>
                </a:solidFill>
                <a:effectLst/>
                <a:ea typeface="Times New Roman" panose="02020603050405020304" pitchFamily="18" charset="0"/>
                <a:cs typeface="Arial" panose="020B0604020202020204" pitchFamily="34" charset="0"/>
              </a:rPr>
              <a:t> </a:t>
            </a:r>
            <a:endParaRPr kumimoji="0" lang="en-US" altLang="en-US" sz="1050" b="0" i="0" u="none" strike="noStrike" cap="none" normalizeH="0" baseline="0" dirty="0">
              <a:ln>
                <a:noFill/>
              </a:ln>
              <a:solidFill>
                <a:srgbClr val="C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5125" algn="l"/>
              </a:tabLst>
            </a:pPr>
            <a:r>
              <a:rPr kumimoji="0" lang="en-US" altLang="en-US" sz="105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a) Awareness of where other players are whilst maintaining possession of the ball ensuring players are looking around away from their own ball                                                                                                                                      b) Dribbling and Turning                                                                                                                                                                                                                                                              c) Shielding                                                                                                                                                                       d) Anaerobic Fitness work.</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5125" algn="l"/>
              </a:tabLst>
            </a:pPr>
            <a:r>
              <a:rPr kumimoji="0" lang="en-US" altLang="en-US" sz="105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2.  Moving around with the ball, staying in space with your own team to begin then players mixing in with each other. Stop and check positions. Check how spread-out players are, discuss the implications of being in possession of the ball in a game and making it hard for the opposition to mark you by using as much width and length as possible. Therefore, the players must use the spaces as effectively as possible.</a:t>
            </a:r>
            <a:endParaRPr kumimoji="0" lang="en-US" altLang="en-US" sz="1050" b="0" i="0" u="none" strike="noStrike" cap="none" normalizeH="0" baseline="0" dirty="0">
              <a:ln>
                <a:noFill/>
              </a:ln>
              <a:solidFill>
                <a:schemeClr val="tx1"/>
              </a:solidFill>
              <a:effectLst/>
            </a:endParaRPr>
          </a:p>
        </p:txBody>
      </p:sp>
      <p:sp>
        <p:nvSpPr>
          <p:cNvPr id="11" name="TextBox 10">
            <a:extLst>
              <a:ext uri="{FF2B5EF4-FFF2-40B4-BE49-F238E27FC236}">
                <a16:creationId xmlns:a16="http://schemas.microsoft.com/office/drawing/2014/main" id="{2BF5173B-49D8-41CE-86C5-897515796054}"/>
              </a:ext>
            </a:extLst>
          </p:cNvPr>
          <p:cNvSpPr txBox="1"/>
          <p:nvPr/>
        </p:nvSpPr>
        <p:spPr>
          <a:xfrm>
            <a:off x="3581861" y="3735675"/>
            <a:ext cx="5553983" cy="2516073"/>
          </a:xfrm>
          <a:prstGeom prst="rect">
            <a:avLst/>
          </a:prstGeom>
          <a:solidFill>
            <a:schemeClr val="bg1"/>
          </a:solidFill>
          <a:ln>
            <a:solidFill>
              <a:schemeClr val="tx1"/>
            </a:solidFill>
          </a:ln>
        </p:spPr>
        <p:txBody>
          <a:bodyPr wrap="square">
            <a:spAutoFit/>
          </a:bodyPr>
          <a:lstStyle/>
          <a:p>
            <a:pPr marL="0" marR="0">
              <a:spcBef>
                <a:spcPts val="0"/>
              </a:spcBef>
              <a:spcAft>
                <a:spcPts val="0"/>
              </a:spcAft>
              <a:tabLst>
                <a:tab pos="365760" algn="l"/>
              </a:tabLst>
            </a:pPr>
            <a:r>
              <a:rPr lang="en-US" sz="1050" b="1" dirty="0">
                <a:latin typeface="Arial" panose="020B0604020202020204" pitchFamily="34" charset="0"/>
                <a:ea typeface="Times New Roman" panose="02020603050405020304" pitchFamily="18" charset="0"/>
                <a:cs typeface="Arial" panose="020B0604020202020204" pitchFamily="34" charset="0"/>
              </a:rPr>
              <a:t>6</a:t>
            </a:r>
            <a:r>
              <a:rPr lang="en-US" sz="1050" b="1" dirty="0">
                <a:effectLst/>
                <a:latin typeface="Arial" panose="020B0604020202020204" pitchFamily="34" charset="0"/>
                <a:ea typeface="Times New Roman" panose="02020603050405020304" pitchFamily="18" charset="0"/>
                <a:cs typeface="Arial" panose="020B0604020202020204" pitchFamily="34" charset="0"/>
              </a:rPr>
              <a:t>. </a:t>
            </a:r>
            <a:r>
              <a:rPr lang="en-US" sz="105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50" b="1" u="sng"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Commands </a:t>
            </a:r>
            <a:r>
              <a:rPr lang="en-US" sz="105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50" b="1" dirty="0">
                <a:effectLst/>
                <a:latin typeface="Arial" panose="020B0604020202020204" pitchFamily="34" charset="0"/>
                <a:ea typeface="Times New Roman" panose="02020603050405020304" pitchFamily="18" charset="0"/>
                <a:cs typeface="Arial" panose="020B0604020202020204" pitchFamily="34" charset="0"/>
              </a:rPr>
              <a:t>a) Turn (checking that no one is behind them first with a look over the shoulder then a turn if the space behind is free) Doing different turns they are good at.                                                                                                                          b) Out (they run outside the nearest line and check back in always looking to over the shoulder to see where other players are, so they do not run into them.                                                                                                                 c) Switch (changing soccer balls and continuing dribbling)                                                                                           d) Dribble (using a dribbling skill they are good at in a tight area)                                                                           e) Right foot only (inside and out) This is more difficult so they will tend to look at the ball but remind them to look up when and where they can                                                                                                                                  f) Left Foot only (as above)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50" b="1" dirty="0">
                <a:effectLst/>
                <a:latin typeface="Arial" panose="020B0604020202020204" pitchFamily="34" charset="0"/>
                <a:ea typeface="Times New Roman" panose="02020603050405020304" pitchFamily="18" charset="0"/>
                <a:cs typeface="Arial" panose="020B0604020202020204" pitchFamily="34" charset="0"/>
              </a:rPr>
              <a:t>g) Quick (change pace and move more quickly for a few seconds but with the ball under control)                                                                                                                                        h) Number (coach will hold their hand up with several fingers indicated, the players must shout the number immediately by looking up and observing but also keeping control of the ball).</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C890D822-3722-48FA-AADE-86C664317F3C}"/>
              </a:ext>
            </a:extLst>
          </p:cNvPr>
          <p:cNvSpPr/>
          <p:nvPr/>
        </p:nvSpPr>
        <p:spPr>
          <a:xfrm>
            <a:off x="465732" y="3689813"/>
            <a:ext cx="178343" cy="192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3" name="Rectangle 2">
            <a:extLst>
              <a:ext uri="{FF2B5EF4-FFF2-40B4-BE49-F238E27FC236}">
                <a16:creationId xmlns:a16="http://schemas.microsoft.com/office/drawing/2014/main" id="{8A71FA9B-CE81-4024-91D5-71013FAEA3BB}"/>
              </a:ext>
            </a:extLst>
          </p:cNvPr>
          <p:cNvSpPr/>
          <p:nvPr/>
        </p:nvSpPr>
        <p:spPr>
          <a:xfrm>
            <a:off x="6358854" y="402656"/>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69436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B793D-B433-75C1-FEE4-78B6FA30861B}"/>
              </a:ext>
            </a:extLst>
          </p:cNvPr>
          <p:cNvSpPr>
            <a:spLocks noGrp="1"/>
          </p:cNvSpPr>
          <p:nvPr>
            <p:ph idx="1"/>
          </p:nvPr>
        </p:nvSpPr>
        <p:spPr>
          <a:xfrm>
            <a:off x="358219" y="1002113"/>
            <a:ext cx="11431215" cy="5605164"/>
          </a:xfrm>
          <a:solidFill>
            <a:schemeClr val="bg1"/>
          </a:solidFill>
          <a:ln w="28575">
            <a:solidFill>
              <a:schemeClr val="tx1"/>
            </a:solidFill>
          </a:ln>
        </p:spPr>
        <p:txBody>
          <a:bodyPr>
            <a:noAutofit/>
          </a:bodyPr>
          <a:lstStyle/>
          <a:p>
            <a:pPr marL="0" marR="0" lvl="0" indent="0">
              <a:lnSpc>
                <a:spcPct val="107000"/>
              </a:lnSpc>
              <a:spcBef>
                <a:spcPts val="0"/>
              </a:spcBef>
              <a:spcAft>
                <a:spcPts val="0"/>
              </a:spcAft>
              <a:buNone/>
            </a:pPr>
            <a:endParaRPr lang="en-US" sz="1000" b="1" u="sng"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Warmup / Foundations</a:t>
            </a:r>
          </a:p>
          <a:p>
            <a:pPr marL="0" indent="0">
              <a:lnSpc>
                <a:spcPct val="107000"/>
              </a:lnSpc>
              <a:spcBef>
                <a:spcPts val="0"/>
              </a:spcBef>
              <a:buNone/>
            </a:pPr>
            <a:endParaRPr lang="en-US" sz="1400"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Fast Footwork; co-ordination and speed work </a:t>
            </a:r>
          </a:p>
          <a:p>
            <a:pPr marL="0" indent="0">
              <a:lnSpc>
                <a:spcPct val="107000"/>
              </a:lnSpc>
              <a:spcBef>
                <a:spcPts val="0"/>
              </a:spcBef>
              <a:buNone/>
            </a:pPr>
            <a:r>
              <a:rPr lang="en-US" sz="1400" dirty="0">
                <a:effectLst/>
                <a:latin typeface="Arial" panose="020B0604020202020204" pitchFamily="34" charset="0"/>
                <a:ea typeface="Calibri" panose="020F0502020204030204" pitchFamily="34" charset="0"/>
                <a:cs typeface="Arial" panose="020B0604020202020204" pitchFamily="34" charset="0"/>
              </a:rPr>
              <a:t>a)  Getting the feet and body balanced and prepared for the first touch. </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b)   Players must be light on their feet to be able to change their stride patterns, change direction and so on.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10 min</a:t>
            </a:r>
          </a:p>
          <a:p>
            <a:pPr marL="0" marR="0" lvl="0" indent="0">
              <a:lnSpc>
                <a:spcPct val="107000"/>
              </a:lnSpc>
              <a:spcBef>
                <a:spcPts val="0"/>
              </a:spcBef>
              <a:spcAft>
                <a:spcPts val="0"/>
              </a:spcAft>
              <a:buNone/>
            </a:pPr>
            <a:endParaRPr lang="en-US" sz="14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2.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Practicing and improving shooting on goal using simple shooting ideas</a:t>
            </a:r>
            <a:endParaRPr lang="en-US" altLang="en-US" sz="900" u="sng" dirty="0">
              <a:solidFill>
                <a:schemeClr val="accent1"/>
              </a:solidFill>
            </a:endParaRPr>
          </a:p>
          <a:p>
            <a:pPr marL="0" marR="0" lvl="0" indent="0">
              <a:lnSpc>
                <a:spcPct val="107000"/>
              </a:lnSpc>
              <a:spcBef>
                <a:spcPts val="0"/>
              </a:spcBef>
              <a:spcAft>
                <a:spcPts val="0"/>
              </a:spcAft>
              <a:buNone/>
            </a:pPr>
            <a:r>
              <a:rPr lang="en-US" sz="1400" dirty="0">
                <a:effectLst/>
                <a:latin typeface="Arial" panose="020B0604020202020204" pitchFamily="34" charset="0"/>
                <a:ea typeface="Calibri" panose="020F0502020204030204" pitchFamily="34" charset="0"/>
                <a:cs typeface="Arial" panose="020B0604020202020204" pitchFamily="34" charset="0"/>
              </a:rPr>
              <a:t>a)  Gradual building up from passing to shooting. The Focus is on accuracy before power initially. </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10 mins</a:t>
            </a:r>
          </a:p>
          <a:p>
            <a:pPr marL="0" indent="0">
              <a:lnSpc>
                <a:spcPct val="107000"/>
              </a:lnSpc>
              <a:spcBef>
                <a:spcPts val="0"/>
              </a:spcBef>
              <a:buNone/>
            </a:pPr>
            <a:r>
              <a:rPr lang="en-US" sz="1400" dirty="0">
                <a:latin typeface="Arial" panose="020B0604020202020204" pitchFamily="34" charset="0"/>
                <a:ea typeface="Calibri" panose="020F0502020204030204" pitchFamily="34" charset="0"/>
                <a:cs typeface="Arial" panose="020B0604020202020204" pitchFamily="34" charset="0"/>
              </a:rPr>
              <a:t>b)  </a:t>
            </a:r>
            <a:r>
              <a:rPr lang="en-US" altLang="en-US" sz="1400" dirty="0">
                <a:latin typeface="Arial" panose="020B0604020202020204" pitchFamily="34" charset="0"/>
                <a:ea typeface="Times New Roman" panose="02020603050405020304" pitchFamily="18" charset="0"/>
                <a:cs typeface="Arial" panose="020B0604020202020204" pitchFamily="34" charset="0"/>
              </a:rPr>
              <a:t>Build the idea up now play in twos v twos.</a:t>
            </a:r>
            <a:endParaRPr lang="en-US" altLang="en-US" sz="900" dirty="0"/>
          </a:p>
          <a:p>
            <a:pPr marL="0" marR="0" lvl="0" indent="0">
              <a:lnSpc>
                <a:spcPct val="107000"/>
              </a:lnSpc>
              <a:spcBef>
                <a:spcPts val="0"/>
              </a:spcBef>
              <a:spcAft>
                <a:spcPts val="0"/>
              </a:spcAft>
              <a:buNone/>
            </a:pPr>
            <a:endParaRPr lang="en-US" sz="14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3.   </a:t>
            </a: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1 v 1 Fun Challenges: </a:t>
            </a:r>
            <a:r>
              <a:rPr lang="en-US" sz="1400" b="1" u="sng" dirty="0">
                <a:solidFill>
                  <a:schemeClr val="accent1"/>
                </a:solidFill>
                <a:latin typeface="Arial" panose="020B0604020202020204" pitchFamily="34" charset="0"/>
                <a:cs typeface="Arial" panose="020B0604020202020204" pitchFamily="34" charset="0"/>
              </a:rPr>
              <a:t>Simple 1 v 1 shooting and finishing ideas</a:t>
            </a:r>
            <a:endPar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AutoNum type="alphaLcParenR"/>
            </a:pPr>
            <a:r>
              <a:rPr lang="en-US" sz="1400" dirty="0">
                <a:effectLst/>
                <a:latin typeface="Arial" panose="020B0604020202020204" pitchFamily="34" charset="0"/>
                <a:ea typeface="Calibri" panose="020F0502020204030204" pitchFamily="34" charset="0"/>
                <a:cs typeface="Arial" panose="020B0604020202020204" pitchFamily="34" charset="0"/>
              </a:rPr>
              <a:t>Developing quick feet, head up approach and a calm finishing shot. </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15 mins</a:t>
            </a:r>
          </a:p>
          <a:p>
            <a:pPr marL="342900" marR="0" lvl="0" indent="-342900">
              <a:lnSpc>
                <a:spcPct val="107000"/>
              </a:lnSpc>
              <a:spcBef>
                <a:spcPts val="0"/>
              </a:spcBef>
              <a:spcAft>
                <a:spcPts val="0"/>
              </a:spcAft>
              <a:buAutoNum type="alphaLcParenR"/>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4.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Water Break</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5 Mins</a:t>
            </a:r>
          </a:p>
          <a:p>
            <a:pPr marL="342900" marR="0" lvl="0" indent="-342900">
              <a:lnSpc>
                <a:spcPct val="107000"/>
              </a:lnSpc>
              <a:spcBef>
                <a:spcPts val="0"/>
              </a:spcBef>
              <a:spcAft>
                <a:spcPts val="0"/>
              </a:spcAft>
              <a:buAutoNum type="alphaLcParenR"/>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5</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1400" b="1" u="sng" dirty="0">
                <a:solidFill>
                  <a:schemeClr val="accent1"/>
                </a:solidFill>
                <a:latin typeface="Arial" panose="020B0604020202020204" pitchFamily="34" charset="0"/>
                <a:ea typeface="Calibri" panose="020F0502020204030204" pitchFamily="34" charset="0"/>
                <a:cs typeface="Times New Roman" panose="02020603050405020304" pitchFamily="18" charset="0"/>
              </a:rPr>
              <a:t>The Numbers Competitive Shooting Game</a:t>
            </a:r>
          </a:p>
          <a:p>
            <a:pPr marL="342900" marR="0" lvl="0" indent="-342900">
              <a:lnSpc>
                <a:spcPct val="107000"/>
              </a:lnSpc>
              <a:spcBef>
                <a:spcPts val="0"/>
              </a:spcBef>
              <a:spcAft>
                <a:spcPts val="0"/>
              </a:spcAft>
              <a:buAutoNum type="alphaLcParenR"/>
            </a:pPr>
            <a:r>
              <a:rPr lang="en-US" sz="1400" dirty="0">
                <a:effectLst/>
                <a:latin typeface="Arial" panose="020B0604020202020204" pitchFamily="34" charset="0"/>
                <a:ea typeface="Calibri" panose="020F0502020204030204" pitchFamily="34" charset="0"/>
                <a:cs typeface="Arial" panose="020B0604020202020204" pitchFamily="34" charset="0"/>
              </a:rPr>
              <a:t>The players love this game its competitive and encourages lots of shots on goal. </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10 mins</a:t>
            </a:r>
          </a:p>
          <a:p>
            <a:pPr marL="342900" marR="0" lvl="0" indent="-342900">
              <a:lnSpc>
                <a:spcPct val="107000"/>
              </a:lnSpc>
              <a:spcBef>
                <a:spcPts val="0"/>
              </a:spcBef>
              <a:spcAft>
                <a:spcPts val="0"/>
              </a:spcAft>
              <a:buAutoNum type="alphaLcParenR"/>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6.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Power and distance shooting Game</a:t>
            </a:r>
          </a:p>
          <a:p>
            <a:pPr marL="0" marR="0" lvl="0" indent="0">
              <a:lnSpc>
                <a:spcPct val="107000"/>
              </a:lnSpc>
              <a:spcBef>
                <a:spcPts val="0"/>
              </a:spcBef>
              <a:spcAft>
                <a:spcPts val="0"/>
              </a:spcAft>
              <a:buNone/>
            </a:pPr>
            <a:r>
              <a:rPr lang="en-US" sz="1400" dirty="0">
                <a:latin typeface="Arial" panose="020B0604020202020204" pitchFamily="34" charset="0"/>
                <a:ea typeface="Calibri" panose="020F0502020204030204" pitchFamily="34" charset="0"/>
                <a:cs typeface="Arial" panose="020B0604020202020204" pitchFamily="34" charset="0"/>
              </a:rPr>
              <a:t>a)   Fit this in only if you have time. It can also serve as your last scrimmage game also.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15 mins</a:t>
            </a:r>
            <a:endPar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400" b="1" dirty="0">
                <a:solidFill>
                  <a:schemeClr val="accent1"/>
                </a:solidFill>
                <a:latin typeface="Arial" panose="020B0604020202020204" pitchFamily="34" charset="0"/>
                <a:cs typeface="Arial" panose="020B0604020202020204" pitchFamily="34" charset="0"/>
              </a:rPr>
              <a:t>7.   </a:t>
            </a:r>
            <a:r>
              <a:rPr lang="en-US" sz="1400" b="1" u="sng" dirty="0">
                <a:solidFill>
                  <a:schemeClr val="accent1"/>
                </a:solidFill>
                <a:latin typeface="Arial" panose="020B0604020202020204" pitchFamily="34" charset="0"/>
                <a:cs typeface="Arial" panose="020B0604020202020204" pitchFamily="34" charset="0"/>
              </a:rPr>
              <a:t>Scrimmage</a:t>
            </a:r>
          </a:p>
          <a:p>
            <a:pPr marL="0" indent="0">
              <a:buNone/>
            </a:pPr>
            <a:r>
              <a:rPr lang="en-US" sz="1400" dirty="0">
                <a:latin typeface="Arial" panose="020B0604020202020204" pitchFamily="34" charset="0"/>
                <a:cs typeface="Arial" panose="020B0604020202020204" pitchFamily="34" charset="0"/>
              </a:rPr>
              <a:t>a)    A regular game or finish with previous game ideas for a scrimmage.</a:t>
            </a:r>
          </a:p>
        </p:txBody>
      </p:sp>
      <p:sp>
        <p:nvSpPr>
          <p:cNvPr id="4" name="TextBox 3">
            <a:extLst>
              <a:ext uri="{FF2B5EF4-FFF2-40B4-BE49-F238E27FC236}">
                <a16:creationId xmlns:a16="http://schemas.microsoft.com/office/drawing/2014/main" id="{AF5F68EA-5458-E689-B73C-47975D7804E0}"/>
              </a:ext>
            </a:extLst>
          </p:cNvPr>
          <p:cNvSpPr txBox="1"/>
          <p:nvPr/>
        </p:nvSpPr>
        <p:spPr>
          <a:xfrm>
            <a:off x="3026545" y="405257"/>
            <a:ext cx="6094562" cy="458780"/>
          </a:xfrm>
          <a:prstGeom prst="rect">
            <a:avLst/>
          </a:prstGeom>
          <a:solidFill>
            <a:schemeClr val="tx2">
              <a:lumMod val="10000"/>
              <a:lumOff val="90000"/>
            </a:schemeClr>
          </a:solidFill>
          <a:ln w="28575">
            <a:solidFill>
              <a:schemeClr val="tx1"/>
            </a:solidFill>
          </a:ln>
        </p:spPr>
        <p:txBody>
          <a:bodyPr wrap="square">
            <a:spAutoFit/>
          </a:bodyPr>
          <a:lstStyle/>
          <a:p>
            <a:pPr marL="0" marR="0" algn="ctr">
              <a:lnSpc>
                <a:spcPct val="107000"/>
              </a:lnSpc>
              <a:spcBef>
                <a:spcPts val="0"/>
              </a:spcBef>
              <a:spcAft>
                <a:spcPts val="800"/>
              </a:spcAft>
            </a:pP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Week 5: Shooting and Finishing </a:t>
            </a:r>
          </a:p>
        </p:txBody>
      </p:sp>
    </p:spTree>
    <p:extLst>
      <p:ext uri="{BB962C8B-B14F-4D97-AF65-F5344CB8AC3E}">
        <p14:creationId xmlns:p14="http://schemas.microsoft.com/office/powerpoint/2010/main" val="857267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9DA2C-72A7-5B41-0D7C-7C6E45DC73A4}"/>
              </a:ext>
            </a:extLst>
          </p:cNvPr>
          <p:cNvSpPr txBox="1"/>
          <p:nvPr/>
        </p:nvSpPr>
        <p:spPr>
          <a:xfrm>
            <a:off x="3454399" y="818074"/>
            <a:ext cx="8453675" cy="342549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800"/>
              </a:spcAft>
            </a:pPr>
            <a:r>
              <a:rPr lang="en-US" sz="1100" b="1" u="sng"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Fast footwork; co-ordination and speed work</a:t>
            </a:r>
            <a:r>
              <a:rPr lang="en-US"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All training is specific to match play. Our work is based upon developing a balance between ball handling and functional running and sprinting in combination with jumping, stopping, and turning.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Quick feet, light feet, changing stride length exercises (short and sharp the best) will be particularly important.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u="sng" dirty="0">
                <a:effectLst/>
                <a:latin typeface="Arial" panose="020B0604020202020204" pitchFamily="34" charset="0"/>
                <a:ea typeface="Calibri" panose="020F0502020204030204" pitchFamily="34" charset="0"/>
                <a:cs typeface="Arial" panose="020B0604020202020204" pitchFamily="34" charset="0"/>
              </a:rPr>
              <a:t>For getting your feet ready to shoot at goal, perhaps with very little time to adjust this exercise is perfect to develop this ability for finishing.</a:t>
            </a:r>
          </a:p>
          <a:p>
            <a:pPr marL="0" marR="0">
              <a:lnSpc>
                <a:spcPct val="107000"/>
              </a:lnSpc>
              <a:spcBef>
                <a:spcPts val="0"/>
              </a:spcBef>
              <a:spcAft>
                <a:spcPts val="800"/>
              </a:spcAft>
            </a:pPr>
            <a:r>
              <a:rPr lang="en-US" sz="1100" b="1" u="sng" dirty="0">
                <a:solidFill>
                  <a:srgbClr val="C00000"/>
                </a:solidFill>
                <a:effectLst/>
                <a:latin typeface="Arial" panose="020B0604020202020204" pitchFamily="34" charset="0"/>
                <a:ea typeface="Calibri" panose="020F0502020204030204" pitchFamily="34" charset="0"/>
                <a:cs typeface="Arial" panose="020B0604020202020204" pitchFamily="34" charset="0"/>
              </a:rPr>
              <a:t>Coaching Points in Shooting</a:t>
            </a:r>
            <a:r>
              <a:rPr lang="en-US"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1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a) Positive Attitude to shoot, quick shooting where needed.                                                                                                                                                               b) Receive on the Half Turn or facing forward, if possible (create space for yourself), take the chance.                                                                                                                                     c) Accuracy and Power (accuracy first). Be composed.                                                                                                                                                                   d) Shooting High or Low (low best because it’s more difficult for the keeper).                                                                                                                                 e) Selection of Shot (driven, chip, side foot, swerve etc.). You can use defenders to shoot around for placement. Check the keepers’ position (if you have time!)                                                                                                                                                                                                                             f) Near Post or Far Post (can depend on the keepers' position, also if you shot and miss at the near post the ball is out of play, if shooting at the far post and it’s missing, the keeper may palm it to a player following up, a striker may intercept it on its way and score, (it may hit a defender and go in off them).                                                                                                                                                                                                                                    g) Rebounds (follow all shots in).</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SW13">
            <a:extLst>
              <a:ext uri="{FF2B5EF4-FFF2-40B4-BE49-F238E27FC236}">
                <a16:creationId xmlns:a16="http://schemas.microsoft.com/office/drawing/2014/main" id="{60868BD6-B4F3-C67C-A76E-8227123D5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517" y="837283"/>
            <a:ext cx="3048163" cy="2721500"/>
          </a:xfrm>
          <a:prstGeom prst="rect">
            <a:avLst/>
          </a:prstGeom>
          <a:solidFill>
            <a:schemeClr val="bg1"/>
          </a:solidFill>
        </p:spPr>
      </p:pic>
      <p:sp>
        <p:nvSpPr>
          <p:cNvPr id="2" name="TextBox 1">
            <a:extLst>
              <a:ext uri="{FF2B5EF4-FFF2-40B4-BE49-F238E27FC236}">
                <a16:creationId xmlns:a16="http://schemas.microsoft.com/office/drawing/2014/main" id="{BE71C89D-FB3A-CE27-BB7E-71BED8BB2401}"/>
              </a:ext>
            </a:extLst>
          </p:cNvPr>
          <p:cNvSpPr txBox="1"/>
          <p:nvPr/>
        </p:nvSpPr>
        <p:spPr>
          <a:xfrm>
            <a:off x="3178963" y="279920"/>
            <a:ext cx="8729112" cy="338554"/>
          </a:xfrm>
          <a:prstGeom prst="rect">
            <a:avLst/>
          </a:prstGeom>
          <a:solidFill>
            <a:schemeClr val="bg1"/>
          </a:solidFill>
          <a:ln w="28575">
            <a:solidFill>
              <a:schemeClr val="tx1"/>
            </a:solidFill>
          </a:ln>
        </p:spPr>
        <p:txBody>
          <a:bodyPr wrap="square">
            <a:spAutoFit/>
          </a:bodyPr>
          <a:lstStyle/>
          <a:p>
            <a:pPr marL="1371600" marR="0" indent="-1257300" algn="ctr" hangingPunct="0">
              <a:spcBef>
                <a:spcPts val="0"/>
              </a:spcBef>
              <a:spcAft>
                <a:spcPts val="1200"/>
              </a:spcAft>
            </a:pPr>
            <a:r>
              <a:rPr lang="en-US" sz="1600" b="1" dirty="0">
                <a:solidFill>
                  <a:schemeClr val="accent1"/>
                </a:solidFill>
                <a:latin typeface="Arial" panose="020B0604020202020204" pitchFamily="34" charset="0"/>
                <a:cs typeface="Arial" panose="020B0604020202020204" pitchFamily="34" charset="0"/>
              </a:rPr>
              <a:t>Fast footwork warm up to help speed; co-ordination and balance.</a:t>
            </a:r>
            <a:endParaRPr lang="en-US" sz="1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10" descr="SWU11">
            <a:extLst>
              <a:ext uri="{FF2B5EF4-FFF2-40B4-BE49-F238E27FC236}">
                <a16:creationId xmlns:a16="http://schemas.microsoft.com/office/drawing/2014/main" id="{5289A160-1F74-126D-416D-A09F2A4A7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16" y="3734068"/>
            <a:ext cx="3048163" cy="282862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E5CD6EBB-0441-9EDF-AAAC-BA3F5EC5FD66}"/>
              </a:ext>
            </a:extLst>
          </p:cNvPr>
          <p:cNvSpPr>
            <a:spLocks noChangeArrowheads="1"/>
          </p:cNvSpPr>
          <p:nvPr/>
        </p:nvSpPr>
        <p:spPr bwMode="auto">
          <a:xfrm>
            <a:off x="3454399" y="4443164"/>
            <a:ext cx="8453676" cy="1323439"/>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Players can move anywhere. This involves them using anticipation, decision making, reaction and perception and well as co-ordination and fast feet to find space to move without bumping into people.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Peripheral vision development is starting to be introduced without the ball.</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Usual coach commands can be start and stop so they are practicing acceleration, deceleration, and lateral movement all in one exercise.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can also use the commands turn, jump (for a header) check, sit down and so on for which they must do a short sprint after the command then stop on the call stop. All these are specific movements in the game.</a:t>
            </a:r>
            <a:endParaRPr kumimoji="0" lang="en-US" altLang="en-US" sz="1000" b="0" i="0" u="none" strike="noStrike" cap="none" normalizeH="0" baseline="0" dirty="0">
              <a:ln>
                <a:noFill/>
              </a:ln>
              <a:solidFill>
                <a:schemeClr val="tx1"/>
              </a:solidFill>
              <a:effectLst/>
            </a:endParaRPr>
          </a:p>
        </p:txBody>
      </p:sp>
      <p:sp>
        <p:nvSpPr>
          <p:cNvPr id="25" name="TextBox 24">
            <a:extLst>
              <a:ext uri="{FF2B5EF4-FFF2-40B4-BE49-F238E27FC236}">
                <a16:creationId xmlns:a16="http://schemas.microsoft.com/office/drawing/2014/main" id="{64149038-91A2-39B2-B321-1000AC9C041C}"/>
              </a:ext>
            </a:extLst>
          </p:cNvPr>
          <p:cNvSpPr txBox="1"/>
          <p:nvPr/>
        </p:nvSpPr>
        <p:spPr>
          <a:xfrm>
            <a:off x="559228" y="287975"/>
            <a:ext cx="2156603" cy="307777"/>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Warmup</a:t>
            </a:r>
          </a:p>
        </p:txBody>
      </p:sp>
    </p:spTree>
    <p:extLst>
      <p:ext uri="{BB962C8B-B14F-4D97-AF65-F5344CB8AC3E}">
        <p14:creationId xmlns:p14="http://schemas.microsoft.com/office/powerpoint/2010/main" val="317687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C8FF1A7-3CE1-B888-ADCD-B5357072BC1F}"/>
              </a:ext>
            </a:extLst>
          </p:cNvPr>
          <p:cNvSpPr>
            <a:spLocks noChangeArrowheads="1"/>
          </p:cNvSpPr>
          <p:nvPr/>
        </p:nvSpPr>
        <p:spPr bwMode="auto">
          <a:xfrm>
            <a:off x="365760" y="353070"/>
            <a:ext cx="5273040" cy="523220"/>
          </a:xfrm>
          <a:prstGeom prst="rect">
            <a:avLst/>
          </a:prstGeom>
          <a:solidFill>
            <a:schemeClr val="bg1"/>
          </a:solid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Practicing and improving shooting on goal using simple shooting ideas</a:t>
            </a:r>
            <a:endParaRPr kumimoji="0" lang="en-US" altLang="en-US" sz="900" b="0" i="0" strike="noStrike" cap="none" normalizeH="0" baseline="0" dirty="0">
              <a:ln>
                <a:noFill/>
              </a:ln>
              <a:solidFill>
                <a:schemeClr val="accent1"/>
              </a:solidFill>
              <a:effectLst/>
            </a:endParaRPr>
          </a:p>
        </p:txBody>
      </p:sp>
      <p:pic>
        <p:nvPicPr>
          <p:cNvPr id="5121" name="Picture 295" descr="U8S20">
            <a:extLst>
              <a:ext uri="{FF2B5EF4-FFF2-40B4-BE49-F238E27FC236}">
                <a16:creationId xmlns:a16="http://schemas.microsoft.com/office/drawing/2014/main" id="{B55C378A-C4DB-32FE-0AEF-15A76C13A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018418"/>
            <a:ext cx="3236890" cy="2876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75AB01C-8D2C-BDE1-4A7D-FA59A79AA4B6}"/>
              </a:ext>
            </a:extLst>
          </p:cNvPr>
          <p:cNvSpPr>
            <a:spLocks noChangeArrowheads="1"/>
          </p:cNvSpPr>
          <p:nvPr/>
        </p:nvSpPr>
        <p:spPr bwMode="auto">
          <a:xfrm>
            <a:off x="3749040" y="1024357"/>
            <a:ext cx="8077199" cy="1938992"/>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D</a:t>
            </a:r>
            <a:r>
              <a:rPr kumimoji="0" lang="en-US" altLang="en-US" sz="12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eveloping good technique for shooting at a central goal</a:t>
            </a:r>
            <a:endParaRPr kumimoji="0" lang="en-US" altLang="en-US" sz="800" b="0" i="0" strike="noStrike" cap="none" normalizeH="0" baseline="0" dirty="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 always with a ball each and stretching.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a:latin typeface="Arial" panose="020B0604020202020204" pitchFamily="34" charset="0"/>
                <a:cs typeface="Arial" panose="020B0604020202020204" pitchFamily="34" charset="0"/>
              </a:rPr>
              <a:t>Initially Passing through the central goals to each other building up the pace and accuracy.</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In two’s shooting through the coned empty central goals to each other. We are looking for accuracy and good technique. Have the players count the number of goals they score. Have a few rounds adding up scores each time.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If you have the upright cones have them shooting to knock over the cones. Do it alternately per player on each side and count which team knocks the most cones over (competitive). Ensure players are all organized properly behind an end line, so they all shoot from the same distance.</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pic>
        <p:nvPicPr>
          <p:cNvPr id="6" name="Picture 5" descr="U8S12">
            <a:extLst>
              <a:ext uri="{FF2B5EF4-FFF2-40B4-BE49-F238E27FC236}">
                <a16:creationId xmlns:a16="http://schemas.microsoft.com/office/drawing/2014/main" id="{9433688C-39F1-B952-1C38-17A6BF8AC9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58" y="3966174"/>
            <a:ext cx="3236889" cy="2721336"/>
          </a:xfrm>
          <a:prstGeom prst="rect">
            <a:avLst/>
          </a:prstGeom>
          <a:noFill/>
        </p:spPr>
      </p:pic>
      <p:sp>
        <p:nvSpPr>
          <p:cNvPr id="7" name="Rectangle 5">
            <a:extLst>
              <a:ext uri="{FF2B5EF4-FFF2-40B4-BE49-F238E27FC236}">
                <a16:creationId xmlns:a16="http://schemas.microsoft.com/office/drawing/2014/main" id="{D3D048F0-9A9F-1B3A-C964-B0BAFF92340F}"/>
              </a:ext>
            </a:extLst>
          </p:cNvPr>
          <p:cNvSpPr>
            <a:spLocks noChangeArrowheads="1"/>
          </p:cNvSpPr>
          <p:nvPr/>
        </p:nvSpPr>
        <p:spPr bwMode="auto">
          <a:xfrm>
            <a:off x="497840" y="35089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A59E0087-FF7A-1A17-D465-5F74023B9981}"/>
              </a:ext>
            </a:extLst>
          </p:cNvPr>
          <p:cNvSpPr txBox="1"/>
          <p:nvPr/>
        </p:nvSpPr>
        <p:spPr>
          <a:xfrm>
            <a:off x="3749040" y="4034730"/>
            <a:ext cx="8077200" cy="2091726"/>
          </a:xfrm>
          <a:prstGeom prst="rect">
            <a:avLst/>
          </a:prstGeom>
          <a:solidFill>
            <a:schemeClr val="bg1"/>
          </a:solidFill>
          <a:ln>
            <a:solidFill>
              <a:schemeClr val="tx1"/>
            </a:solidFill>
          </a:ln>
        </p:spPr>
        <p:txBody>
          <a:bodyPr wrap="square">
            <a:spAutoFit/>
          </a:bodyPr>
          <a:lstStyle/>
          <a:p>
            <a:pPr marR="0" eaLnBrk="0" fontAlgn="base" hangingPunct="0">
              <a:lnSpc>
                <a:spcPct val="107000"/>
              </a:lnSpc>
              <a:spcBef>
                <a:spcPts val="0"/>
              </a:spcBef>
              <a:spcAft>
                <a:spcPts val="800"/>
              </a:spcAft>
            </a:pPr>
            <a:r>
              <a:rPr lang="en-US" sz="1200" b="1" kern="1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 Simple shooting practice now with goals. </a:t>
            </a:r>
          </a:p>
          <a:p>
            <a:pPr marR="0" eaLnBrk="0" fontAlgn="base" hangingPunct="0">
              <a:lnSpc>
                <a:spcPct val="107000"/>
              </a:lnSpc>
              <a:spcBef>
                <a:spcPts val="0"/>
              </a:spcBef>
              <a:spcAft>
                <a:spcPts val="800"/>
              </a:spcAft>
            </a:pP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Players are in two’s 10 to 20 yards apart, distance depending on the </a:t>
            </a:r>
            <a:r>
              <a:rPr lang="en-US" sz="1000" b="1" dirty="0">
                <a:latin typeface="Arial" panose="020B0604020202020204" pitchFamily="34" charset="0"/>
                <a:ea typeface="Times New Roman" panose="02020603050405020304" pitchFamily="18" charset="0"/>
                <a:cs typeface="Arial" panose="020B0604020202020204" pitchFamily="34" charset="0"/>
              </a:rPr>
              <a:t> </a:t>
            </a: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age group you are working with. Each has a goal to defend, and they must score past each other. Keep it to two or three touches per shot. Focus on the technique of striking the ball and explain and demonstrate this to the players.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eaLnBrk="0" fontAlgn="base" hangingPunct="0">
              <a:lnSpc>
                <a:spcPct val="107000"/>
              </a:lnSpc>
              <a:spcBef>
                <a:spcPts val="0"/>
              </a:spcBef>
              <a:spcAft>
                <a:spcPts val="800"/>
              </a:spcAft>
            </a:pP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1.    </a:t>
            </a:r>
            <a:r>
              <a:rPr lang="en-US" sz="1000" b="1" u="sng" kern="1200" dirty="0">
                <a:effectLst/>
                <a:latin typeface="Arial" panose="020B0604020202020204" pitchFamily="34" charset="0"/>
                <a:ea typeface="Times New Roman" panose="02020603050405020304" pitchFamily="18" charset="0"/>
                <a:cs typeface="Arial" panose="020B0604020202020204" pitchFamily="34" charset="0"/>
              </a:rPr>
              <a:t>Develop</a:t>
            </a: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 Have them shoot with their stronger foot for a time then have them practice with their weaker foot too.</a:t>
            </a:r>
            <a:endParaRPr lang="en-US" sz="1000" b="1" dirty="0">
              <a:latin typeface="Arial" panose="020B0604020202020204" pitchFamily="34" charset="0"/>
              <a:ea typeface="Times New Roman" panose="02020603050405020304" pitchFamily="18" charset="0"/>
              <a:cs typeface="Arial" panose="020B0604020202020204" pitchFamily="34" charset="0"/>
            </a:endParaRPr>
          </a:p>
          <a:p>
            <a:pPr marR="0" eaLnBrk="0" fontAlgn="base" hangingPunct="0">
              <a:lnSpc>
                <a:spcPct val="107000"/>
              </a:lnSpc>
              <a:spcBef>
                <a:spcPts val="0"/>
              </a:spcBef>
              <a:spcAft>
                <a:spcPts val="800"/>
              </a:spcAft>
            </a:pP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2.    </a:t>
            </a:r>
            <a:r>
              <a:rPr lang="en-US" sz="1000" b="1" u="sng" kern="1200" dirty="0">
                <a:effectLst/>
                <a:latin typeface="Arial" panose="020B0604020202020204" pitchFamily="34" charset="0"/>
                <a:ea typeface="Times New Roman" panose="02020603050405020304" pitchFamily="18" charset="0"/>
                <a:cs typeface="Arial" panose="020B0604020202020204" pitchFamily="34" charset="0"/>
              </a:rPr>
              <a:t>Conditions</a:t>
            </a: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 Work on side foot shooting, instep shooting, swerving the ball with the inside and outside of the foot etc.</a:t>
            </a:r>
            <a:endParaRPr lang="en-US" sz="1000" dirty="0">
              <a:latin typeface="Arial" panose="020B0604020202020204" pitchFamily="34" charset="0"/>
              <a:ea typeface="Calibri" panose="020F0502020204030204" pitchFamily="34" charset="0"/>
              <a:cs typeface="Arial" panose="020B0604020202020204" pitchFamily="34" charset="0"/>
            </a:endParaRPr>
          </a:p>
          <a:p>
            <a:pPr marR="0" eaLnBrk="0" fontAlgn="base" hangingPunct="0">
              <a:lnSpc>
                <a:spcPct val="107000"/>
              </a:lnSpc>
              <a:spcBef>
                <a:spcPts val="0"/>
              </a:spcBef>
              <a:spcAft>
                <a:spcPts val="800"/>
              </a:spcAft>
            </a:pP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3.    </a:t>
            </a:r>
            <a:r>
              <a:rPr lang="en-US" sz="1000" b="1" u="sng" kern="1200" dirty="0">
                <a:effectLst/>
                <a:latin typeface="Arial" panose="020B0604020202020204" pitchFamily="34" charset="0"/>
                <a:ea typeface="Times New Roman" panose="02020603050405020304" pitchFamily="18" charset="0"/>
                <a:cs typeface="Arial" panose="020B0604020202020204" pitchFamily="34" charset="0"/>
              </a:rPr>
              <a:t>Competitive:</a:t>
            </a: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 Keep the score.</a:t>
            </a:r>
            <a:endParaRPr lang="en-US" sz="1000" dirty="0">
              <a:latin typeface="Arial" panose="020B0604020202020204" pitchFamily="34" charset="0"/>
              <a:ea typeface="Calibri" panose="020F0502020204030204" pitchFamily="34" charset="0"/>
              <a:cs typeface="Arial" panose="020B0604020202020204" pitchFamily="34" charset="0"/>
            </a:endParaRPr>
          </a:p>
          <a:p>
            <a:pPr marR="0" eaLnBrk="0" fontAlgn="base" hangingPunct="0">
              <a:lnSpc>
                <a:spcPct val="107000"/>
              </a:lnSpc>
              <a:spcBef>
                <a:spcPts val="0"/>
              </a:spcBef>
              <a:spcAft>
                <a:spcPts val="800"/>
              </a:spcAft>
            </a:pP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4.    </a:t>
            </a:r>
            <a:r>
              <a:rPr lang="en-US" sz="1000" b="1" u="sng" kern="1200" dirty="0">
                <a:effectLst/>
                <a:latin typeface="Arial" panose="020B0604020202020204" pitchFamily="34" charset="0"/>
                <a:ea typeface="Times New Roman" panose="02020603050405020304" pitchFamily="18" charset="0"/>
                <a:cs typeface="Arial" panose="020B0604020202020204" pitchFamily="34" charset="0"/>
              </a:rPr>
              <a:t>Develop:</a:t>
            </a:r>
            <a:r>
              <a:rPr lang="en-US" sz="1000" b="1" kern="1200" dirty="0">
                <a:effectLst/>
                <a:latin typeface="Arial" panose="020B0604020202020204" pitchFamily="34" charset="0"/>
                <a:ea typeface="Times New Roman" panose="02020603050405020304" pitchFamily="18" charset="0"/>
                <a:cs typeface="Arial" panose="020B0604020202020204" pitchFamily="34" charset="0"/>
              </a:rPr>
              <a:t> Have two v two games so some passing, and shooting is developed encourage a one touch shot from a well weighted pass from their teammates as shown.</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761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89" descr="shooting15">
            <a:extLst>
              <a:ext uri="{FF2B5EF4-FFF2-40B4-BE49-F238E27FC236}">
                <a16:creationId xmlns:a16="http://schemas.microsoft.com/office/drawing/2014/main" id="{63931CF1-BC2A-15E9-0770-CABA28EBC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 y="1028616"/>
            <a:ext cx="3607753" cy="31170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CC9FC04F-A9C4-E4F5-1280-08AE5482794A}"/>
              </a:ext>
            </a:extLst>
          </p:cNvPr>
          <p:cNvSpPr>
            <a:spLocks noChangeArrowheads="1"/>
          </p:cNvSpPr>
          <p:nvPr/>
        </p:nvSpPr>
        <p:spPr bwMode="auto">
          <a:xfrm>
            <a:off x="333692" y="4386802"/>
            <a:ext cx="11060430" cy="83099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accent1"/>
                </a:solidFill>
                <a:effectLst/>
                <a:ea typeface="Times New Roman" panose="02020603050405020304" pitchFamily="18" charset="0"/>
                <a:cs typeface="Arial" panose="020B0604020202020204" pitchFamily="34" charset="0"/>
              </a:rPr>
              <a:t>Combining with a teammate to create a shooting opportunity</a:t>
            </a:r>
            <a:r>
              <a:rPr kumimoji="0" lang="en-US" altLang="en-US" sz="1400" b="1" i="0" u="none" strike="noStrike" cap="none" normalizeH="0" baseline="0" dirty="0">
                <a:ln>
                  <a:noFill/>
                </a:ln>
                <a:solidFill>
                  <a:srgbClr val="C00000"/>
                </a:solidFill>
                <a:effectLst/>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10 x 25-yard grid.  Four players per grid with one ball Flags are used to create a goal at each end of the grid.  Players work in pairs and are positioned at opposite ends of the grid as shown.  Cones are placed to create a 5x10 yard area on both sides of the grid.  Repeat set up to accommodate the entire team.</a:t>
            </a:r>
            <a:endParaRPr kumimoji="0" lang="en-US" altLang="en-US" sz="800" b="1"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0D3DA4BD-AFDF-A30D-7AFA-5F6F45E564A6}"/>
              </a:ext>
            </a:extLst>
          </p:cNvPr>
          <p:cNvSpPr txBox="1"/>
          <p:nvPr/>
        </p:nvSpPr>
        <p:spPr>
          <a:xfrm>
            <a:off x="4170362" y="1041232"/>
            <a:ext cx="7223760" cy="2796278"/>
          </a:xfrm>
          <a:prstGeom prst="rect">
            <a:avLst/>
          </a:prstGeom>
          <a:solidFill>
            <a:schemeClr val="bg1"/>
          </a:solidFill>
          <a:ln>
            <a:solidFill>
              <a:schemeClr val="tx1"/>
            </a:solidFill>
          </a:ln>
        </p:spPr>
        <p:txBody>
          <a:bodyPr wrap="square">
            <a:spAutoFit/>
          </a:bodyPr>
          <a:lstStyle/>
          <a:p>
            <a:pPr marL="504825" marR="0">
              <a:lnSpc>
                <a:spcPct val="107000"/>
              </a:lnSpc>
              <a:buNone/>
            </a:pPr>
            <a:r>
              <a:rPr lang="en-US" sz="1100" b="1" dirty="0">
                <a:solidFill>
                  <a:schemeClr val="tx1"/>
                </a:solidFill>
                <a:effectLst/>
                <a:latin typeface="Arial" panose="020B0604020202020204" pitchFamily="34" charset="0"/>
                <a:cs typeface="Arial" panose="020B0604020202020204" pitchFamily="34" charset="0"/>
              </a:rPr>
              <a:t>1. Players (A) and (B) pass the ball around inside the coned area.                                                                                                                                          </a:t>
            </a:r>
          </a:p>
          <a:p>
            <a:pPr marL="619125" marR="0" indent="-114300">
              <a:lnSpc>
                <a:spcPct val="107000"/>
              </a:lnSpc>
              <a:buNone/>
            </a:pPr>
            <a:r>
              <a:rPr lang="en-US" sz="1100" b="1" dirty="0">
                <a:solidFill>
                  <a:schemeClr val="tx1"/>
                </a:solidFill>
                <a:effectLst/>
                <a:latin typeface="Arial" panose="020B0604020202020204" pitchFamily="34" charset="0"/>
                <a:cs typeface="Arial" panose="020B0604020202020204" pitchFamily="34" charset="0"/>
              </a:rPr>
              <a:t>2. After completing 3-4 passes one of the players must run to the 5-yard line to receive a pass from his partner.                                                                                                                                       </a:t>
            </a:r>
          </a:p>
          <a:p>
            <a:pPr marL="619125" marR="0" indent="-114300">
              <a:lnSpc>
                <a:spcPct val="107000"/>
              </a:lnSpc>
              <a:buNone/>
            </a:pPr>
            <a:r>
              <a:rPr lang="en-US" sz="1100" b="1" dirty="0">
                <a:solidFill>
                  <a:schemeClr val="tx1"/>
                </a:solidFill>
                <a:effectLst/>
                <a:latin typeface="Arial" panose="020B0604020202020204" pitchFamily="34" charset="0"/>
                <a:cs typeface="Arial" panose="020B0604020202020204" pitchFamily="34" charset="0"/>
              </a:rPr>
              <a:t>3. In the above diagram player (B) runs to the line.  Player (A) passes the ball to (B).                                                                                                                                            </a:t>
            </a:r>
          </a:p>
          <a:p>
            <a:pPr marL="619125" marR="0" indent="-114300">
              <a:lnSpc>
                <a:spcPct val="107000"/>
              </a:lnSpc>
              <a:buNone/>
            </a:pPr>
            <a:r>
              <a:rPr lang="en-US" sz="1100" b="1" dirty="0">
                <a:solidFill>
                  <a:schemeClr val="tx1"/>
                </a:solidFill>
                <a:effectLst/>
                <a:latin typeface="Arial" panose="020B0604020202020204" pitchFamily="34" charset="0"/>
                <a:cs typeface="Arial" panose="020B0604020202020204" pitchFamily="34" charset="0"/>
              </a:rPr>
              <a:t>4. Player (B) must lay the ball off to (A) with one touch for a shot at the opponent’s goal.                                                                                                                                           </a:t>
            </a:r>
          </a:p>
          <a:p>
            <a:pPr marL="619125" marR="0" indent="-114300">
              <a:lnSpc>
                <a:spcPct val="107000"/>
              </a:lnSpc>
              <a:buNone/>
            </a:pPr>
            <a:r>
              <a:rPr lang="en-US" sz="1100" b="1" dirty="0">
                <a:solidFill>
                  <a:schemeClr val="tx1"/>
                </a:solidFill>
                <a:effectLst/>
                <a:latin typeface="Arial" panose="020B0604020202020204" pitchFamily="34" charset="0"/>
                <a:cs typeface="Arial" panose="020B0604020202020204" pitchFamily="34" charset="0"/>
              </a:rPr>
              <a:t>5. The sequence is repeated by the team (yellow) at the opposite end of the grid.  Players may use their hands to save shots.                                                                                                                                              </a:t>
            </a:r>
          </a:p>
          <a:p>
            <a:pPr marL="619125" marR="0" indent="-114300">
              <a:lnSpc>
                <a:spcPct val="107000"/>
              </a:lnSpc>
              <a:buNone/>
            </a:pPr>
            <a:r>
              <a:rPr lang="en-US" sz="1100" b="1" dirty="0">
                <a:solidFill>
                  <a:schemeClr val="tx1"/>
                </a:solidFill>
                <a:effectLst/>
                <a:latin typeface="Arial" panose="020B0604020202020204" pitchFamily="34" charset="0"/>
                <a:cs typeface="Arial" panose="020B0604020202020204" pitchFamily="34" charset="0"/>
              </a:rPr>
              <a:t>6. Players must score as many goals as possible in a designated period.</a:t>
            </a:r>
          </a:p>
          <a:p>
            <a:pPr marL="619125" marR="0" indent="-114300">
              <a:lnSpc>
                <a:spcPct val="107000"/>
              </a:lnSpc>
              <a:buNone/>
            </a:pPr>
            <a:endParaRPr lang="en-US" sz="1100" b="1" u="sng" dirty="0">
              <a:solidFill>
                <a:srgbClr val="C00000"/>
              </a:solidFill>
              <a:latin typeface="Arial" panose="020B0604020202020204" pitchFamily="34" charset="0"/>
              <a:cs typeface="Arial" panose="020B0604020202020204" pitchFamily="34" charset="0"/>
            </a:endParaRPr>
          </a:p>
          <a:p>
            <a:pPr marL="619125" marR="0" indent="-114300">
              <a:lnSpc>
                <a:spcPct val="107000"/>
              </a:lnSpc>
              <a:buNone/>
            </a:pPr>
            <a:r>
              <a:rPr lang="en-US" sz="1100" b="1" u="sng" dirty="0">
                <a:solidFill>
                  <a:srgbClr val="C00000"/>
                </a:solidFill>
                <a:effectLst/>
                <a:latin typeface="Arial" panose="020B0604020202020204" pitchFamily="34" charset="0"/>
                <a:cs typeface="Arial" panose="020B0604020202020204" pitchFamily="34" charset="0"/>
              </a:rPr>
              <a:t>Progression</a:t>
            </a:r>
            <a:r>
              <a:rPr lang="en-US" sz="1100" b="1" dirty="0">
                <a:solidFill>
                  <a:srgbClr val="C00000"/>
                </a:solidFill>
                <a:effectLst/>
                <a:latin typeface="Arial" panose="020B0604020202020204" pitchFamily="34" charset="0"/>
                <a:cs typeface="Arial" panose="020B0604020202020204" pitchFamily="34" charset="0"/>
              </a:rPr>
              <a:t>: </a:t>
            </a:r>
            <a:r>
              <a:rPr lang="en-US" sz="1100" b="1" dirty="0">
                <a:solidFill>
                  <a:schemeClr val="tx1"/>
                </a:solidFill>
                <a:effectLst/>
                <a:latin typeface="Arial" panose="020B0604020202020204" pitchFamily="34" charset="0"/>
                <a:cs typeface="Arial" panose="020B0604020202020204" pitchFamily="34" charset="0"/>
              </a:rPr>
              <a:t>All passing must be one touch. All shots on goal must be one touch no preparation touch.</a:t>
            </a:r>
          </a:p>
          <a:p>
            <a:pPr marL="619125" marR="0" indent="-114300">
              <a:lnSpc>
                <a:spcPct val="107000"/>
              </a:lnSpc>
              <a:buNone/>
            </a:pPr>
            <a:endParaRPr lang="en-US" sz="1100" b="1" u="sng" dirty="0">
              <a:solidFill>
                <a:schemeClr val="tx1"/>
              </a:solidFill>
              <a:effectLst/>
              <a:latin typeface="Arial" panose="020B0604020202020204" pitchFamily="34" charset="0"/>
              <a:cs typeface="Arial" panose="020B0604020202020204" pitchFamily="34" charset="0"/>
            </a:endParaRPr>
          </a:p>
          <a:p>
            <a:pPr marL="619125" marR="0" indent="-114300">
              <a:lnSpc>
                <a:spcPct val="107000"/>
              </a:lnSpc>
              <a:buNone/>
            </a:pPr>
            <a:r>
              <a:rPr lang="en-US" sz="1100" b="1" u="sng" dirty="0">
                <a:solidFill>
                  <a:srgbClr val="C00000"/>
                </a:solidFill>
                <a:effectLst/>
                <a:latin typeface="Arial" panose="020B0604020202020204" pitchFamily="34" charset="0"/>
                <a:cs typeface="Arial" panose="020B0604020202020204" pitchFamily="34" charset="0"/>
              </a:rPr>
              <a:t>Coaching Points</a:t>
            </a:r>
            <a:r>
              <a:rPr lang="en-US" sz="1100" b="1" dirty="0">
                <a:solidFill>
                  <a:srgbClr val="C00000"/>
                </a:solidFill>
                <a:effectLst/>
                <a:latin typeface="Arial" panose="020B0604020202020204" pitchFamily="34" charset="0"/>
                <a:cs typeface="Arial" panose="020B0604020202020204" pitchFamily="34" charset="0"/>
              </a:rPr>
              <a:t>: </a:t>
            </a:r>
            <a:r>
              <a:rPr lang="en-US" sz="1100" b="1" dirty="0">
                <a:solidFill>
                  <a:schemeClr val="tx1"/>
                </a:solidFill>
                <a:effectLst/>
                <a:latin typeface="Arial" panose="020B0604020202020204" pitchFamily="34" charset="0"/>
                <a:cs typeface="Arial" panose="020B0604020202020204" pitchFamily="34" charset="0"/>
              </a:rPr>
              <a:t>Strike the ball with the laces. Strike through the ball – land on the kicking foot. Passing must be sharp and accurate. The layoff must be at a slight angle.            </a:t>
            </a:r>
          </a:p>
          <a:p>
            <a:pPr marL="619125" marR="0" indent="-114300">
              <a:lnSpc>
                <a:spcPct val="107000"/>
              </a:lnSpc>
              <a:buNone/>
            </a:pPr>
            <a:r>
              <a:rPr lang="en-US" sz="1100" b="1" dirty="0">
                <a:solidFill>
                  <a:schemeClr val="tx1"/>
                </a:solidFill>
                <a:effectLst/>
                <a:latin typeface="Arial" panose="020B0604020202020204" pitchFamily="34" charset="0"/>
                <a:cs typeface="Arial" panose="020B0604020202020204" pitchFamily="34" charset="0"/>
              </a:rPr>
              <a:t>Accuracy before power on all shots</a:t>
            </a:r>
            <a:endParaRPr lang="en-US" sz="1100" b="1" dirty="0">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6FD8818A-72F1-0792-118A-3F65E694096B}"/>
              </a:ext>
            </a:extLst>
          </p:cNvPr>
          <p:cNvSpPr>
            <a:spLocks noChangeArrowheads="1"/>
          </p:cNvSpPr>
          <p:nvPr/>
        </p:nvSpPr>
        <p:spPr bwMode="auto">
          <a:xfrm>
            <a:off x="460057" y="413950"/>
            <a:ext cx="3607753" cy="523220"/>
          </a:xfrm>
          <a:prstGeom prst="rect">
            <a:avLst/>
          </a:prstGeom>
          <a:solidFill>
            <a:schemeClr val="bg1"/>
          </a:solid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Build the idea up now play in twos v two’s</a:t>
            </a:r>
            <a:endParaRPr kumimoji="0" lang="en-US" altLang="en-US" sz="900" b="0" i="0" strike="noStrike" cap="none" normalizeH="0" baseline="0" dirty="0">
              <a:ln>
                <a:noFill/>
              </a:ln>
              <a:solidFill>
                <a:schemeClr val="accent1"/>
              </a:solidFill>
              <a:effectLst/>
            </a:endParaRPr>
          </a:p>
        </p:txBody>
      </p:sp>
    </p:spTree>
    <p:extLst>
      <p:ext uri="{BB962C8B-B14F-4D97-AF65-F5344CB8AC3E}">
        <p14:creationId xmlns:p14="http://schemas.microsoft.com/office/powerpoint/2010/main" val="4255586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ChangeArrowheads="1"/>
          </p:cNvSpPr>
          <p:nvPr/>
        </p:nvSpPr>
        <p:spPr bwMode="auto">
          <a:xfrm>
            <a:off x="629895" y="3737977"/>
            <a:ext cx="4075471" cy="2804372"/>
          </a:xfrm>
          <a:prstGeom prst="rect">
            <a:avLst/>
          </a:prstGeom>
          <a:solidFill>
            <a:srgbClr val="33CC33"/>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184324" name="Rectangle 4"/>
          <p:cNvSpPr>
            <a:spLocks noChangeArrowheads="1"/>
          </p:cNvSpPr>
          <p:nvPr/>
        </p:nvSpPr>
        <p:spPr bwMode="auto">
          <a:xfrm>
            <a:off x="3723121" y="3895037"/>
            <a:ext cx="980654" cy="2473953"/>
          </a:xfrm>
          <a:prstGeom prst="rect">
            <a:avLst/>
          </a:prstGeom>
          <a:solidFill>
            <a:srgbClr val="33CC33"/>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84325" name="Rectangle 6"/>
          <p:cNvSpPr>
            <a:spLocks noChangeArrowheads="1"/>
          </p:cNvSpPr>
          <p:nvPr/>
        </p:nvSpPr>
        <p:spPr bwMode="auto">
          <a:xfrm>
            <a:off x="4353656" y="4465448"/>
            <a:ext cx="351712" cy="1354781"/>
          </a:xfrm>
          <a:prstGeom prst="rect">
            <a:avLst/>
          </a:prstGeom>
          <a:solidFill>
            <a:srgbClr val="33CC33"/>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84328" name="Rectangle 10" descr="Rombos transparentes"/>
          <p:cNvSpPr>
            <a:spLocks noChangeArrowheads="1"/>
          </p:cNvSpPr>
          <p:nvPr/>
        </p:nvSpPr>
        <p:spPr bwMode="auto">
          <a:xfrm>
            <a:off x="4705367" y="4789114"/>
            <a:ext cx="152400" cy="685800"/>
          </a:xfrm>
          <a:prstGeom prst="rect">
            <a:avLst/>
          </a:prstGeom>
          <a:pattFill prst="openDmnd">
            <a:fgClr>
              <a:schemeClr val="accent1"/>
            </a:fgClr>
            <a:bgClr>
              <a:srgbClr val="FFFFFF"/>
            </a:bgClr>
          </a:patt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84335" name="Oval 28"/>
          <p:cNvSpPr>
            <a:spLocks noChangeArrowheads="1"/>
          </p:cNvSpPr>
          <p:nvPr/>
        </p:nvSpPr>
        <p:spPr bwMode="auto">
          <a:xfrm>
            <a:off x="2166451" y="4568066"/>
            <a:ext cx="221105" cy="228554"/>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6</a:t>
            </a:r>
          </a:p>
        </p:txBody>
      </p:sp>
      <p:sp>
        <p:nvSpPr>
          <p:cNvPr id="184336" name="Oval 29"/>
          <p:cNvSpPr>
            <a:spLocks noChangeArrowheads="1"/>
          </p:cNvSpPr>
          <p:nvPr/>
        </p:nvSpPr>
        <p:spPr bwMode="auto">
          <a:xfrm>
            <a:off x="2163789" y="4071589"/>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a:solidFill>
                  <a:schemeClr val="bg1"/>
                </a:solidFill>
                <a:latin typeface="Arial" panose="020B0604020202020204" pitchFamily="34" charset="0"/>
                <a:cs typeface="Arial" panose="020B0604020202020204" pitchFamily="34" charset="0"/>
              </a:rPr>
              <a:t>8</a:t>
            </a:r>
          </a:p>
        </p:txBody>
      </p:sp>
      <p:cxnSp>
        <p:nvCxnSpPr>
          <p:cNvPr id="45" name="Straight Connector 44"/>
          <p:cNvCxnSpPr>
            <a:cxnSpLocks/>
          </p:cNvCxnSpPr>
          <p:nvPr/>
        </p:nvCxnSpPr>
        <p:spPr>
          <a:xfrm flipV="1">
            <a:off x="1315070" y="4042622"/>
            <a:ext cx="1923869" cy="109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3223036" y="4058525"/>
            <a:ext cx="1260" cy="21478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1315070" y="6206409"/>
            <a:ext cx="190131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1318716" y="4053593"/>
            <a:ext cx="0" cy="21528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29">
            <a:extLst>
              <a:ext uri="{FF2B5EF4-FFF2-40B4-BE49-F238E27FC236}">
                <a16:creationId xmlns:a16="http://schemas.microsoft.com/office/drawing/2014/main" id="{8AABCC3E-AAE0-35A6-527B-E7A5E4D067A7}"/>
              </a:ext>
            </a:extLst>
          </p:cNvPr>
          <p:cNvSpPr>
            <a:spLocks noChangeArrowheads="1"/>
          </p:cNvSpPr>
          <p:nvPr/>
        </p:nvSpPr>
        <p:spPr bwMode="auto">
          <a:xfrm>
            <a:off x="2897259" y="5305844"/>
            <a:ext cx="222906" cy="21046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5</a:t>
            </a:r>
          </a:p>
        </p:txBody>
      </p:sp>
      <p:sp>
        <p:nvSpPr>
          <p:cNvPr id="184440" name="Rectangle 184439">
            <a:extLst>
              <a:ext uri="{FF2B5EF4-FFF2-40B4-BE49-F238E27FC236}">
                <a16:creationId xmlns:a16="http://schemas.microsoft.com/office/drawing/2014/main" id="{7ECB568B-F8C2-B5E9-A3B7-3F6920168AE3}"/>
              </a:ext>
            </a:extLst>
          </p:cNvPr>
          <p:cNvSpPr/>
          <p:nvPr/>
        </p:nvSpPr>
        <p:spPr>
          <a:xfrm>
            <a:off x="637554" y="798778"/>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4" name="Oval 28">
            <a:extLst>
              <a:ext uri="{FF2B5EF4-FFF2-40B4-BE49-F238E27FC236}">
                <a16:creationId xmlns:a16="http://schemas.microsoft.com/office/drawing/2014/main" id="{9343EF54-402D-1BB7-8C04-570E38EEED30}"/>
              </a:ext>
            </a:extLst>
          </p:cNvPr>
          <p:cNvSpPr>
            <a:spLocks noChangeArrowheads="1"/>
          </p:cNvSpPr>
          <p:nvPr/>
        </p:nvSpPr>
        <p:spPr bwMode="auto">
          <a:xfrm>
            <a:off x="2873441" y="5809551"/>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3</a:t>
            </a:r>
          </a:p>
        </p:txBody>
      </p:sp>
      <p:sp>
        <p:nvSpPr>
          <p:cNvPr id="6" name="Oval 28">
            <a:extLst>
              <a:ext uri="{FF2B5EF4-FFF2-40B4-BE49-F238E27FC236}">
                <a16:creationId xmlns:a16="http://schemas.microsoft.com/office/drawing/2014/main" id="{23F8704F-C760-C728-0393-4A0E6F602D18}"/>
              </a:ext>
            </a:extLst>
          </p:cNvPr>
          <p:cNvSpPr>
            <a:spLocks noChangeArrowheads="1"/>
          </p:cNvSpPr>
          <p:nvPr/>
        </p:nvSpPr>
        <p:spPr bwMode="auto">
          <a:xfrm>
            <a:off x="2104852" y="5236807"/>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4</a:t>
            </a:r>
          </a:p>
        </p:txBody>
      </p:sp>
      <p:sp>
        <p:nvSpPr>
          <p:cNvPr id="8" name="Oval 28">
            <a:extLst>
              <a:ext uri="{FF2B5EF4-FFF2-40B4-BE49-F238E27FC236}">
                <a16:creationId xmlns:a16="http://schemas.microsoft.com/office/drawing/2014/main" id="{9AACF052-FA59-F93A-A735-BC6651DFFC83}"/>
              </a:ext>
            </a:extLst>
          </p:cNvPr>
          <p:cNvSpPr>
            <a:spLocks noChangeArrowheads="1"/>
          </p:cNvSpPr>
          <p:nvPr/>
        </p:nvSpPr>
        <p:spPr bwMode="auto">
          <a:xfrm>
            <a:off x="2097713" y="5831608"/>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2</a:t>
            </a:r>
          </a:p>
        </p:txBody>
      </p:sp>
      <p:sp>
        <p:nvSpPr>
          <p:cNvPr id="10" name="Oval 29">
            <a:extLst>
              <a:ext uri="{FF2B5EF4-FFF2-40B4-BE49-F238E27FC236}">
                <a16:creationId xmlns:a16="http://schemas.microsoft.com/office/drawing/2014/main" id="{10E9B178-AB85-0937-6632-382FBF9E69E3}"/>
              </a:ext>
            </a:extLst>
          </p:cNvPr>
          <p:cNvSpPr>
            <a:spLocks noChangeArrowheads="1"/>
          </p:cNvSpPr>
          <p:nvPr/>
        </p:nvSpPr>
        <p:spPr bwMode="auto">
          <a:xfrm>
            <a:off x="2830862" y="4299352"/>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9</a:t>
            </a:r>
          </a:p>
        </p:txBody>
      </p:sp>
      <p:sp>
        <p:nvSpPr>
          <p:cNvPr id="25" name="Oval 28">
            <a:extLst>
              <a:ext uri="{FF2B5EF4-FFF2-40B4-BE49-F238E27FC236}">
                <a16:creationId xmlns:a16="http://schemas.microsoft.com/office/drawing/2014/main" id="{C35351F7-F2AE-119D-4C9B-02954C372E36}"/>
              </a:ext>
            </a:extLst>
          </p:cNvPr>
          <p:cNvSpPr>
            <a:spLocks noChangeArrowheads="1"/>
          </p:cNvSpPr>
          <p:nvPr/>
        </p:nvSpPr>
        <p:spPr bwMode="auto">
          <a:xfrm>
            <a:off x="4366781" y="5031050"/>
            <a:ext cx="230493" cy="22615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1000" b="1" dirty="0">
                <a:solidFill>
                  <a:schemeClr val="bg1"/>
                </a:solidFill>
              </a:rPr>
              <a:t>K</a:t>
            </a:r>
          </a:p>
        </p:txBody>
      </p:sp>
      <p:sp>
        <p:nvSpPr>
          <p:cNvPr id="159" name="TextBox 158">
            <a:extLst>
              <a:ext uri="{FF2B5EF4-FFF2-40B4-BE49-F238E27FC236}">
                <a16:creationId xmlns:a16="http://schemas.microsoft.com/office/drawing/2014/main" id="{D79FAFF0-DBD6-9F74-B22C-41D6A5A124FB}"/>
              </a:ext>
            </a:extLst>
          </p:cNvPr>
          <p:cNvSpPr txBox="1"/>
          <p:nvPr/>
        </p:nvSpPr>
        <p:spPr>
          <a:xfrm>
            <a:off x="3615780" y="265435"/>
            <a:ext cx="5154172" cy="338554"/>
          </a:xfrm>
          <a:prstGeom prst="rect">
            <a:avLst/>
          </a:prstGeom>
          <a:solidFill>
            <a:schemeClr val="bg1"/>
          </a:solidFill>
          <a:ln w="28575">
            <a:solidFill>
              <a:schemeClr val="tx1"/>
            </a:solidFill>
          </a:ln>
        </p:spPr>
        <p:txBody>
          <a:bodyPr wrap="square">
            <a:spAutoFit/>
          </a:bodyPr>
          <a:lstStyle/>
          <a:p>
            <a:pPr marL="1371600" marR="0" indent="-1257300" algn="ctr" hangingPunct="0">
              <a:spcBef>
                <a:spcPts val="0"/>
              </a:spcBef>
              <a:spcAft>
                <a:spcPts val="1200"/>
              </a:spcAft>
            </a:pPr>
            <a:r>
              <a:rPr lang="en-US" sz="1600" b="1" dirty="0">
                <a:solidFill>
                  <a:schemeClr val="accent1"/>
                </a:solidFill>
                <a:latin typeface="Arial" panose="020B0604020202020204" pitchFamily="34" charset="0"/>
                <a:cs typeface="Arial" panose="020B0604020202020204" pitchFamily="34" charset="0"/>
              </a:rPr>
              <a:t>Simple 1 v 1 shooting and finishing ideas</a:t>
            </a:r>
            <a:endParaRPr lang="en-US" sz="1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Isosceles Triangle 2">
            <a:extLst>
              <a:ext uri="{FF2B5EF4-FFF2-40B4-BE49-F238E27FC236}">
                <a16:creationId xmlns:a16="http://schemas.microsoft.com/office/drawing/2014/main" id="{4CE9EBAE-7253-556F-89E8-B1B4F6D5686F}"/>
              </a:ext>
            </a:extLst>
          </p:cNvPr>
          <p:cNvSpPr/>
          <p:nvPr/>
        </p:nvSpPr>
        <p:spPr>
          <a:xfrm>
            <a:off x="1965697" y="4134107"/>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E9D8CF49-F487-5D4F-B6BF-0E98A22D1977}"/>
              </a:ext>
            </a:extLst>
          </p:cNvPr>
          <p:cNvSpPr/>
          <p:nvPr/>
        </p:nvSpPr>
        <p:spPr>
          <a:xfrm>
            <a:off x="2534324" y="4253102"/>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C1F4E50-9C79-ACF0-4398-FBFB8B61BD1C}"/>
              </a:ext>
            </a:extLst>
          </p:cNvPr>
          <p:cNvSpPr/>
          <p:nvPr/>
        </p:nvSpPr>
        <p:spPr>
          <a:xfrm>
            <a:off x="1992532" y="4721986"/>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BEFB565-362E-F058-DDB4-1990FB081643}"/>
              </a:ext>
            </a:extLst>
          </p:cNvPr>
          <p:cNvSpPr/>
          <p:nvPr/>
        </p:nvSpPr>
        <p:spPr>
          <a:xfrm>
            <a:off x="2524951" y="4764748"/>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91C7A374-6C41-ABC5-5394-0FBE96AAE95D}"/>
              </a:ext>
            </a:extLst>
          </p:cNvPr>
          <p:cNvSpPr/>
          <p:nvPr/>
        </p:nvSpPr>
        <p:spPr>
          <a:xfrm>
            <a:off x="1926529" y="5402100"/>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F4767E84-6E65-BE34-FE57-6E20F5D2DA0E}"/>
              </a:ext>
            </a:extLst>
          </p:cNvPr>
          <p:cNvSpPr/>
          <p:nvPr/>
        </p:nvSpPr>
        <p:spPr>
          <a:xfrm>
            <a:off x="2528458" y="5362605"/>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55A4FF50-1013-1D0A-A52C-4EAEC9A80826}"/>
              </a:ext>
            </a:extLst>
          </p:cNvPr>
          <p:cNvSpPr/>
          <p:nvPr/>
        </p:nvSpPr>
        <p:spPr>
          <a:xfrm>
            <a:off x="1913387" y="5943840"/>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17D06B9A-BB47-E761-E16C-02562E863546}"/>
              </a:ext>
            </a:extLst>
          </p:cNvPr>
          <p:cNvSpPr/>
          <p:nvPr/>
        </p:nvSpPr>
        <p:spPr>
          <a:xfrm>
            <a:off x="2644543" y="5863070"/>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8">
            <a:extLst>
              <a:ext uri="{FF2B5EF4-FFF2-40B4-BE49-F238E27FC236}">
                <a16:creationId xmlns:a16="http://schemas.microsoft.com/office/drawing/2014/main" id="{2C7CF404-E44E-675A-03E6-E444FABB4716}"/>
              </a:ext>
            </a:extLst>
          </p:cNvPr>
          <p:cNvSpPr>
            <a:spLocks noChangeArrowheads="1"/>
          </p:cNvSpPr>
          <p:nvPr/>
        </p:nvSpPr>
        <p:spPr bwMode="auto">
          <a:xfrm>
            <a:off x="2862218" y="4808516"/>
            <a:ext cx="221105" cy="228554"/>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7</a:t>
            </a:r>
          </a:p>
        </p:txBody>
      </p:sp>
      <p:cxnSp>
        <p:nvCxnSpPr>
          <p:cNvPr id="37" name="Straight Arrow Connector 36">
            <a:extLst>
              <a:ext uri="{FF2B5EF4-FFF2-40B4-BE49-F238E27FC236}">
                <a16:creationId xmlns:a16="http://schemas.microsoft.com/office/drawing/2014/main" id="{D54442A1-BB5C-E519-5FDA-C35F180CA624}"/>
              </a:ext>
            </a:extLst>
          </p:cNvPr>
          <p:cNvCxnSpPr>
            <a:cxnSpLocks/>
          </p:cNvCxnSpPr>
          <p:nvPr/>
        </p:nvCxnSpPr>
        <p:spPr>
          <a:xfrm flipV="1">
            <a:off x="2364958" y="5719540"/>
            <a:ext cx="934065" cy="1190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192519D-A96B-4ED8-74B3-816ECE8C8C69}"/>
              </a:ext>
            </a:extLst>
          </p:cNvPr>
          <p:cNvCxnSpPr>
            <a:cxnSpLocks/>
          </p:cNvCxnSpPr>
          <p:nvPr/>
        </p:nvCxnSpPr>
        <p:spPr>
          <a:xfrm flipV="1">
            <a:off x="2353984" y="5207859"/>
            <a:ext cx="913023" cy="67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744D164-635A-9FD8-80CC-45B865CC1551}"/>
              </a:ext>
            </a:extLst>
          </p:cNvPr>
          <p:cNvCxnSpPr>
            <a:cxnSpLocks/>
          </p:cNvCxnSpPr>
          <p:nvPr/>
        </p:nvCxnSpPr>
        <p:spPr>
          <a:xfrm>
            <a:off x="2437209" y="4185092"/>
            <a:ext cx="862836" cy="1572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C721256-32AF-A75E-2543-C7246E4F040F}"/>
              </a:ext>
            </a:extLst>
          </p:cNvPr>
          <p:cNvCxnSpPr>
            <a:cxnSpLocks/>
          </p:cNvCxnSpPr>
          <p:nvPr/>
        </p:nvCxnSpPr>
        <p:spPr>
          <a:xfrm>
            <a:off x="2416810" y="4710451"/>
            <a:ext cx="933085" cy="776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62" name="Group 280">
            <a:extLst>
              <a:ext uri="{FF2B5EF4-FFF2-40B4-BE49-F238E27FC236}">
                <a16:creationId xmlns:a16="http://schemas.microsoft.com/office/drawing/2014/main" id="{16D766E9-37A7-DB6C-A566-9D2C30DCA961}"/>
              </a:ext>
            </a:extLst>
          </p:cNvPr>
          <p:cNvGrpSpPr>
            <a:grpSpLocks/>
          </p:cNvGrpSpPr>
          <p:nvPr/>
        </p:nvGrpSpPr>
        <p:grpSpPr bwMode="auto">
          <a:xfrm>
            <a:off x="3358241" y="4324418"/>
            <a:ext cx="123825" cy="128587"/>
            <a:chOff x="0" y="0"/>
            <a:chExt cx="89" cy="85"/>
          </a:xfrm>
        </p:grpSpPr>
        <p:sp>
          <p:nvSpPr>
            <p:cNvPr id="128" name="Freeform 281">
              <a:extLst>
                <a:ext uri="{FF2B5EF4-FFF2-40B4-BE49-F238E27FC236}">
                  <a16:creationId xmlns:a16="http://schemas.microsoft.com/office/drawing/2014/main" id="{8CA76C35-BC6A-14D9-8145-3F856BE1B95B}"/>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30" name="Freeform 282">
              <a:extLst>
                <a:ext uri="{FF2B5EF4-FFF2-40B4-BE49-F238E27FC236}">
                  <a16:creationId xmlns:a16="http://schemas.microsoft.com/office/drawing/2014/main" id="{ABBBEEFB-AD28-23EB-FF74-B7278C43CF7B}"/>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32" name="Freeform 283">
              <a:extLst>
                <a:ext uri="{FF2B5EF4-FFF2-40B4-BE49-F238E27FC236}">
                  <a16:creationId xmlns:a16="http://schemas.microsoft.com/office/drawing/2014/main" id="{5D7E085C-4909-4746-A221-1D99225A1967}"/>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34" name="Freeform 284">
              <a:extLst>
                <a:ext uri="{FF2B5EF4-FFF2-40B4-BE49-F238E27FC236}">
                  <a16:creationId xmlns:a16="http://schemas.microsoft.com/office/drawing/2014/main" id="{060F26E7-DDA4-553C-CBE5-31F688C335ED}"/>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36" name="Freeform 285">
              <a:extLst>
                <a:ext uri="{FF2B5EF4-FFF2-40B4-BE49-F238E27FC236}">
                  <a16:creationId xmlns:a16="http://schemas.microsoft.com/office/drawing/2014/main" id="{9B8DDBD8-EEBD-2C18-4FB4-745375B91485}"/>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38" name="Freeform 286">
              <a:extLst>
                <a:ext uri="{FF2B5EF4-FFF2-40B4-BE49-F238E27FC236}">
                  <a16:creationId xmlns:a16="http://schemas.microsoft.com/office/drawing/2014/main" id="{35CDD41A-26F6-1BD6-2E67-4537A494743A}"/>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40" name="Freeform 287">
              <a:extLst>
                <a:ext uri="{FF2B5EF4-FFF2-40B4-BE49-F238E27FC236}">
                  <a16:creationId xmlns:a16="http://schemas.microsoft.com/office/drawing/2014/main" id="{3804FFE0-EB20-60D9-BF0C-F4A5640E940D}"/>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42" name="Freeform 288">
              <a:extLst>
                <a:ext uri="{FF2B5EF4-FFF2-40B4-BE49-F238E27FC236}">
                  <a16:creationId xmlns:a16="http://schemas.microsoft.com/office/drawing/2014/main" id="{E49A0B72-9E00-C44B-C3E4-13823CAB90A8}"/>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44" name="Freeform 289">
              <a:extLst>
                <a:ext uri="{FF2B5EF4-FFF2-40B4-BE49-F238E27FC236}">
                  <a16:creationId xmlns:a16="http://schemas.microsoft.com/office/drawing/2014/main" id="{E9EAFAED-9DBB-8675-EE3B-29B158BE77DD}"/>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53" name="Freeform 290">
              <a:extLst>
                <a:ext uri="{FF2B5EF4-FFF2-40B4-BE49-F238E27FC236}">
                  <a16:creationId xmlns:a16="http://schemas.microsoft.com/office/drawing/2014/main" id="{07ADD466-5EF7-B6EC-59B5-74C659F30E2E}"/>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60" name="Freeform 291">
              <a:extLst>
                <a:ext uri="{FF2B5EF4-FFF2-40B4-BE49-F238E27FC236}">
                  <a16:creationId xmlns:a16="http://schemas.microsoft.com/office/drawing/2014/main" id="{C3B80CD8-08CF-42C9-4388-CB84C3336587}"/>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61" name="Freeform 292">
              <a:extLst>
                <a:ext uri="{FF2B5EF4-FFF2-40B4-BE49-F238E27FC236}">
                  <a16:creationId xmlns:a16="http://schemas.microsoft.com/office/drawing/2014/main" id="{558E3EFD-E482-F24B-06D7-1D97ACE93324}"/>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grpSp>
        <p:nvGrpSpPr>
          <p:cNvPr id="162" name="Group 280">
            <a:extLst>
              <a:ext uri="{FF2B5EF4-FFF2-40B4-BE49-F238E27FC236}">
                <a16:creationId xmlns:a16="http://schemas.microsoft.com/office/drawing/2014/main" id="{CB216BB0-06AD-DBD5-95F3-58F18637A43A}"/>
              </a:ext>
            </a:extLst>
          </p:cNvPr>
          <p:cNvGrpSpPr>
            <a:grpSpLocks/>
          </p:cNvGrpSpPr>
          <p:nvPr/>
        </p:nvGrpSpPr>
        <p:grpSpPr bwMode="auto">
          <a:xfrm>
            <a:off x="3387950" y="4698276"/>
            <a:ext cx="123825" cy="128587"/>
            <a:chOff x="0" y="0"/>
            <a:chExt cx="89" cy="85"/>
          </a:xfrm>
        </p:grpSpPr>
        <p:sp>
          <p:nvSpPr>
            <p:cNvPr id="163" name="Freeform 281">
              <a:extLst>
                <a:ext uri="{FF2B5EF4-FFF2-40B4-BE49-F238E27FC236}">
                  <a16:creationId xmlns:a16="http://schemas.microsoft.com/office/drawing/2014/main" id="{4D1C6555-6F59-A550-7E70-A3BF031FD3B1}"/>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64" name="Freeform 282">
              <a:extLst>
                <a:ext uri="{FF2B5EF4-FFF2-40B4-BE49-F238E27FC236}">
                  <a16:creationId xmlns:a16="http://schemas.microsoft.com/office/drawing/2014/main" id="{3BBAF24C-94D5-0D55-87C6-0EC0A989C1E9}"/>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65" name="Freeform 283">
              <a:extLst>
                <a:ext uri="{FF2B5EF4-FFF2-40B4-BE49-F238E27FC236}">
                  <a16:creationId xmlns:a16="http://schemas.microsoft.com/office/drawing/2014/main" id="{FB2F72BB-7476-A759-735F-76D86ED57720}"/>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66" name="Freeform 284">
              <a:extLst>
                <a:ext uri="{FF2B5EF4-FFF2-40B4-BE49-F238E27FC236}">
                  <a16:creationId xmlns:a16="http://schemas.microsoft.com/office/drawing/2014/main" id="{9B157C52-3EE6-82A7-B93E-1B251CAAF3CE}"/>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67" name="Freeform 285">
              <a:extLst>
                <a:ext uri="{FF2B5EF4-FFF2-40B4-BE49-F238E27FC236}">
                  <a16:creationId xmlns:a16="http://schemas.microsoft.com/office/drawing/2014/main" id="{B807EAC7-C146-23DE-94EE-4676DA85F716}"/>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68" name="Freeform 286">
              <a:extLst>
                <a:ext uri="{FF2B5EF4-FFF2-40B4-BE49-F238E27FC236}">
                  <a16:creationId xmlns:a16="http://schemas.microsoft.com/office/drawing/2014/main" id="{FB62C686-BDAD-75F5-88FC-A57E81A4DFA2}"/>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69" name="Freeform 287">
              <a:extLst>
                <a:ext uri="{FF2B5EF4-FFF2-40B4-BE49-F238E27FC236}">
                  <a16:creationId xmlns:a16="http://schemas.microsoft.com/office/drawing/2014/main" id="{4D956136-E487-28E9-66AC-D015CC4CAF39}"/>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70" name="Freeform 288">
              <a:extLst>
                <a:ext uri="{FF2B5EF4-FFF2-40B4-BE49-F238E27FC236}">
                  <a16:creationId xmlns:a16="http://schemas.microsoft.com/office/drawing/2014/main" id="{47D9F4D8-973D-40CE-EFDC-78F4D9DD73C6}"/>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71" name="Freeform 289">
              <a:extLst>
                <a:ext uri="{FF2B5EF4-FFF2-40B4-BE49-F238E27FC236}">
                  <a16:creationId xmlns:a16="http://schemas.microsoft.com/office/drawing/2014/main" id="{8DA947EA-B96D-30B8-797B-B97AB0770F2D}"/>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76" name="Freeform 290">
              <a:extLst>
                <a:ext uri="{FF2B5EF4-FFF2-40B4-BE49-F238E27FC236}">
                  <a16:creationId xmlns:a16="http://schemas.microsoft.com/office/drawing/2014/main" id="{C5713F39-9308-6B41-364C-654A1EB4A56F}"/>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2" name="Freeform 291">
              <a:extLst>
                <a:ext uri="{FF2B5EF4-FFF2-40B4-BE49-F238E27FC236}">
                  <a16:creationId xmlns:a16="http://schemas.microsoft.com/office/drawing/2014/main" id="{50E3DAC5-E303-2F8C-BE2E-C305453427F1}"/>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5" name="Freeform 292">
              <a:extLst>
                <a:ext uri="{FF2B5EF4-FFF2-40B4-BE49-F238E27FC236}">
                  <a16:creationId xmlns:a16="http://schemas.microsoft.com/office/drawing/2014/main" id="{676AFCA9-1408-814C-7E87-8C6135315973}"/>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grpSp>
        <p:nvGrpSpPr>
          <p:cNvPr id="187" name="Group 280">
            <a:extLst>
              <a:ext uri="{FF2B5EF4-FFF2-40B4-BE49-F238E27FC236}">
                <a16:creationId xmlns:a16="http://schemas.microsoft.com/office/drawing/2014/main" id="{7E91AC2C-93E6-DC6C-16A2-CF958E7A78CB}"/>
              </a:ext>
            </a:extLst>
          </p:cNvPr>
          <p:cNvGrpSpPr>
            <a:grpSpLocks/>
          </p:cNvGrpSpPr>
          <p:nvPr/>
        </p:nvGrpSpPr>
        <p:grpSpPr bwMode="auto">
          <a:xfrm>
            <a:off x="3311953" y="5152766"/>
            <a:ext cx="123825" cy="128587"/>
            <a:chOff x="0" y="0"/>
            <a:chExt cx="89" cy="85"/>
          </a:xfrm>
        </p:grpSpPr>
        <p:sp>
          <p:nvSpPr>
            <p:cNvPr id="190" name="Freeform 281">
              <a:extLst>
                <a:ext uri="{FF2B5EF4-FFF2-40B4-BE49-F238E27FC236}">
                  <a16:creationId xmlns:a16="http://schemas.microsoft.com/office/drawing/2014/main" id="{0432D2CA-4D07-FEAB-453C-154D71585A65}"/>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91" name="Freeform 282">
              <a:extLst>
                <a:ext uri="{FF2B5EF4-FFF2-40B4-BE49-F238E27FC236}">
                  <a16:creationId xmlns:a16="http://schemas.microsoft.com/office/drawing/2014/main" id="{B03F2828-031A-6402-DAEB-F4506FF1A3DB}"/>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20" name="Freeform 283">
              <a:extLst>
                <a:ext uri="{FF2B5EF4-FFF2-40B4-BE49-F238E27FC236}">
                  <a16:creationId xmlns:a16="http://schemas.microsoft.com/office/drawing/2014/main" id="{4D0F4E09-8E51-FF87-3F68-86B27143FE12}"/>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21" name="Freeform 284">
              <a:extLst>
                <a:ext uri="{FF2B5EF4-FFF2-40B4-BE49-F238E27FC236}">
                  <a16:creationId xmlns:a16="http://schemas.microsoft.com/office/drawing/2014/main" id="{4457AFA8-141E-4BD1-6A56-71815FB74A9A}"/>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22" name="Freeform 285">
              <a:extLst>
                <a:ext uri="{FF2B5EF4-FFF2-40B4-BE49-F238E27FC236}">
                  <a16:creationId xmlns:a16="http://schemas.microsoft.com/office/drawing/2014/main" id="{9826A5F1-F405-0962-1C61-9204DE7DCE76}"/>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26" name="Freeform 286">
              <a:extLst>
                <a:ext uri="{FF2B5EF4-FFF2-40B4-BE49-F238E27FC236}">
                  <a16:creationId xmlns:a16="http://schemas.microsoft.com/office/drawing/2014/main" id="{BFBF4234-7E78-66A6-2D13-C70B8DF8E6D9}"/>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27" name="Freeform 287">
              <a:extLst>
                <a:ext uri="{FF2B5EF4-FFF2-40B4-BE49-F238E27FC236}">
                  <a16:creationId xmlns:a16="http://schemas.microsoft.com/office/drawing/2014/main" id="{A09839AA-92BD-959F-28C2-5119E6DD946B}"/>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30" name="Freeform 288">
              <a:extLst>
                <a:ext uri="{FF2B5EF4-FFF2-40B4-BE49-F238E27FC236}">
                  <a16:creationId xmlns:a16="http://schemas.microsoft.com/office/drawing/2014/main" id="{F591E23F-EFC6-70A8-0F48-47E384F01434}"/>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34" name="Freeform 289">
              <a:extLst>
                <a:ext uri="{FF2B5EF4-FFF2-40B4-BE49-F238E27FC236}">
                  <a16:creationId xmlns:a16="http://schemas.microsoft.com/office/drawing/2014/main" id="{46B7BCAE-C6D1-6E0C-2652-B6653AA296C3}"/>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37" name="Freeform 290">
              <a:extLst>
                <a:ext uri="{FF2B5EF4-FFF2-40B4-BE49-F238E27FC236}">
                  <a16:creationId xmlns:a16="http://schemas.microsoft.com/office/drawing/2014/main" id="{CC9070C1-6576-B6FF-9D3D-D13DF5ED1ADB}"/>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38" name="Freeform 291">
              <a:extLst>
                <a:ext uri="{FF2B5EF4-FFF2-40B4-BE49-F238E27FC236}">
                  <a16:creationId xmlns:a16="http://schemas.microsoft.com/office/drawing/2014/main" id="{906CF366-1307-2434-34B9-5635BD6D9FEB}"/>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39" name="Freeform 292">
              <a:extLst>
                <a:ext uri="{FF2B5EF4-FFF2-40B4-BE49-F238E27FC236}">
                  <a16:creationId xmlns:a16="http://schemas.microsoft.com/office/drawing/2014/main" id="{01B3A188-54DE-5DE7-B070-CCCD43DFF5D7}"/>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grpSp>
        <p:nvGrpSpPr>
          <p:cNvPr id="184340" name="Group 280">
            <a:extLst>
              <a:ext uri="{FF2B5EF4-FFF2-40B4-BE49-F238E27FC236}">
                <a16:creationId xmlns:a16="http://schemas.microsoft.com/office/drawing/2014/main" id="{70602799-D5BF-B6B2-09E6-6520AF289A05}"/>
              </a:ext>
            </a:extLst>
          </p:cNvPr>
          <p:cNvGrpSpPr>
            <a:grpSpLocks/>
          </p:cNvGrpSpPr>
          <p:nvPr/>
        </p:nvGrpSpPr>
        <p:grpSpPr bwMode="auto">
          <a:xfrm>
            <a:off x="3304588" y="5640876"/>
            <a:ext cx="123825" cy="128587"/>
            <a:chOff x="0" y="0"/>
            <a:chExt cx="89" cy="85"/>
          </a:xfrm>
        </p:grpSpPr>
        <p:sp>
          <p:nvSpPr>
            <p:cNvPr id="184341" name="Freeform 281">
              <a:extLst>
                <a:ext uri="{FF2B5EF4-FFF2-40B4-BE49-F238E27FC236}">
                  <a16:creationId xmlns:a16="http://schemas.microsoft.com/office/drawing/2014/main" id="{D62C9D7F-CEC1-BE0F-649A-63697E98E338}"/>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42" name="Freeform 282">
              <a:extLst>
                <a:ext uri="{FF2B5EF4-FFF2-40B4-BE49-F238E27FC236}">
                  <a16:creationId xmlns:a16="http://schemas.microsoft.com/office/drawing/2014/main" id="{6EE7F3FA-0E7E-41A3-F5F5-ABB37F7FBE63}"/>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43" name="Freeform 283">
              <a:extLst>
                <a:ext uri="{FF2B5EF4-FFF2-40B4-BE49-F238E27FC236}">
                  <a16:creationId xmlns:a16="http://schemas.microsoft.com/office/drawing/2014/main" id="{E70F41DF-963C-DFD1-B8CE-492CD3193D52}"/>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44" name="Freeform 284">
              <a:extLst>
                <a:ext uri="{FF2B5EF4-FFF2-40B4-BE49-F238E27FC236}">
                  <a16:creationId xmlns:a16="http://schemas.microsoft.com/office/drawing/2014/main" id="{27C5B1FC-B67A-2AEB-A7D2-6056A252BCF9}"/>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45" name="Freeform 285">
              <a:extLst>
                <a:ext uri="{FF2B5EF4-FFF2-40B4-BE49-F238E27FC236}">
                  <a16:creationId xmlns:a16="http://schemas.microsoft.com/office/drawing/2014/main" id="{C2CA604D-7CFC-608A-4803-A46DEDD53E6B}"/>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46" name="Freeform 286">
              <a:extLst>
                <a:ext uri="{FF2B5EF4-FFF2-40B4-BE49-F238E27FC236}">
                  <a16:creationId xmlns:a16="http://schemas.microsoft.com/office/drawing/2014/main" id="{1A71A041-D32E-EA18-B4B3-73C14CAB0153}"/>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47" name="Freeform 287">
              <a:extLst>
                <a:ext uri="{FF2B5EF4-FFF2-40B4-BE49-F238E27FC236}">
                  <a16:creationId xmlns:a16="http://schemas.microsoft.com/office/drawing/2014/main" id="{D43FA782-280C-F36E-9EFD-AE9DF02956CB}"/>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64" name="Freeform 288">
              <a:extLst>
                <a:ext uri="{FF2B5EF4-FFF2-40B4-BE49-F238E27FC236}">
                  <a16:creationId xmlns:a16="http://schemas.microsoft.com/office/drawing/2014/main" id="{5193D6FD-9172-C332-F197-E8E708D856DA}"/>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66" name="Freeform 289">
              <a:extLst>
                <a:ext uri="{FF2B5EF4-FFF2-40B4-BE49-F238E27FC236}">
                  <a16:creationId xmlns:a16="http://schemas.microsoft.com/office/drawing/2014/main" id="{FE9C4CA7-ACFF-AD1C-9D6C-87CB72D8E30F}"/>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67" name="Freeform 290">
              <a:extLst>
                <a:ext uri="{FF2B5EF4-FFF2-40B4-BE49-F238E27FC236}">
                  <a16:creationId xmlns:a16="http://schemas.microsoft.com/office/drawing/2014/main" id="{98D36C15-7278-DCD4-92CF-B48C1D33583D}"/>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68" name="Freeform 291">
              <a:extLst>
                <a:ext uri="{FF2B5EF4-FFF2-40B4-BE49-F238E27FC236}">
                  <a16:creationId xmlns:a16="http://schemas.microsoft.com/office/drawing/2014/main" id="{21FC3C12-6E06-CFF4-3157-8574D5B95AFD}"/>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70" name="Freeform 292">
              <a:extLst>
                <a:ext uri="{FF2B5EF4-FFF2-40B4-BE49-F238E27FC236}">
                  <a16:creationId xmlns:a16="http://schemas.microsoft.com/office/drawing/2014/main" id="{9211EBFF-E6AF-7C70-BED9-DA70BF29842D}"/>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cxnSp>
        <p:nvCxnSpPr>
          <p:cNvPr id="184378" name="Straight Arrow Connector 184377">
            <a:extLst>
              <a:ext uri="{FF2B5EF4-FFF2-40B4-BE49-F238E27FC236}">
                <a16:creationId xmlns:a16="http://schemas.microsoft.com/office/drawing/2014/main" id="{EA1620B7-C706-78E2-BE84-FCD02F27C49C}"/>
              </a:ext>
            </a:extLst>
          </p:cNvPr>
          <p:cNvCxnSpPr>
            <a:cxnSpLocks/>
          </p:cNvCxnSpPr>
          <p:nvPr/>
        </p:nvCxnSpPr>
        <p:spPr>
          <a:xfrm>
            <a:off x="3584836" y="4443928"/>
            <a:ext cx="1007778" cy="41741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4380" name="Straight Arrow Connector 184379">
            <a:extLst>
              <a:ext uri="{FF2B5EF4-FFF2-40B4-BE49-F238E27FC236}">
                <a16:creationId xmlns:a16="http://schemas.microsoft.com/office/drawing/2014/main" id="{A61BB1F8-CEA9-079C-4823-65E082CC8E0B}"/>
              </a:ext>
            </a:extLst>
          </p:cNvPr>
          <p:cNvCxnSpPr>
            <a:cxnSpLocks/>
          </p:cNvCxnSpPr>
          <p:nvPr/>
        </p:nvCxnSpPr>
        <p:spPr>
          <a:xfrm>
            <a:off x="3599140" y="4795094"/>
            <a:ext cx="1022987" cy="21860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4382" name="Straight Arrow Connector 184381">
            <a:extLst>
              <a:ext uri="{FF2B5EF4-FFF2-40B4-BE49-F238E27FC236}">
                <a16:creationId xmlns:a16="http://schemas.microsoft.com/office/drawing/2014/main" id="{A4E34006-776E-B1CA-D806-BC655EE0C926}"/>
              </a:ext>
            </a:extLst>
          </p:cNvPr>
          <p:cNvCxnSpPr>
            <a:cxnSpLocks/>
          </p:cNvCxnSpPr>
          <p:nvPr/>
        </p:nvCxnSpPr>
        <p:spPr>
          <a:xfrm>
            <a:off x="3493507" y="5239942"/>
            <a:ext cx="1092991" cy="12556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4386" name="Straight Arrow Connector 184385">
            <a:extLst>
              <a:ext uri="{FF2B5EF4-FFF2-40B4-BE49-F238E27FC236}">
                <a16:creationId xmlns:a16="http://schemas.microsoft.com/office/drawing/2014/main" id="{2A5CF3DC-C0B6-5D90-FB88-CBB6F77BFDE2}"/>
              </a:ext>
            </a:extLst>
          </p:cNvPr>
          <p:cNvCxnSpPr>
            <a:cxnSpLocks/>
          </p:cNvCxnSpPr>
          <p:nvPr/>
        </p:nvCxnSpPr>
        <p:spPr>
          <a:xfrm flipV="1">
            <a:off x="3475110" y="5479329"/>
            <a:ext cx="1108261" cy="21000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84394" name="Rectangle 2">
            <a:extLst>
              <a:ext uri="{FF2B5EF4-FFF2-40B4-BE49-F238E27FC236}">
                <a16:creationId xmlns:a16="http://schemas.microsoft.com/office/drawing/2014/main" id="{5F581744-7F2B-5A7A-8382-C3EDCCCB00DE}"/>
              </a:ext>
            </a:extLst>
          </p:cNvPr>
          <p:cNvSpPr>
            <a:spLocks noChangeArrowheads="1"/>
          </p:cNvSpPr>
          <p:nvPr/>
        </p:nvSpPr>
        <p:spPr bwMode="auto">
          <a:xfrm>
            <a:off x="7404988" y="865350"/>
            <a:ext cx="4075471" cy="2804372"/>
          </a:xfrm>
          <a:prstGeom prst="rect">
            <a:avLst/>
          </a:prstGeom>
          <a:solidFill>
            <a:srgbClr val="33CC33"/>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184395" name="Rectangle 4">
            <a:extLst>
              <a:ext uri="{FF2B5EF4-FFF2-40B4-BE49-F238E27FC236}">
                <a16:creationId xmlns:a16="http://schemas.microsoft.com/office/drawing/2014/main" id="{F757C262-EC60-E353-33CB-49B72B4AD7B7}"/>
              </a:ext>
            </a:extLst>
          </p:cNvPr>
          <p:cNvSpPr>
            <a:spLocks noChangeArrowheads="1"/>
          </p:cNvSpPr>
          <p:nvPr/>
        </p:nvSpPr>
        <p:spPr bwMode="auto">
          <a:xfrm>
            <a:off x="10498214" y="1022410"/>
            <a:ext cx="980654" cy="2473953"/>
          </a:xfrm>
          <a:prstGeom prst="rect">
            <a:avLst/>
          </a:prstGeom>
          <a:solidFill>
            <a:srgbClr val="33CC33"/>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84396" name="Rectangle 6">
            <a:extLst>
              <a:ext uri="{FF2B5EF4-FFF2-40B4-BE49-F238E27FC236}">
                <a16:creationId xmlns:a16="http://schemas.microsoft.com/office/drawing/2014/main" id="{351562A4-897E-68EA-758E-1317A3A2A3F0}"/>
              </a:ext>
            </a:extLst>
          </p:cNvPr>
          <p:cNvSpPr>
            <a:spLocks noChangeArrowheads="1"/>
          </p:cNvSpPr>
          <p:nvPr/>
        </p:nvSpPr>
        <p:spPr bwMode="auto">
          <a:xfrm>
            <a:off x="11128749" y="1592821"/>
            <a:ext cx="351712" cy="1354781"/>
          </a:xfrm>
          <a:prstGeom prst="rect">
            <a:avLst/>
          </a:prstGeom>
          <a:solidFill>
            <a:srgbClr val="33CC33"/>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84405" name="Rectangle 10" descr="Rombos transparentes">
            <a:extLst>
              <a:ext uri="{FF2B5EF4-FFF2-40B4-BE49-F238E27FC236}">
                <a16:creationId xmlns:a16="http://schemas.microsoft.com/office/drawing/2014/main" id="{8A8CB53E-25EA-90CE-6FBE-345EBBEC1A15}"/>
              </a:ext>
            </a:extLst>
          </p:cNvPr>
          <p:cNvSpPr>
            <a:spLocks noChangeArrowheads="1"/>
          </p:cNvSpPr>
          <p:nvPr/>
        </p:nvSpPr>
        <p:spPr bwMode="auto">
          <a:xfrm>
            <a:off x="11480460" y="1916487"/>
            <a:ext cx="152400" cy="685800"/>
          </a:xfrm>
          <a:prstGeom prst="rect">
            <a:avLst/>
          </a:prstGeom>
          <a:pattFill prst="openDmnd">
            <a:fgClr>
              <a:schemeClr val="accent1"/>
            </a:fgClr>
            <a:bgClr>
              <a:srgbClr val="FFFFFF"/>
            </a:bgClr>
          </a:patt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84421" name="Oval 28">
            <a:extLst>
              <a:ext uri="{FF2B5EF4-FFF2-40B4-BE49-F238E27FC236}">
                <a16:creationId xmlns:a16="http://schemas.microsoft.com/office/drawing/2014/main" id="{2104C6A5-E373-E2CB-AC7E-BCE70128D292}"/>
              </a:ext>
            </a:extLst>
          </p:cNvPr>
          <p:cNvSpPr>
            <a:spLocks noChangeArrowheads="1"/>
          </p:cNvSpPr>
          <p:nvPr/>
        </p:nvSpPr>
        <p:spPr bwMode="auto">
          <a:xfrm>
            <a:off x="8872917" y="1642263"/>
            <a:ext cx="221105" cy="228554"/>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6</a:t>
            </a:r>
          </a:p>
        </p:txBody>
      </p:sp>
      <p:sp>
        <p:nvSpPr>
          <p:cNvPr id="184423" name="Oval 29">
            <a:extLst>
              <a:ext uri="{FF2B5EF4-FFF2-40B4-BE49-F238E27FC236}">
                <a16:creationId xmlns:a16="http://schemas.microsoft.com/office/drawing/2014/main" id="{DB2B6B8C-1F38-9128-948B-442945B6F55C}"/>
              </a:ext>
            </a:extLst>
          </p:cNvPr>
          <p:cNvSpPr>
            <a:spLocks noChangeArrowheads="1"/>
          </p:cNvSpPr>
          <p:nvPr/>
        </p:nvSpPr>
        <p:spPr bwMode="auto">
          <a:xfrm>
            <a:off x="8938882" y="1198962"/>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a:solidFill>
                  <a:schemeClr val="bg1"/>
                </a:solidFill>
                <a:latin typeface="Arial" panose="020B0604020202020204" pitchFamily="34" charset="0"/>
                <a:cs typeface="Arial" panose="020B0604020202020204" pitchFamily="34" charset="0"/>
              </a:rPr>
              <a:t>8</a:t>
            </a:r>
          </a:p>
        </p:txBody>
      </p:sp>
      <p:cxnSp>
        <p:nvCxnSpPr>
          <p:cNvPr id="184443" name="Straight Connector 184442">
            <a:extLst>
              <a:ext uri="{FF2B5EF4-FFF2-40B4-BE49-F238E27FC236}">
                <a16:creationId xmlns:a16="http://schemas.microsoft.com/office/drawing/2014/main" id="{A9EEEFE3-53CC-6B11-48A3-962ED2C03565}"/>
              </a:ext>
            </a:extLst>
          </p:cNvPr>
          <p:cNvCxnSpPr>
            <a:cxnSpLocks/>
          </p:cNvCxnSpPr>
          <p:nvPr/>
        </p:nvCxnSpPr>
        <p:spPr>
          <a:xfrm flipV="1">
            <a:off x="8090163" y="1169995"/>
            <a:ext cx="1923869" cy="109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445" name="Straight Connector 184444">
            <a:extLst>
              <a:ext uri="{FF2B5EF4-FFF2-40B4-BE49-F238E27FC236}">
                <a16:creationId xmlns:a16="http://schemas.microsoft.com/office/drawing/2014/main" id="{A9294168-8615-0C2D-DB7C-B3C091445496}"/>
              </a:ext>
            </a:extLst>
          </p:cNvPr>
          <p:cNvCxnSpPr>
            <a:cxnSpLocks/>
          </p:cNvCxnSpPr>
          <p:nvPr/>
        </p:nvCxnSpPr>
        <p:spPr>
          <a:xfrm>
            <a:off x="9998129" y="1185898"/>
            <a:ext cx="1260" cy="21478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447" name="Straight Connector 184446">
            <a:extLst>
              <a:ext uri="{FF2B5EF4-FFF2-40B4-BE49-F238E27FC236}">
                <a16:creationId xmlns:a16="http://schemas.microsoft.com/office/drawing/2014/main" id="{DB1CB5E2-3838-A00A-E770-F36388347E80}"/>
              </a:ext>
            </a:extLst>
          </p:cNvPr>
          <p:cNvCxnSpPr>
            <a:cxnSpLocks/>
          </p:cNvCxnSpPr>
          <p:nvPr/>
        </p:nvCxnSpPr>
        <p:spPr>
          <a:xfrm>
            <a:off x="8090163" y="3333782"/>
            <a:ext cx="190131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4" name="Straight Connector 3073">
            <a:extLst>
              <a:ext uri="{FF2B5EF4-FFF2-40B4-BE49-F238E27FC236}">
                <a16:creationId xmlns:a16="http://schemas.microsoft.com/office/drawing/2014/main" id="{6415B9BA-EF40-702A-5F32-620D806171C4}"/>
              </a:ext>
            </a:extLst>
          </p:cNvPr>
          <p:cNvCxnSpPr>
            <a:cxnSpLocks/>
          </p:cNvCxnSpPr>
          <p:nvPr/>
        </p:nvCxnSpPr>
        <p:spPr>
          <a:xfrm>
            <a:off x="8093809" y="1180966"/>
            <a:ext cx="0" cy="21528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98" name="Oval 29">
            <a:extLst>
              <a:ext uri="{FF2B5EF4-FFF2-40B4-BE49-F238E27FC236}">
                <a16:creationId xmlns:a16="http://schemas.microsoft.com/office/drawing/2014/main" id="{95A3444D-47DF-B4CE-4A4B-F1F647E898DC}"/>
              </a:ext>
            </a:extLst>
          </p:cNvPr>
          <p:cNvSpPr>
            <a:spLocks noChangeArrowheads="1"/>
          </p:cNvSpPr>
          <p:nvPr/>
        </p:nvSpPr>
        <p:spPr bwMode="auto">
          <a:xfrm>
            <a:off x="9533662" y="2417085"/>
            <a:ext cx="222906" cy="21046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5</a:t>
            </a:r>
          </a:p>
        </p:txBody>
      </p:sp>
      <p:sp>
        <p:nvSpPr>
          <p:cNvPr id="3100" name="Rectangle 3099">
            <a:extLst>
              <a:ext uri="{FF2B5EF4-FFF2-40B4-BE49-F238E27FC236}">
                <a16:creationId xmlns:a16="http://schemas.microsoft.com/office/drawing/2014/main" id="{32920262-BC89-537E-58E0-AB1108A67E34}"/>
              </a:ext>
            </a:extLst>
          </p:cNvPr>
          <p:cNvSpPr/>
          <p:nvPr/>
        </p:nvSpPr>
        <p:spPr>
          <a:xfrm>
            <a:off x="628304" y="3749273"/>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3101" name="Oval 28">
            <a:extLst>
              <a:ext uri="{FF2B5EF4-FFF2-40B4-BE49-F238E27FC236}">
                <a16:creationId xmlns:a16="http://schemas.microsoft.com/office/drawing/2014/main" id="{BF3BC755-7041-B7FF-396A-EC9E0C90DC42}"/>
              </a:ext>
            </a:extLst>
          </p:cNvPr>
          <p:cNvSpPr>
            <a:spLocks noChangeArrowheads="1"/>
          </p:cNvSpPr>
          <p:nvPr/>
        </p:nvSpPr>
        <p:spPr bwMode="auto">
          <a:xfrm>
            <a:off x="9648534" y="2936924"/>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3</a:t>
            </a:r>
          </a:p>
        </p:txBody>
      </p:sp>
      <p:sp>
        <p:nvSpPr>
          <p:cNvPr id="3102" name="Oval 28">
            <a:extLst>
              <a:ext uri="{FF2B5EF4-FFF2-40B4-BE49-F238E27FC236}">
                <a16:creationId xmlns:a16="http://schemas.microsoft.com/office/drawing/2014/main" id="{9626DD43-E690-6691-3E72-16FBB000C0C4}"/>
              </a:ext>
            </a:extLst>
          </p:cNvPr>
          <p:cNvSpPr>
            <a:spLocks noChangeArrowheads="1"/>
          </p:cNvSpPr>
          <p:nvPr/>
        </p:nvSpPr>
        <p:spPr bwMode="auto">
          <a:xfrm>
            <a:off x="8819853" y="2329416"/>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4</a:t>
            </a:r>
          </a:p>
        </p:txBody>
      </p:sp>
      <p:sp>
        <p:nvSpPr>
          <p:cNvPr id="3104" name="Oval 28">
            <a:extLst>
              <a:ext uri="{FF2B5EF4-FFF2-40B4-BE49-F238E27FC236}">
                <a16:creationId xmlns:a16="http://schemas.microsoft.com/office/drawing/2014/main" id="{F51AE998-06A8-D448-14C1-7D63D2928361}"/>
              </a:ext>
            </a:extLst>
          </p:cNvPr>
          <p:cNvSpPr>
            <a:spLocks noChangeArrowheads="1"/>
          </p:cNvSpPr>
          <p:nvPr/>
        </p:nvSpPr>
        <p:spPr bwMode="auto">
          <a:xfrm>
            <a:off x="8872917" y="2879684"/>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2</a:t>
            </a:r>
          </a:p>
        </p:txBody>
      </p:sp>
      <p:sp>
        <p:nvSpPr>
          <p:cNvPr id="3106" name="Oval 29">
            <a:extLst>
              <a:ext uri="{FF2B5EF4-FFF2-40B4-BE49-F238E27FC236}">
                <a16:creationId xmlns:a16="http://schemas.microsoft.com/office/drawing/2014/main" id="{D067D923-8DD6-84A2-706D-38DCB391AC9C}"/>
              </a:ext>
            </a:extLst>
          </p:cNvPr>
          <p:cNvSpPr>
            <a:spLocks noChangeArrowheads="1"/>
          </p:cNvSpPr>
          <p:nvPr/>
        </p:nvSpPr>
        <p:spPr bwMode="auto">
          <a:xfrm>
            <a:off x="9547264" y="1409967"/>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9</a:t>
            </a:r>
          </a:p>
        </p:txBody>
      </p:sp>
      <p:sp>
        <p:nvSpPr>
          <p:cNvPr id="3108" name="Oval 28">
            <a:extLst>
              <a:ext uri="{FF2B5EF4-FFF2-40B4-BE49-F238E27FC236}">
                <a16:creationId xmlns:a16="http://schemas.microsoft.com/office/drawing/2014/main" id="{C009993E-E932-76C5-AAB2-69FB1F814153}"/>
              </a:ext>
            </a:extLst>
          </p:cNvPr>
          <p:cNvSpPr>
            <a:spLocks noChangeArrowheads="1"/>
          </p:cNvSpPr>
          <p:nvPr/>
        </p:nvSpPr>
        <p:spPr bwMode="auto">
          <a:xfrm>
            <a:off x="11141874" y="2158423"/>
            <a:ext cx="230493" cy="22615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1000" b="1" dirty="0">
                <a:solidFill>
                  <a:schemeClr val="bg1"/>
                </a:solidFill>
              </a:rPr>
              <a:t>K</a:t>
            </a:r>
          </a:p>
        </p:txBody>
      </p:sp>
      <p:sp>
        <p:nvSpPr>
          <p:cNvPr id="3110" name="Isosceles Triangle 3109">
            <a:extLst>
              <a:ext uri="{FF2B5EF4-FFF2-40B4-BE49-F238E27FC236}">
                <a16:creationId xmlns:a16="http://schemas.microsoft.com/office/drawing/2014/main" id="{2F6751CD-768D-B825-BA84-7BD7185EF667}"/>
              </a:ext>
            </a:extLst>
          </p:cNvPr>
          <p:cNvSpPr/>
          <p:nvPr/>
        </p:nvSpPr>
        <p:spPr>
          <a:xfrm>
            <a:off x="8708309" y="1255664"/>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2" name="Isosceles Triangle 3111">
            <a:extLst>
              <a:ext uri="{FF2B5EF4-FFF2-40B4-BE49-F238E27FC236}">
                <a16:creationId xmlns:a16="http://schemas.microsoft.com/office/drawing/2014/main" id="{A4B07B7D-46D8-0D24-BDFC-578034090F1A}"/>
              </a:ext>
            </a:extLst>
          </p:cNvPr>
          <p:cNvSpPr/>
          <p:nvPr/>
        </p:nvSpPr>
        <p:spPr>
          <a:xfrm>
            <a:off x="9309417" y="1380475"/>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Isosceles Triangle 3112">
            <a:extLst>
              <a:ext uri="{FF2B5EF4-FFF2-40B4-BE49-F238E27FC236}">
                <a16:creationId xmlns:a16="http://schemas.microsoft.com/office/drawing/2014/main" id="{15426BE6-E03B-FC0E-2445-97517B84E478}"/>
              </a:ext>
            </a:extLst>
          </p:cNvPr>
          <p:cNvSpPr/>
          <p:nvPr/>
        </p:nvSpPr>
        <p:spPr>
          <a:xfrm>
            <a:off x="8711296" y="1787240"/>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Isosceles Triangle 3113">
            <a:extLst>
              <a:ext uri="{FF2B5EF4-FFF2-40B4-BE49-F238E27FC236}">
                <a16:creationId xmlns:a16="http://schemas.microsoft.com/office/drawing/2014/main" id="{5D5630DF-C47E-D1D4-8513-AE0C586BEC35}"/>
              </a:ext>
            </a:extLst>
          </p:cNvPr>
          <p:cNvSpPr/>
          <p:nvPr/>
        </p:nvSpPr>
        <p:spPr>
          <a:xfrm>
            <a:off x="9300044" y="1892121"/>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Isosceles Triangle 3115">
            <a:extLst>
              <a:ext uri="{FF2B5EF4-FFF2-40B4-BE49-F238E27FC236}">
                <a16:creationId xmlns:a16="http://schemas.microsoft.com/office/drawing/2014/main" id="{1DA3F55D-B9B7-08D7-0FA3-7C2207FF6E85}"/>
              </a:ext>
            </a:extLst>
          </p:cNvPr>
          <p:cNvSpPr/>
          <p:nvPr/>
        </p:nvSpPr>
        <p:spPr>
          <a:xfrm>
            <a:off x="8666572" y="2484162"/>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Isosceles Triangle 3116">
            <a:extLst>
              <a:ext uri="{FF2B5EF4-FFF2-40B4-BE49-F238E27FC236}">
                <a16:creationId xmlns:a16="http://schemas.microsoft.com/office/drawing/2014/main" id="{A5352B49-32C2-A7F9-67C6-8DD437EE7FA3}"/>
              </a:ext>
            </a:extLst>
          </p:cNvPr>
          <p:cNvSpPr/>
          <p:nvPr/>
        </p:nvSpPr>
        <p:spPr>
          <a:xfrm>
            <a:off x="9303551" y="2489978"/>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Isosceles Triangle 3117">
            <a:extLst>
              <a:ext uri="{FF2B5EF4-FFF2-40B4-BE49-F238E27FC236}">
                <a16:creationId xmlns:a16="http://schemas.microsoft.com/office/drawing/2014/main" id="{96156E91-536F-909E-22FA-03DC8F094BD7}"/>
              </a:ext>
            </a:extLst>
          </p:cNvPr>
          <p:cNvSpPr/>
          <p:nvPr/>
        </p:nvSpPr>
        <p:spPr>
          <a:xfrm>
            <a:off x="8666572" y="2996501"/>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Isosceles Triangle 3119">
            <a:extLst>
              <a:ext uri="{FF2B5EF4-FFF2-40B4-BE49-F238E27FC236}">
                <a16:creationId xmlns:a16="http://schemas.microsoft.com/office/drawing/2014/main" id="{733F792D-AF12-E160-5569-D6AF2596264D}"/>
              </a:ext>
            </a:extLst>
          </p:cNvPr>
          <p:cNvSpPr/>
          <p:nvPr/>
        </p:nvSpPr>
        <p:spPr>
          <a:xfrm>
            <a:off x="9419636" y="2990443"/>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Oval 28">
            <a:extLst>
              <a:ext uri="{FF2B5EF4-FFF2-40B4-BE49-F238E27FC236}">
                <a16:creationId xmlns:a16="http://schemas.microsoft.com/office/drawing/2014/main" id="{60615276-9C4C-5048-8DD3-08AACFE4FDB2}"/>
              </a:ext>
            </a:extLst>
          </p:cNvPr>
          <p:cNvSpPr>
            <a:spLocks noChangeArrowheads="1"/>
          </p:cNvSpPr>
          <p:nvPr/>
        </p:nvSpPr>
        <p:spPr bwMode="auto">
          <a:xfrm>
            <a:off x="9550958" y="1891652"/>
            <a:ext cx="221105" cy="228554"/>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7</a:t>
            </a:r>
          </a:p>
        </p:txBody>
      </p:sp>
      <p:cxnSp>
        <p:nvCxnSpPr>
          <p:cNvPr id="3124" name="Straight Arrow Connector 3123">
            <a:extLst>
              <a:ext uri="{FF2B5EF4-FFF2-40B4-BE49-F238E27FC236}">
                <a16:creationId xmlns:a16="http://schemas.microsoft.com/office/drawing/2014/main" id="{F93F7423-054A-198B-4007-D39B50216EBD}"/>
              </a:ext>
            </a:extLst>
          </p:cNvPr>
          <p:cNvCxnSpPr>
            <a:cxnSpLocks/>
          </p:cNvCxnSpPr>
          <p:nvPr/>
        </p:nvCxnSpPr>
        <p:spPr>
          <a:xfrm flipV="1">
            <a:off x="9140051" y="2846913"/>
            <a:ext cx="934065" cy="1190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26" name="Straight Arrow Connector 3125">
            <a:extLst>
              <a:ext uri="{FF2B5EF4-FFF2-40B4-BE49-F238E27FC236}">
                <a16:creationId xmlns:a16="http://schemas.microsoft.com/office/drawing/2014/main" id="{56989311-C3BC-E59F-65A8-C7E68A881C3D}"/>
              </a:ext>
            </a:extLst>
          </p:cNvPr>
          <p:cNvCxnSpPr>
            <a:cxnSpLocks/>
          </p:cNvCxnSpPr>
          <p:nvPr/>
        </p:nvCxnSpPr>
        <p:spPr>
          <a:xfrm flipV="1">
            <a:off x="9129077" y="2335232"/>
            <a:ext cx="913023" cy="67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28" name="Straight Arrow Connector 3127">
            <a:extLst>
              <a:ext uri="{FF2B5EF4-FFF2-40B4-BE49-F238E27FC236}">
                <a16:creationId xmlns:a16="http://schemas.microsoft.com/office/drawing/2014/main" id="{0703D8AD-D444-1577-986C-2C0C7DA33ACB}"/>
              </a:ext>
            </a:extLst>
          </p:cNvPr>
          <p:cNvCxnSpPr>
            <a:cxnSpLocks/>
          </p:cNvCxnSpPr>
          <p:nvPr/>
        </p:nvCxnSpPr>
        <p:spPr>
          <a:xfrm>
            <a:off x="9212302" y="1312465"/>
            <a:ext cx="862836" cy="1572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30" name="Straight Arrow Connector 3129">
            <a:extLst>
              <a:ext uri="{FF2B5EF4-FFF2-40B4-BE49-F238E27FC236}">
                <a16:creationId xmlns:a16="http://schemas.microsoft.com/office/drawing/2014/main" id="{5D85A458-0606-0522-1F88-5CE9D66CA82A}"/>
              </a:ext>
            </a:extLst>
          </p:cNvPr>
          <p:cNvCxnSpPr>
            <a:cxnSpLocks/>
          </p:cNvCxnSpPr>
          <p:nvPr/>
        </p:nvCxnSpPr>
        <p:spPr>
          <a:xfrm>
            <a:off x="9191903" y="1837824"/>
            <a:ext cx="933085" cy="776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3132" name="Group 280">
            <a:extLst>
              <a:ext uri="{FF2B5EF4-FFF2-40B4-BE49-F238E27FC236}">
                <a16:creationId xmlns:a16="http://schemas.microsoft.com/office/drawing/2014/main" id="{55858AC6-95C3-C4D8-1EE2-F72151A6CA35}"/>
              </a:ext>
            </a:extLst>
          </p:cNvPr>
          <p:cNvGrpSpPr>
            <a:grpSpLocks/>
          </p:cNvGrpSpPr>
          <p:nvPr/>
        </p:nvGrpSpPr>
        <p:grpSpPr bwMode="auto">
          <a:xfrm>
            <a:off x="10133334" y="1451791"/>
            <a:ext cx="123825" cy="128587"/>
            <a:chOff x="0" y="0"/>
            <a:chExt cx="89" cy="85"/>
          </a:xfrm>
        </p:grpSpPr>
        <p:sp>
          <p:nvSpPr>
            <p:cNvPr id="3134" name="Freeform 281">
              <a:extLst>
                <a:ext uri="{FF2B5EF4-FFF2-40B4-BE49-F238E27FC236}">
                  <a16:creationId xmlns:a16="http://schemas.microsoft.com/office/drawing/2014/main" id="{922B92C7-60DC-D8F9-F7AB-3FC52DA3C789}"/>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48" name="Freeform 282">
              <a:extLst>
                <a:ext uri="{FF2B5EF4-FFF2-40B4-BE49-F238E27FC236}">
                  <a16:creationId xmlns:a16="http://schemas.microsoft.com/office/drawing/2014/main" id="{B6797BED-C724-5399-F998-780D74EA7BBB}"/>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49" name="Freeform 283">
              <a:extLst>
                <a:ext uri="{FF2B5EF4-FFF2-40B4-BE49-F238E27FC236}">
                  <a16:creationId xmlns:a16="http://schemas.microsoft.com/office/drawing/2014/main" id="{414C3FE6-3719-1DC9-8947-622454CAB220}"/>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0" name="Freeform 284">
              <a:extLst>
                <a:ext uri="{FF2B5EF4-FFF2-40B4-BE49-F238E27FC236}">
                  <a16:creationId xmlns:a16="http://schemas.microsoft.com/office/drawing/2014/main" id="{F50C5E20-CC2F-9376-71B3-650FC2ECCF2A}"/>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1" name="Freeform 285">
              <a:extLst>
                <a:ext uri="{FF2B5EF4-FFF2-40B4-BE49-F238E27FC236}">
                  <a16:creationId xmlns:a16="http://schemas.microsoft.com/office/drawing/2014/main" id="{21C1078A-F7B3-7D97-3D36-B722C87F84A8}"/>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2" name="Freeform 286">
              <a:extLst>
                <a:ext uri="{FF2B5EF4-FFF2-40B4-BE49-F238E27FC236}">
                  <a16:creationId xmlns:a16="http://schemas.microsoft.com/office/drawing/2014/main" id="{2F094094-AA66-C1DF-6685-2D29AD56F156}"/>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3" name="Freeform 287">
              <a:extLst>
                <a:ext uri="{FF2B5EF4-FFF2-40B4-BE49-F238E27FC236}">
                  <a16:creationId xmlns:a16="http://schemas.microsoft.com/office/drawing/2014/main" id="{AF8F1939-E6B2-E91C-6244-4EA92ED68A6C}"/>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4" name="Freeform 288">
              <a:extLst>
                <a:ext uri="{FF2B5EF4-FFF2-40B4-BE49-F238E27FC236}">
                  <a16:creationId xmlns:a16="http://schemas.microsoft.com/office/drawing/2014/main" id="{527566A5-7781-6FAB-1DEB-458DECF4FD20}"/>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5" name="Freeform 289">
              <a:extLst>
                <a:ext uri="{FF2B5EF4-FFF2-40B4-BE49-F238E27FC236}">
                  <a16:creationId xmlns:a16="http://schemas.microsoft.com/office/drawing/2014/main" id="{49A0ECEA-F47F-1091-5B06-7DD738E3CBD9}"/>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6" name="Freeform 290">
              <a:extLst>
                <a:ext uri="{FF2B5EF4-FFF2-40B4-BE49-F238E27FC236}">
                  <a16:creationId xmlns:a16="http://schemas.microsoft.com/office/drawing/2014/main" id="{0D8CA8A8-A655-7892-C1FF-2D03B548B227}"/>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7" name="Freeform 291">
              <a:extLst>
                <a:ext uri="{FF2B5EF4-FFF2-40B4-BE49-F238E27FC236}">
                  <a16:creationId xmlns:a16="http://schemas.microsoft.com/office/drawing/2014/main" id="{86385432-EC03-DE1D-3436-F5368A508914}"/>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8" name="Freeform 292">
              <a:extLst>
                <a:ext uri="{FF2B5EF4-FFF2-40B4-BE49-F238E27FC236}">
                  <a16:creationId xmlns:a16="http://schemas.microsoft.com/office/drawing/2014/main" id="{C32C3304-EC35-CEBC-0FDB-E145745D2893}"/>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grpSp>
        <p:nvGrpSpPr>
          <p:cNvPr id="184459" name="Group 280">
            <a:extLst>
              <a:ext uri="{FF2B5EF4-FFF2-40B4-BE49-F238E27FC236}">
                <a16:creationId xmlns:a16="http://schemas.microsoft.com/office/drawing/2014/main" id="{2E5E5401-49B0-B878-C5EE-A67C870509B4}"/>
              </a:ext>
            </a:extLst>
          </p:cNvPr>
          <p:cNvGrpSpPr>
            <a:grpSpLocks/>
          </p:cNvGrpSpPr>
          <p:nvPr/>
        </p:nvGrpSpPr>
        <p:grpSpPr bwMode="auto">
          <a:xfrm>
            <a:off x="10163043" y="1825649"/>
            <a:ext cx="123825" cy="128587"/>
            <a:chOff x="0" y="0"/>
            <a:chExt cx="89" cy="85"/>
          </a:xfrm>
        </p:grpSpPr>
        <p:sp>
          <p:nvSpPr>
            <p:cNvPr id="184460" name="Freeform 281">
              <a:extLst>
                <a:ext uri="{FF2B5EF4-FFF2-40B4-BE49-F238E27FC236}">
                  <a16:creationId xmlns:a16="http://schemas.microsoft.com/office/drawing/2014/main" id="{60BB078D-7102-5C76-0D3C-B1D7E8A994F7}"/>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1" name="Freeform 282">
              <a:extLst>
                <a:ext uri="{FF2B5EF4-FFF2-40B4-BE49-F238E27FC236}">
                  <a16:creationId xmlns:a16="http://schemas.microsoft.com/office/drawing/2014/main" id="{3C0F6FA7-D0E9-56B4-2D51-3104D786977C}"/>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2" name="Freeform 283">
              <a:extLst>
                <a:ext uri="{FF2B5EF4-FFF2-40B4-BE49-F238E27FC236}">
                  <a16:creationId xmlns:a16="http://schemas.microsoft.com/office/drawing/2014/main" id="{C567FD75-64B4-BB89-7A35-491B715F4488}"/>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3" name="Freeform 284">
              <a:extLst>
                <a:ext uri="{FF2B5EF4-FFF2-40B4-BE49-F238E27FC236}">
                  <a16:creationId xmlns:a16="http://schemas.microsoft.com/office/drawing/2014/main" id="{3A3D77A8-4C5E-F4F3-D6F6-F1669865E0EA}"/>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4" name="Freeform 285">
              <a:extLst>
                <a:ext uri="{FF2B5EF4-FFF2-40B4-BE49-F238E27FC236}">
                  <a16:creationId xmlns:a16="http://schemas.microsoft.com/office/drawing/2014/main" id="{3869F962-A703-AB80-2217-8A601A3A6F24}"/>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5" name="Freeform 286">
              <a:extLst>
                <a:ext uri="{FF2B5EF4-FFF2-40B4-BE49-F238E27FC236}">
                  <a16:creationId xmlns:a16="http://schemas.microsoft.com/office/drawing/2014/main" id="{FCDE1678-DD5A-41A3-99DF-960100A1822D}"/>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6" name="Freeform 287">
              <a:extLst>
                <a:ext uri="{FF2B5EF4-FFF2-40B4-BE49-F238E27FC236}">
                  <a16:creationId xmlns:a16="http://schemas.microsoft.com/office/drawing/2014/main" id="{8BC9213C-63B6-AE06-B51D-CDBFE7AAC87A}"/>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7" name="Freeform 288">
              <a:extLst>
                <a:ext uri="{FF2B5EF4-FFF2-40B4-BE49-F238E27FC236}">
                  <a16:creationId xmlns:a16="http://schemas.microsoft.com/office/drawing/2014/main" id="{2760B037-9F33-4223-DD99-9757D32CFA95}"/>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8" name="Freeform 289">
              <a:extLst>
                <a:ext uri="{FF2B5EF4-FFF2-40B4-BE49-F238E27FC236}">
                  <a16:creationId xmlns:a16="http://schemas.microsoft.com/office/drawing/2014/main" id="{326BCC60-1943-30D3-5F79-F4004C502570}"/>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9" name="Freeform 290">
              <a:extLst>
                <a:ext uri="{FF2B5EF4-FFF2-40B4-BE49-F238E27FC236}">
                  <a16:creationId xmlns:a16="http://schemas.microsoft.com/office/drawing/2014/main" id="{E585C8B1-8B94-83D6-461B-C9E70CB19519}"/>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70" name="Freeform 291">
              <a:extLst>
                <a:ext uri="{FF2B5EF4-FFF2-40B4-BE49-F238E27FC236}">
                  <a16:creationId xmlns:a16="http://schemas.microsoft.com/office/drawing/2014/main" id="{3013241D-A42E-9930-372E-37144B810EF4}"/>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71" name="Freeform 292">
              <a:extLst>
                <a:ext uri="{FF2B5EF4-FFF2-40B4-BE49-F238E27FC236}">
                  <a16:creationId xmlns:a16="http://schemas.microsoft.com/office/drawing/2014/main" id="{8DDA92D5-D9E1-5487-A1FF-80935DECBB35}"/>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grpSp>
        <p:nvGrpSpPr>
          <p:cNvPr id="184472" name="Group 280">
            <a:extLst>
              <a:ext uri="{FF2B5EF4-FFF2-40B4-BE49-F238E27FC236}">
                <a16:creationId xmlns:a16="http://schemas.microsoft.com/office/drawing/2014/main" id="{2C37C0E8-B399-6DE6-49C3-266FF8867320}"/>
              </a:ext>
            </a:extLst>
          </p:cNvPr>
          <p:cNvGrpSpPr>
            <a:grpSpLocks/>
          </p:cNvGrpSpPr>
          <p:nvPr/>
        </p:nvGrpSpPr>
        <p:grpSpPr bwMode="auto">
          <a:xfrm>
            <a:off x="10087046" y="2280139"/>
            <a:ext cx="123825" cy="128587"/>
            <a:chOff x="0" y="0"/>
            <a:chExt cx="89" cy="85"/>
          </a:xfrm>
        </p:grpSpPr>
        <p:sp>
          <p:nvSpPr>
            <p:cNvPr id="184473" name="Freeform 281">
              <a:extLst>
                <a:ext uri="{FF2B5EF4-FFF2-40B4-BE49-F238E27FC236}">
                  <a16:creationId xmlns:a16="http://schemas.microsoft.com/office/drawing/2014/main" id="{ACB57B8D-7D7F-0507-4A6D-BDB1712128CA}"/>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74" name="Freeform 282">
              <a:extLst>
                <a:ext uri="{FF2B5EF4-FFF2-40B4-BE49-F238E27FC236}">
                  <a16:creationId xmlns:a16="http://schemas.microsoft.com/office/drawing/2014/main" id="{85CB9860-8BA9-28D4-742A-30589A3BFFE8}"/>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75" name="Freeform 283">
              <a:extLst>
                <a:ext uri="{FF2B5EF4-FFF2-40B4-BE49-F238E27FC236}">
                  <a16:creationId xmlns:a16="http://schemas.microsoft.com/office/drawing/2014/main" id="{D74B3270-F4C4-0ACB-0690-9ACCEA49A74B}"/>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76" name="Freeform 284">
              <a:extLst>
                <a:ext uri="{FF2B5EF4-FFF2-40B4-BE49-F238E27FC236}">
                  <a16:creationId xmlns:a16="http://schemas.microsoft.com/office/drawing/2014/main" id="{EF6C9153-5C12-57B2-CD08-2C0F2C9B0210}"/>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77" name="Freeform 285">
              <a:extLst>
                <a:ext uri="{FF2B5EF4-FFF2-40B4-BE49-F238E27FC236}">
                  <a16:creationId xmlns:a16="http://schemas.microsoft.com/office/drawing/2014/main" id="{6BCA71D3-BB38-E2FD-1635-F086B61927C5}"/>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78" name="Freeform 286">
              <a:extLst>
                <a:ext uri="{FF2B5EF4-FFF2-40B4-BE49-F238E27FC236}">
                  <a16:creationId xmlns:a16="http://schemas.microsoft.com/office/drawing/2014/main" id="{3EC1FD87-646C-BBBD-80E5-323EFF04E79E}"/>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79" name="Freeform 287">
              <a:extLst>
                <a:ext uri="{FF2B5EF4-FFF2-40B4-BE49-F238E27FC236}">
                  <a16:creationId xmlns:a16="http://schemas.microsoft.com/office/drawing/2014/main" id="{45F38EEF-D311-2F05-48B3-E85FC3EE11FD}"/>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80" name="Freeform 288">
              <a:extLst>
                <a:ext uri="{FF2B5EF4-FFF2-40B4-BE49-F238E27FC236}">
                  <a16:creationId xmlns:a16="http://schemas.microsoft.com/office/drawing/2014/main" id="{2CD94E68-B06C-B091-ED9A-7E8B1760EFD2}"/>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81" name="Freeform 289">
              <a:extLst>
                <a:ext uri="{FF2B5EF4-FFF2-40B4-BE49-F238E27FC236}">
                  <a16:creationId xmlns:a16="http://schemas.microsoft.com/office/drawing/2014/main" id="{E1B93268-EE76-A350-2679-229E11C1E66F}"/>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82" name="Freeform 290">
              <a:extLst>
                <a:ext uri="{FF2B5EF4-FFF2-40B4-BE49-F238E27FC236}">
                  <a16:creationId xmlns:a16="http://schemas.microsoft.com/office/drawing/2014/main" id="{CE01538D-8D7A-B31E-6653-C26C28860CE9}"/>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83" name="Freeform 291">
              <a:extLst>
                <a:ext uri="{FF2B5EF4-FFF2-40B4-BE49-F238E27FC236}">
                  <a16:creationId xmlns:a16="http://schemas.microsoft.com/office/drawing/2014/main" id="{DEB6E3B1-0C38-D027-F85D-0ADC4ABD13BF}"/>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84" name="Freeform 292">
              <a:extLst>
                <a:ext uri="{FF2B5EF4-FFF2-40B4-BE49-F238E27FC236}">
                  <a16:creationId xmlns:a16="http://schemas.microsoft.com/office/drawing/2014/main" id="{0C5D5444-25B7-0726-2994-593C1F4471A6}"/>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grpSp>
        <p:nvGrpSpPr>
          <p:cNvPr id="184485" name="Group 280">
            <a:extLst>
              <a:ext uri="{FF2B5EF4-FFF2-40B4-BE49-F238E27FC236}">
                <a16:creationId xmlns:a16="http://schemas.microsoft.com/office/drawing/2014/main" id="{3BB3950D-47B5-3ED1-0E45-4FCDDC457EF9}"/>
              </a:ext>
            </a:extLst>
          </p:cNvPr>
          <p:cNvGrpSpPr>
            <a:grpSpLocks/>
          </p:cNvGrpSpPr>
          <p:nvPr/>
        </p:nvGrpSpPr>
        <p:grpSpPr bwMode="auto">
          <a:xfrm>
            <a:off x="10079681" y="2768249"/>
            <a:ext cx="123825" cy="128587"/>
            <a:chOff x="0" y="0"/>
            <a:chExt cx="89" cy="85"/>
          </a:xfrm>
        </p:grpSpPr>
        <p:sp>
          <p:nvSpPr>
            <p:cNvPr id="184486" name="Freeform 281">
              <a:extLst>
                <a:ext uri="{FF2B5EF4-FFF2-40B4-BE49-F238E27FC236}">
                  <a16:creationId xmlns:a16="http://schemas.microsoft.com/office/drawing/2014/main" id="{D6C1CDCA-20F2-7859-53C6-0979E3ADFEB9}"/>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87" name="Freeform 282">
              <a:extLst>
                <a:ext uri="{FF2B5EF4-FFF2-40B4-BE49-F238E27FC236}">
                  <a16:creationId xmlns:a16="http://schemas.microsoft.com/office/drawing/2014/main" id="{7870C2EF-68AC-908A-88E5-8AB8B9E35C73}"/>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88" name="Freeform 283">
              <a:extLst>
                <a:ext uri="{FF2B5EF4-FFF2-40B4-BE49-F238E27FC236}">
                  <a16:creationId xmlns:a16="http://schemas.microsoft.com/office/drawing/2014/main" id="{CEEC070F-03D1-C5EB-0297-5226B3FABD35}"/>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89" name="Freeform 284">
              <a:extLst>
                <a:ext uri="{FF2B5EF4-FFF2-40B4-BE49-F238E27FC236}">
                  <a16:creationId xmlns:a16="http://schemas.microsoft.com/office/drawing/2014/main" id="{7C429965-A6EC-D20E-35BD-3AB9EEBA4D94}"/>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90" name="Freeform 285">
              <a:extLst>
                <a:ext uri="{FF2B5EF4-FFF2-40B4-BE49-F238E27FC236}">
                  <a16:creationId xmlns:a16="http://schemas.microsoft.com/office/drawing/2014/main" id="{64F69D5E-C807-9141-2734-8A9C1E103E4C}"/>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91" name="Freeform 286">
              <a:extLst>
                <a:ext uri="{FF2B5EF4-FFF2-40B4-BE49-F238E27FC236}">
                  <a16:creationId xmlns:a16="http://schemas.microsoft.com/office/drawing/2014/main" id="{63F3170A-0E87-88B3-D6BA-7E6B76F889A6}"/>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92" name="Freeform 287">
              <a:extLst>
                <a:ext uri="{FF2B5EF4-FFF2-40B4-BE49-F238E27FC236}">
                  <a16:creationId xmlns:a16="http://schemas.microsoft.com/office/drawing/2014/main" id="{117E7BD2-226A-001A-B2F2-9D0A91547E90}"/>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93" name="Freeform 288">
              <a:extLst>
                <a:ext uri="{FF2B5EF4-FFF2-40B4-BE49-F238E27FC236}">
                  <a16:creationId xmlns:a16="http://schemas.microsoft.com/office/drawing/2014/main" id="{099E2024-D1D3-5A28-39AD-4A0AF3D6237B}"/>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94" name="Freeform 289">
              <a:extLst>
                <a:ext uri="{FF2B5EF4-FFF2-40B4-BE49-F238E27FC236}">
                  <a16:creationId xmlns:a16="http://schemas.microsoft.com/office/drawing/2014/main" id="{FB0337D8-7DD6-6BE7-5829-6116464290CD}"/>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95" name="Freeform 290">
              <a:extLst>
                <a:ext uri="{FF2B5EF4-FFF2-40B4-BE49-F238E27FC236}">
                  <a16:creationId xmlns:a16="http://schemas.microsoft.com/office/drawing/2014/main" id="{8065F35B-3E84-9EBF-6B06-3801FB32D63F}"/>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96" name="Freeform 291">
              <a:extLst>
                <a:ext uri="{FF2B5EF4-FFF2-40B4-BE49-F238E27FC236}">
                  <a16:creationId xmlns:a16="http://schemas.microsoft.com/office/drawing/2014/main" id="{B66851A2-01A6-6B57-EA71-03BDBD590483}"/>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97" name="Freeform 292">
              <a:extLst>
                <a:ext uri="{FF2B5EF4-FFF2-40B4-BE49-F238E27FC236}">
                  <a16:creationId xmlns:a16="http://schemas.microsoft.com/office/drawing/2014/main" id="{B07DFCA0-07E0-631B-2090-4A4077BB85E4}"/>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cxnSp>
        <p:nvCxnSpPr>
          <p:cNvPr id="184498" name="Straight Arrow Connector 184497">
            <a:extLst>
              <a:ext uri="{FF2B5EF4-FFF2-40B4-BE49-F238E27FC236}">
                <a16:creationId xmlns:a16="http://schemas.microsoft.com/office/drawing/2014/main" id="{4E9F41B6-8329-F838-FDAD-A47F84D96FB3}"/>
              </a:ext>
            </a:extLst>
          </p:cNvPr>
          <p:cNvCxnSpPr>
            <a:cxnSpLocks/>
          </p:cNvCxnSpPr>
          <p:nvPr/>
        </p:nvCxnSpPr>
        <p:spPr>
          <a:xfrm>
            <a:off x="10359929" y="1571301"/>
            <a:ext cx="1007778" cy="41741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4499" name="Straight Arrow Connector 184498">
            <a:extLst>
              <a:ext uri="{FF2B5EF4-FFF2-40B4-BE49-F238E27FC236}">
                <a16:creationId xmlns:a16="http://schemas.microsoft.com/office/drawing/2014/main" id="{08F3CFDC-0B75-B89E-E1BD-AE0853E8A06B}"/>
              </a:ext>
            </a:extLst>
          </p:cNvPr>
          <p:cNvCxnSpPr>
            <a:cxnSpLocks/>
          </p:cNvCxnSpPr>
          <p:nvPr/>
        </p:nvCxnSpPr>
        <p:spPr>
          <a:xfrm>
            <a:off x="10374233" y="1922467"/>
            <a:ext cx="1022987" cy="21860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4500" name="Straight Arrow Connector 184499">
            <a:extLst>
              <a:ext uri="{FF2B5EF4-FFF2-40B4-BE49-F238E27FC236}">
                <a16:creationId xmlns:a16="http://schemas.microsoft.com/office/drawing/2014/main" id="{E2DB80AB-6216-10AA-DE18-67AE72EF9F32}"/>
              </a:ext>
            </a:extLst>
          </p:cNvPr>
          <p:cNvCxnSpPr>
            <a:cxnSpLocks/>
          </p:cNvCxnSpPr>
          <p:nvPr/>
        </p:nvCxnSpPr>
        <p:spPr>
          <a:xfrm>
            <a:off x="10268600" y="2367315"/>
            <a:ext cx="1092991" cy="12556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4501" name="Straight Arrow Connector 184500">
            <a:extLst>
              <a:ext uri="{FF2B5EF4-FFF2-40B4-BE49-F238E27FC236}">
                <a16:creationId xmlns:a16="http://schemas.microsoft.com/office/drawing/2014/main" id="{991A76FF-D774-ACB8-EA6D-45E5B1683F57}"/>
              </a:ext>
            </a:extLst>
          </p:cNvPr>
          <p:cNvCxnSpPr>
            <a:cxnSpLocks/>
          </p:cNvCxnSpPr>
          <p:nvPr/>
        </p:nvCxnSpPr>
        <p:spPr>
          <a:xfrm flipV="1">
            <a:off x="10250203" y="2606702"/>
            <a:ext cx="1108261" cy="21000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84502" name="Rectangle 7">
            <a:extLst>
              <a:ext uri="{FF2B5EF4-FFF2-40B4-BE49-F238E27FC236}">
                <a16:creationId xmlns:a16="http://schemas.microsoft.com/office/drawing/2014/main" id="{E960A51B-63F4-BD93-20CC-5ECE55012DB9}"/>
              </a:ext>
            </a:extLst>
          </p:cNvPr>
          <p:cNvSpPr>
            <a:spLocks noChangeArrowheads="1"/>
          </p:cNvSpPr>
          <p:nvPr/>
        </p:nvSpPr>
        <p:spPr bwMode="auto">
          <a:xfrm>
            <a:off x="1346511" y="3636307"/>
            <a:ext cx="2650004" cy="369332"/>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rPr>
              <a:t>Pass and finish (3 yards apart so they will get a chance to shoot)</a:t>
            </a:r>
            <a:endParaRPr kumimoji="0" lang="en-US" altLang="en-US" sz="900" b="0"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4503" name="Rectangle 7">
            <a:extLst>
              <a:ext uri="{FF2B5EF4-FFF2-40B4-BE49-F238E27FC236}">
                <a16:creationId xmlns:a16="http://schemas.microsoft.com/office/drawing/2014/main" id="{D9103659-472F-8FF1-79FC-133D7258C4A1}"/>
              </a:ext>
            </a:extLst>
          </p:cNvPr>
          <p:cNvSpPr>
            <a:spLocks noChangeArrowheads="1"/>
          </p:cNvSpPr>
          <p:nvPr/>
        </p:nvSpPr>
        <p:spPr bwMode="auto">
          <a:xfrm>
            <a:off x="7920822" y="735488"/>
            <a:ext cx="3123480" cy="369332"/>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rPr>
              <a:t>Pass, chase from behind and finish (3 yards apart so they will get a chance to shoot)</a:t>
            </a:r>
            <a:endParaRPr kumimoji="0" lang="en-US" altLang="en-US" sz="900" b="0"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4624" name="Line 26">
            <a:extLst>
              <a:ext uri="{FF2B5EF4-FFF2-40B4-BE49-F238E27FC236}">
                <a16:creationId xmlns:a16="http://schemas.microsoft.com/office/drawing/2014/main" id="{E110F79B-0771-5526-5A29-1AF9B70C9029}"/>
              </a:ext>
            </a:extLst>
          </p:cNvPr>
          <p:cNvSpPr>
            <a:spLocks noChangeShapeType="1"/>
          </p:cNvSpPr>
          <p:nvPr/>
        </p:nvSpPr>
        <p:spPr bwMode="auto">
          <a:xfrm>
            <a:off x="9179399" y="1250483"/>
            <a:ext cx="776019" cy="9232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625" name="Line 26">
            <a:extLst>
              <a:ext uri="{FF2B5EF4-FFF2-40B4-BE49-F238E27FC236}">
                <a16:creationId xmlns:a16="http://schemas.microsoft.com/office/drawing/2014/main" id="{75A68568-1FD9-29E6-683B-CCE7D95B0CB3}"/>
              </a:ext>
            </a:extLst>
          </p:cNvPr>
          <p:cNvSpPr>
            <a:spLocks noChangeShapeType="1"/>
          </p:cNvSpPr>
          <p:nvPr/>
        </p:nvSpPr>
        <p:spPr bwMode="auto">
          <a:xfrm>
            <a:off x="9212302" y="1746169"/>
            <a:ext cx="776019" cy="9232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626" name="Line 26">
            <a:extLst>
              <a:ext uri="{FF2B5EF4-FFF2-40B4-BE49-F238E27FC236}">
                <a16:creationId xmlns:a16="http://schemas.microsoft.com/office/drawing/2014/main" id="{C6917EEC-B685-7DB5-F76A-F6FAF1FC534C}"/>
              </a:ext>
            </a:extLst>
          </p:cNvPr>
          <p:cNvSpPr>
            <a:spLocks noChangeShapeType="1"/>
          </p:cNvSpPr>
          <p:nvPr/>
        </p:nvSpPr>
        <p:spPr bwMode="auto">
          <a:xfrm flipV="1">
            <a:off x="9064397" y="2263024"/>
            <a:ext cx="888786" cy="6513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627" name="Line 26">
            <a:extLst>
              <a:ext uri="{FF2B5EF4-FFF2-40B4-BE49-F238E27FC236}">
                <a16:creationId xmlns:a16="http://schemas.microsoft.com/office/drawing/2014/main" id="{D9419A83-AB2C-3E7F-4BF3-E00E3EAA0C39}"/>
              </a:ext>
            </a:extLst>
          </p:cNvPr>
          <p:cNvSpPr>
            <a:spLocks noChangeShapeType="1"/>
          </p:cNvSpPr>
          <p:nvPr/>
        </p:nvSpPr>
        <p:spPr bwMode="auto">
          <a:xfrm flipV="1">
            <a:off x="9138989" y="2832240"/>
            <a:ext cx="741848" cy="6022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2">
            <a:extLst>
              <a:ext uri="{FF2B5EF4-FFF2-40B4-BE49-F238E27FC236}">
                <a16:creationId xmlns:a16="http://schemas.microsoft.com/office/drawing/2014/main" id="{59A62482-4640-2C71-411E-1B3A806020D7}"/>
              </a:ext>
            </a:extLst>
          </p:cNvPr>
          <p:cNvSpPr>
            <a:spLocks noChangeArrowheads="1"/>
          </p:cNvSpPr>
          <p:nvPr/>
        </p:nvSpPr>
        <p:spPr bwMode="auto">
          <a:xfrm>
            <a:off x="615957" y="759823"/>
            <a:ext cx="4075471" cy="2804372"/>
          </a:xfrm>
          <a:prstGeom prst="rect">
            <a:avLst/>
          </a:prstGeom>
          <a:solidFill>
            <a:srgbClr val="33CC33"/>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2" name="Rectangle 4">
            <a:extLst>
              <a:ext uri="{FF2B5EF4-FFF2-40B4-BE49-F238E27FC236}">
                <a16:creationId xmlns:a16="http://schemas.microsoft.com/office/drawing/2014/main" id="{262DCCF0-49C3-B67E-F9C8-C1E62840F4DB}"/>
              </a:ext>
            </a:extLst>
          </p:cNvPr>
          <p:cNvSpPr>
            <a:spLocks noChangeArrowheads="1"/>
          </p:cNvSpPr>
          <p:nvPr/>
        </p:nvSpPr>
        <p:spPr bwMode="auto">
          <a:xfrm>
            <a:off x="3709183" y="916883"/>
            <a:ext cx="980654" cy="2473953"/>
          </a:xfrm>
          <a:prstGeom prst="rect">
            <a:avLst/>
          </a:prstGeom>
          <a:solidFill>
            <a:srgbClr val="33CC33"/>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 name="Rectangle 6">
            <a:extLst>
              <a:ext uri="{FF2B5EF4-FFF2-40B4-BE49-F238E27FC236}">
                <a16:creationId xmlns:a16="http://schemas.microsoft.com/office/drawing/2014/main" id="{3EFAADBC-B319-B8A4-25D6-FC1EFBF0405D}"/>
              </a:ext>
            </a:extLst>
          </p:cNvPr>
          <p:cNvSpPr>
            <a:spLocks noChangeArrowheads="1"/>
          </p:cNvSpPr>
          <p:nvPr/>
        </p:nvSpPr>
        <p:spPr bwMode="auto">
          <a:xfrm>
            <a:off x="4339718" y="1487294"/>
            <a:ext cx="351712" cy="1354781"/>
          </a:xfrm>
          <a:prstGeom prst="rect">
            <a:avLst/>
          </a:prstGeom>
          <a:solidFill>
            <a:srgbClr val="33CC33"/>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9" name="Rectangle 10" descr="Rombos transparentes">
            <a:extLst>
              <a:ext uri="{FF2B5EF4-FFF2-40B4-BE49-F238E27FC236}">
                <a16:creationId xmlns:a16="http://schemas.microsoft.com/office/drawing/2014/main" id="{B75B9D67-903D-3684-9BD6-7D17221C21C9}"/>
              </a:ext>
            </a:extLst>
          </p:cNvPr>
          <p:cNvSpPr>
            <a:spLocks noChangeArrowheads="1"/>
          </p:cNvSpPr>
          <p:nvPr/>
        </p:nvSpPr>
        <p:spPr bwMode="auto">
          <a:xfrm>
            <a:off x="4691429" y="1810960"/>
            <a:ext cx="152400" cy="685800"/>
          </a:xfrm>
          <a:prstGeom prst="rect">
            <a:avLst/>
          </a:prstGeom>
          <a:pattFill prst="openDmnd">
            <a:fgClr>
              <a:schemeClr val="accent1"/>
            </a:fgClr>
            <a:bgClr>
              <a:srgbClr val="FFFFFF"/>
            </a:bgClr>
          </a:patt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3" name="Oval 29">
            <a:extLst>
              <a:ext uri="{FF2B5EF4-FFF2-40B4-BE49-F238E27FC236}">
                <a16:creationId xmlns:a16="http://schemas.microsoft.com/office/drawing/2014/main" id="{C387014C-CDC1-C183-35A8-9948F732D26F}"/>
              </a:ext>
            </a:extLst>
          </p:cNvPr>
          <p:cNvSpPr>
            <a:spLocks noChangeArrowheads="1"/>
          </p:cNvSpPr>
          <p:nvPr/>
        </p:nvSpPr>
        <p:spPr bwMode="auto">
          <a:xfrm>
            <a:off x="2182068" y="1699519"/>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1</a:t>
            </a:r>
          </a:p>
        </p:txBody>
      </p:sp>
      <p:cxnSp>
        <p:nvCxnSpPr>
          <p:cNvPr id="15" name="Straight Connector 14">
            <a:extLst>
              <a:ext uri="{FF2B5EF4-FFF2-40B4-BE49-F238E27FC236}">
                <a16:creationId xmlns:a16="http://schemas.microsoft.com/office/drawing/2014/main" id="{29AE556D-64E6-66A7-BCBE-535381DEEB0A}"/>
              </a:ext>
            </a:extLst>
          </p:cNvPr>
          <p:cNvCxnSpPr>
            <a:cxnSpLocks/>
          </p:cNvCxnSpPr>
          <p:nvPr/>
        </p:nvCxnSpPr>
        <p:spPr>
          <a:xfrm flipV="1">
            <a:off x="1301132" y="1064468"/>
            <a:ext cx="1923869" cy="109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EE6F1A-C8CF-7456-CC7D-03D8A45A68D5}"/>
              </a:ext>
            </a:extLst>
          </p:cNvPr>
          <p:cNvCxnSpPr>
            <a:cxnSpLocks/>
          </p:cNvCxnSpPr>
          <p:nvPr/>
        </p:nvCxnSpPr>
        <p:spPr>
          <a:xfrm>
            <a:off x="3209098" y="1080371"/>
            <a:ext cx="1260" cy="21478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D82793-2294-B3CD-A76E-7DC74CA247F2}"/>
              </a:ext>
            </a:extLst>
          </p:cNvPr>
          <p:cNvCxnSpPr>
            <a:cxnSpLocks/>
          </p:cNvCxnSpPr>
          <p:nvPr/>
        </p:nvCxnSpPr>
        <p:spPr>
          <a:xfrm>
            <a:off x="1307824" y="3227669"/>
            <a:ext cx="190131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C27DD6-82EF-B771-F2C3-7CF9746F35BD}"/>
              </a:ext>
            </a:extLst>
          </p:cNvPr>
          <p:cNvCxnSpPr>
            <a:cxnSpLocks/>
          </p:cNvCxnSpPr>
          <p:nvPr/>
        </p:nvCxnSpPr>
        <p:spPr>
          <a:xfrm>
            <a:off x="1304778" y="1075439"/>
            <a:ext cx="0" cy="21528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9">
            <a:extLst>
              <a:ext uri="{FF2B5EF4-FFF2-40B4-BE49-F238E27FC236}">
                <a16:creationId xmlns:a16="http://schemas.microsoft.com/office/drawing/2014/main" id="{D04475CE-722F-77DB-2F43-C2216D7D18F1}"/>
              </a:ext>
            </a:extLst>
          </p:cNvPr>
          <p:cNvSpPr>
            <a:spLocks noChangeArrowheads="1"/>
          </p:cNvSpPr>
          <p:nvPr/>
        </p:nvSpPr>
        <p:spPr bwMode="auto">
          <a:xfrm>
            <a:off x="2219248" y="2215440"/>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2</a:t>
            </a:r>
          </a:p>
        </p:txBody>
      </p:sp>
      <p:sp>
        <p:nvSpPr>
          <p:cNvPr id="29" name="Oval 28">
            <a:extLst>
              <a:ext uri="{FF2B5EF4-FFF2-40B4-BE49-F238E27FC236}">
                <a16:creationId xmlns:a16="http://schemas.microsoft.com/office/drawing/2014/main" id="{59878B52-4BA7-F118-2112-F510ADB766E1}"/>
              </a:ext>
            </a:extLst>
          </p:cNvPr>
          <p:cNvSpPr>
            <a:spLocks noChangeArrowheads="1"/>
          </p:cNvSpPr>
          <p:nvPr/>
        </p:nvSpPr>
        <p:spPr bwMode="auto">
          <a:xfrm>
            <a:off x="4265241" y="2001160"/>
            <a:ext cx="230493" cy="22615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1000" b="1" dirty="0">
                <a:solidFill>
                  <a:schemeClr val="bg1"/>
                </a:solidFill>
              </a:rPr>
              <a:t>K</a:t>
            </a:r>
          </a:p>
        </p:txBody>
      </p:sp>
      <p:sp>
        <p:nvSpPr>
          <p:cNvPr id="31" name="Isosceles Triangle 30">
            <a:extLst>
              <a:ext uri="{FF2B5EF4-FFF2-40B4-BE49-F238E27FC236}">
                <a16:creationId xmlns:a16="http://schemas.microsoft.com/office/drawing/2014/main" id="{56573E24-4A7F-0DF5-965B-3CC19C652369}"/>
              </a:ext>
            </a:extLst>
          </p:cNvPr>
          <p:cNvSpPr/>
          <p:nvPr/>
        </p:nvSpPr>
        <p:spPr>
          <a:xfrm>
            <a:off x="1941346" y="1724595"/>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6DDB7219-8B77-CF3D-6630-71BC63D834D6}"/>
              </a:ext>
            </a:extLst>
          </p:cNvPr>
          <p:cNvSpPr/>
          <p:nvPr/>
        </p:nvSpPr>
        <p:spPr>
          <a:xfrm>
            <a:off x="1949227" y="2216985"/>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2DDD04AA-E36C-6C6B-6A22-F79E7F53F6FD}"/>
              </a:ext>
            </a:extLst>
          </p:cNvPr>
          <p:cNvCxnSpPr>
            <a:cxnSpLocks/>
          </p:cNvCxnSpPr>
          <p:nvPr/>
        </p:nvCxnSpPr>
        <p:spPr>
          <a:xfrm flipV="1">
            <a:off x="2017498" y="2022517"/>
            <a:ext cx="1497582" cy="387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6" name="Group 280">
            <a:extLst>
              <a:ext uri="{FF2B5EF4-FFF2-40B4-BE49-F238E27FC236}">
                <a16:creationId xmlns:a16="http://schemas.microsoft.com/office/drawing/2014/main" id="{C190E44E-A0B9-76B0-145C-270D4E07B6E0}"/>
              </a:ext>
            </a:extLst>
          </p:cNvPr>
          <p:cNvGrpSpPr>
            <a:grpSpLocks/>
          </p:cNvGrpSpPr>
          <p:nvPr/>
        </p:nvGrpSpPr>
        <p:grpSpPr bwMode="auto">
          <a:xfrm>
            <a:off x="1822528" y="1999263"/>
            <a:ext cx="123825" cy="128587"/>
            <a:chOff x="0" y="0"/>
            <a:chExt cx="89" cy="85"/>
          </a:xfrm>
        </p:grpSpPr>
        <p:sp>
          <p:nvSpPr>
            <p:cNvPr id="54" name="Freeform 281">
              <a:extLst>
                <a:ext uri="{FF2B5EF4-FFF2-40B4-BE49-F238E27FC236}">
                  <a16:creationId xmlns:a16="http://schemas.microsoft.com/office/drawing/2014/main" id="{7BCC4621-7FF9-1C7C-8321-DB2A6BCF7C4F}"/>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55" name="Freeform 282">
              <a:extLst>
                <a:ext uri="{FF2B5EF4-FFF2-40B4-BE49-F238E27FC236}">
                  <a16:creationId xmlns:a16="http://schemas.microsoft.com/office/drawing/2014/main" id="{687311B3-797E-72FE-2D88-0201F7847D21}"/>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56" name="Freeform 283">
              <a:extLst>
                <a:ext uri="{FF2B5EF4-FFF2-40B4-BE49-F238E27FC236}">
                  <a16:creationId xmlns:a16="http://schemas.microsoft.com/office/drawing/2014/main" id="{AA48D86D-CFB0-4673-82CA-FE0AB1A3FCC4}"/>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58" name="Freeform 284">
              <a:extLst>
                <a:ext uri="{FF2B5EF4-FFF2-40B4-BE49-F238E27FC236}">
                  <a16:creationId xmlns:a16="http://schemas.microsoft.com/office/drawing/2014/main" id="{9523E9AE-18AF-7736-E849-C49DF1698915}"/>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59" name="Freeform 285">
              <a:extLst>
                <a:ext uri="{FF2B5EF4-FFF2-40B4-BE49-F238E27FC236}">
                  <a16:creationId xmlns:a16="http://schemas.microsoft.com/office/drawing/2014/main" id="{E86EC340-26AC-7C64-DDE8-1BB57D704A60}"/>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60" name="Freeform 286">
              <a:extLst>
                <a:ext uri="{FF2B5EF4-FFF2-40B4-BE49-F238E27FC236}">
                  <a16:creationId xmlns:a16="http://schemas.microsoft.com/office/drawing/2014/main" id="{D9C8F0D7-C3EA-C60F-07C5-D64A1E4FA509}"/>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63" name="Freeform 287">
              <a:extLst>
                <a:ext uri="{FF2B5EF4-FFF2-40B4-BE49-F238E27FC236}">
                  <a16:creationId xmlns:a16="http://schemas.microsoft.com/office/drawing/2014/main" id="{CB8CA84B-D848-7B0B-3671-365C9B13B2F3}"/>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628" name="Freeform 288">
              <a:extLst>
                <a:ext uri="{FF2B5EF4-FFF2-40B4-BE49-F238E27FC236}">
                  <a16:creationId xmlns:a16="http://schemas.microsoft.com/office/drawing/2014/main" id="{174C6543-596E-009D-6D2F-0D25453B1FEC}"/>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629" name="Freeform 289">
              <a:extLst>
                <a:ext uri="{FF2B5EF4-FFF2-40B4-BE49-F238E27FC236}">
                  <a16:creationId xmlns:a16="http://schemas.microsoft.com/office/drawing/2014/main" id="{7446148C-3BE1-8495-8CD0-4FCB22488FA1}"/>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630" name="Freeform 290">
              <a:extLst>
                <a:ext uri="{FF2B5EF4-FFF2-40B4-BE49-F238E27FC236}">
                  <a16:creationId xmlns:a16="http://schemas.microsoft.com/office/drawing/2014/main" id="{2C9F8CA4-6651-20A6-40BE-D7FAC983C25E}"/>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631" name="Freeform 291">
              <a:extLst>
                <a:ext uri="{FF2B5EF4-FFF2-40B4-BE49-F238E27FC236}">
                  <a16:creationId xmlns:a16="http://schemas.microsoft.com/office/drawing/2014/main" id="{FBF437B8-0649-391B-9C47-F976C41C0511}"/>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632" name="Freeform 292">
              <a:extLst>
                <a:ext uri="{FF2B5EF4-FFF2-40B4-BE49-F238E27FC236}">
                  <a16:creationId xmlns:a16="http://schemas.microsoft.com/office/drawing/2014/main" id="{3381398F-50E0-E9A5-0DE6-E2646428860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cxnSp>
        <p:nvCxnSpPr>
          <p:cNvPr id="10265" name="Straight Arrow Connector 10264">
            <a:extLst>
              <a:ext uri="{FF2B5EF4-FFF2-40B4-BE49-F238E27FC236}">
                <a16:creationId xmlns:a16="http://schemas.microsoft.com/office/drawing/2014/main" id="{55D4B067-33EA-E1A9-99DC-12597E28A7E5}"/>
              </a:ext>
            </a:extLst>
          </p:cNvPr>
          <p:cNvCxnSpPr>
            <a:cxnSpLocks/>
          </p:cNvCxnSpPr>
          <p:nvPr/>
        </p:nvCxnSpPr>
        <p:spPr>
          <a:xfrm>
            <a:off x="3556784" y="2046159"/>
            <a:ext cx="877744" cy="305655"/>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0269" name="Oval 29">
            <a:extLst>
              <a:ext uri="{FF2B5EF4-FFF2-40B4-BE49-F238E27FC236}">
                <a16:creationId xmlns:a16="http://schemas.microsoft.com/office/drawing/2014/main" id="{015F874A-4CE0-14DF-152E-258B184E8823}"/>
              </a:ext>
            </a:extLst>
          </p:cNvPr>
          <p:cNvSpPr>
            <a:spLocks noChangeArrowheads="1"/>
          </p:cNvSpPr>
          <p:nvPr/>
        </p:nvSpPr>
        <p:spPr bwMode="auto">
          <a:xfrm>
            <a:off x="1542951" y="1957439"/>
            <a:ext cx="234019" cy="212236"/>
          </a:xfrm>
          <a:prstGeom prst="ellipse">
            <a:avLst/>
          </a:prstGeom>
          <a:solidFill>
            <a:srgbClr val="FFFF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latin typeface="Arial" panose="020B0604020202020204" pitchFamily="34" charset="0"/>
                <a:cs typeface="Arial" panose="020B0604020202020204" pitchFamily="34" charset="0"/>
              </a:rPr>
              <a:t>C</a:t>
            </a:r>
          </a:p>
        </p:txBody>
      </p:sp>
      <p:sp>
        <p:nvSpPr>
          <p:cNvPr id="10270" name="Oval 29">
            <a:extLst>
              <a:ext uri="{FF2B5EF4-FFF2-40B4-BE49-F238E27FC236}">
                <a16:creationId xmlns:a16="http://schemas.microsoft.com/office/drawing/2014/main" id="{E138D68F-B79C-E61F-A908-253D073A5269}"/>
              </a:ext>
            </a:extLst>
          </p:cNvPr>
          <p:cNvSpPr>
            <a:spLocks noChangeArrowheads="1"/>
          </p:cNvSpPr>
          <p:nvPr/>
        </p:nvSpPr>
        <p:spPr bwMode="auto">
          <a:xfrm>
            <a:off x="995258" y="1724595"/>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3</a:t>
            </a:r>
          </a:p>
        </p:txBody>
      </p:sp>
      <p:sp>
        <p:nvSpPr>
          <p:cNvPr id="10271" name="Oval 29">
            <a:extLst>
              <a:ext uri="{FF2B5EF4-FFF2-40B4-BE49-F238E27FC236}">
                <a16:creationId xmlns:a16="http://schemas.microsoft.com/office/drawing/2014/main" id="{A42CD5EA-DCF2-2DA4-2F3F-96AF17DCE56C}"/>
              </a:ext>
            </a:extLst>
          </p:cNvPr>
          <p:cNvSpPr>
            <a:spLocks noChangeArrowheads="1"/>
          </p:cNvSpPr>
          <p:nvPr/>
        </p:nvSpPr>
        <p:spPr bwMode="auto">
          <a:xfrm>
            <a:off x="1025254" y="2265552"/>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4</a:t>
            </a:r>
          </a:p>
        </p:txBody>
      </p:sp>
      <p:sp>
        <p:nvSpPr>
          <p:cNvPr id="10277" name="Rectangle 7">
            <a:extLst>
              <a:ext uri="{FF2B5EF4-FFF2-40B4-BE49-F238E27FC236}">
                <a16:creationId xmlns:a16="http://schemas.microsoft.com/office/drawing/2014/main" id="{9D028805-82A0-FEA9-3DEC-B0DF9732D1B9}"/>
              </a:ext>
            </a:extLst>
          </p:cNvPr>
          <p:cNvSpPr>
            <a:spLocks noChangeArrowheads="1"/>
          </p:cNvSpPr>
          <p:nvPr/>
        </p:nvSpPr>
        <p:spPr bwMode="auto">
          <a:xfrm>
            <a:off x="4915903" y="759823"/>
            <a:ext cx="2301308" cy="3477875"/>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AutoNum type="arabicPeriod"/>
              <a:tabLst/>
            </a:pPr>
            <a:r>
              <a:rPr kumimoji="0" lang="en-US" altLang="en-US" sz="1000" i="0" strike="noStrike" cap="none" normalizeH="0" baseline="0" dirty="0">
                <a:ln>
                  <a:noFill/>
                </a:ln>
                <a:solidFill>
                  <a:schemeClr val="tx1"/>
                </a:solidFill>
                <a:effectLst/>
                <a:latin typeface="Arial" panose="020B0604020202020204" pitchFamily="34" charset="0"/>
                <a:cs typeface="Arial" panose="020B0604020202020204" pitchFamily="34" charset="0"/>
              </a:rPr>
              <a:t>The players love this one.</a:t>
            </a:r>
          </a:p>
          <a:p>
            <a:pPr marL="228600" marR="0" lvl="0" indent="-228600" algn="l" defTabSz="914400" rtl="0" eaLnBrk="0" fontAlgn="base" latinLnBrk="0" hangingPunct="0">
              <a:lnSpc>
                <a:spcPct val="100000"/>
              </a:lnSpc>
              <a:spcBef>
                <a:spcPct val="0"/>
              </a:spcBef>
              <a:spcAft>
                <a:spcPct val="0"/>
              </a:spcAft>
              <a:buClrTx/>
              <a:buSzTx/>
              <a:buAutoNum type="arabicPeriod"/>
              <a:tabLst/>
            </a:pPr>
            <a:r>
              <a:rPr kumimoji="0" lang="en-US" altLang="en-US" sz="1000" i="0" strike="noStrike" cap="none" normalizeH="0" baseline="0" dirty="0">
                <a:ln>
                  <a:noFill/>
                </a:ln>
                <a:solidFill>
                  <a:schemeClr val="tx1"/>
                </a:solidFill>
                <a:effectLst/>
                <a:latin typeface="Arial" panose="020B0604020202020204" pitchFamily="34" charset="0"/>
                <a:cs typeface="Arial" panose="020B0604020202020204" pitchFamily="34" charset="0"/>
              </a:rPr>
              <a:t>The coach serves the ball between or either side of the two players.</a:t>
            </a:r>
          </a:p>
          <a:p>
            <a:pPr marL="228600" marR="0" lvl="0" indent="-228600" algn="l" defTabSz="914400" rtl="0" eaLnBrk="0" fontAlgn="base" latinLnBrk="0" hangingPunct="0">
              <a:lnSpc>
                <a:spcPct val="100000"/>
              </a:lnSpc>
              <a:spcBef>
                <a:spcPct val="0"/>
              </a:spcBef>
              <a:spcAft>
                <a:spcPct val="0"/>
              </a:spcAft>
              <a:buClrTx/>
              <a:buSzTx/>
              <a:buAutoNum type="arabicPeriod"/>
              <a:tabLst/>
            </a:pPr>
            <a:r>
              <a:rPr lang="en-US" altLang="en-US" sz="1000" dirty="0">
                <a:latin typeface="Arial" panose="020B0604020202020204" pitchFamily="34" charset="0"/>
                <a:cs typeface="Arial" panose="020B0604020202020204" pitchFamily="34" charset="0"/>
              </a:rPr>
              <a:t>Who can react first to get to the ball and score?</a:t>
            </a:r>
          </a:p>
          <a:p>
            <a:pPr marL="228600" marR="0" lvl="0" indent="-228600" algn="l" defTabSz="914400" rtl="0" eaLnBrk="0" fontAlgn="base" latinLnBrk="0" hangingPunct="0">
              <a:lnSpc>
                <a:spcPct val="100000"/>
              </a:lnSpc>
              <a:spcBef>
                <a:spcPct val="0"/>
              </a:spcBef>
              <a:spcAft>
                <a:spcPct val="0"/>
              </a:spcAft>
              <a:buClrTx/>
              <a:buSzTx/>
              <a:buAutoNum type="arabicPeriod"/>
              <a:tabLst/>
            </a:pPr>
            <a:r>
              <a:rPr kumimoji="0" lang="en-US" altLang="en-US" sz="1000" i="0" strike="noStrike" cap="none" normalizeH="0" baseline="0" dirty="0">
                <a:ln>
                  <a:noFill/>
                </a:ln>
                <a:solidFill>
                  <a:schemeClr val="tx1"/>
                </a:solidFill>
                <a:effectLst/>
                <a:latin typeface="Arial" panose="020B0604020202020204" pitchFamily="34" charset="0"/>
                <a:cs typeface="Arial" panose="020B0604020202020204" pitchFamily="34" charset="0"/>
              </a:rPr>
              <a:t>Players face forward so cannot see the delivery and must REACT to the pass or throw.</a:t>
            </a:r>
          </a:p>
          <a:p>
            <a:pPr marL="228600" indent="-228600" eaLnBrk="0" fontAlgn="base" hangingPunct="0">
              <a:spcBef>
                <a:spcPct val="0"/>
              </a:spcBef>
              <a:spcAft>
                <a:spcPct val="0"/>
              </a:spcAft>
              <a:buFontTx/>
              <a:buAutoNum type="arabicPeriod"/>
            </a:pPr>
            <a:r>
              <a:rPr lang="en-US" altLang="en-US" sz="1000" dirty="0">
                <a:latin typeface="Arial" panose="020B0604020202020204" pitchFamily="34" charset="0"/>
                <a:cs typeface="Arial" panose="020B0604020202020204" pitchFamily="34" charset="0"/>
              </a:rPr>
              <a:t>Here, (1) is first to the ball against (2) to get the shot in on the run.</a:t>
            </a:r>
          </a:p>
          <a:p>
            <a:pPr marL="228600" marR="0" lvl="0" indent="-228600" algn="l" defTabSz="914400" rtl="0" eaLnBrk="0" fontAlgn="base" latinLnBrk="0" hangingPunct="0">
              <a:lnSpc>
                <a:spcPct val="100000"/>
              </a:lnSpc>
              <a:spcBef>
                <a:spcPct val="0"/>
              </a:spcBef>
              <a:spcAft>
                <a:spcPct val="0"/>
              </a:spcAft>
              <a:buClrTx/>
              <a:buSzTx/>
              <a:buAutoNum type="arabicPeriod"/>
              <a:tabLst/>
            </a:pPr>
            <a:r>
              <a:rPr lang="en-US" altLang="en-US" sz="1000" dirty="0">
                <a:latin typeface="Arial" panose="020B0604020202020204" pitchFamily="34" charset="0"/>
                <a:cs typeface="Arial" panose="020B0604020202020204" pitchFamily="34" charset="0"/>
              </a:rPr>
              <a:t>Encourage running forward at pace and not checking back to give the defender a second chance.</a:t>
            </a:r>
          </a:p>
          <a:p>
            <a:pPr marL="228600" marR="0" lvl="0" indent="-228600" algn="l" defTabSz="914400" rtl="0" eaLnBrk="0" fontAlgn="base" latinLnBrk="0" hangingPunct="0">
              <a:lnSpc>
                <a:spcPct val="100000"/>
              </a:lnSpc>
              <a:spcBef>
                <a:spcPct val="0"/>
              </a:spcBef>
              <a:spcAft>
                <a:spcPct val="0"/>
              </a:spcAft>
              <a:buClrTx/>
              <a:buSzTx/>
              <a:buAutoNum type="arabicPeriod"/>
              <a:tabLst/>
            </a:pPr>
            <a:r>
              <a:rPr kumimoji="0" lang="en-US" altLang="en-US" sz="1000" i="0" strike="noStrike" cap="none" normalizeH="0" baseline="0" dirty="0">
                <a:ln>
                  <a:noFill/>
                </a:ln>
                <a:solidFill>
                  <a:schemeClr val="tx1"/>
                </a:solidFill>
                <a:effectLst/>
                <a:latin typeface="Arial" panose="020B0604020202020204" pitchFamily="34" charset="0"/>
                <a:cs typeface="Arial" panose="020B0604020202020204" pitchFamily="34" charset="0"/>
              </a:rPr>
              <a:t>Vary the players stances; for example; sometimes they must get up off the ground first.</a:t>
            </a:r>
          </a:p>
          <a:p>
            <a:pPr marL="228600" marR="0" lvl="0" indent="-228600" algn="l" defTabSz="914400" rtl="0" eaLnBrk="0" fontAlgn="base" latinLnBrk="0" hangingPunct="0">
              <a:lnSpc>
                <a:spcPct val="100000"/>
              </a:lnSpc>
              <a:spcBef>
                <a:spcPct val="0"/>
              </a:spcBef>
              <a:spcAft>
                <a:spcPct val="0"/>
              </a:spcAft>
              <a:buClrTx/>
              <a:buSzTx/>
              <a:buAutoNum type="arabicPeriod"/>
              <a:tabLst/>
            </a:pPr>
            <a:r>
              <a:rPr lang="en-US" altLang="en-US" sz="1000" dirty="0">
                <a:latin typeface="Arial" panose="020B0604020202020204" pitchFamily="34" charset="0"/>
                <a:cs typeface="Arial" panose="020B0604020202020204" pitchFamily="34" charset="0"/>
              </a:rPr>
              <a:t>Or facing towards the coach then must TURN to chase the ball down to shoot.</a:t>
            </a:r>
          </a:p>
          <a:p>
            <a:pPr marL="228600" marR="0" lvl="0" indent="-228600" algn="l" defTabSz="914400" rtl="0" eaLnBrk="0" fontAlgn="base" latinLnBrk="0" hangingPunct="0">
              <a:lnSpc>
                <a:spcPct val="100000"/>
              </a:lnSpc>
              <a:spcBef>
                <a:spcPct val="0"/>
              </a:spcBef>
              <a:spcAft>
                <a:spcPct val="0"/>
              </a:spcAft>
              <a:buClrTx/>
              <a:buSzTx/>
              <a:buAutoNum type="arabicPeriod"/>
              <a:tabLst/>
            </a:pPr>
            <a:r>
              <a:rPr kumimoji="0" lang="en-US" altLang="en-US" sz="1000" i="0" strike="noStrike" cap="none" normalizeH="0" baseline="0" dirty="0">
                <a:ln>
                  <a:noFill/>
                </a:ln>
                <a:solidFill>
                  <a:schemeClr val="tx1"/>
                </a:solidFill>
                <a:effectLst/>
                <a:latin typeface="Arial" panose="020B0604020202020204" pitchFamily="34" charset="0"/>
                <a:cs typeface="Arial" panose="020B0604020202020204" pitchFamily="34" charset="0"/>
              </a:rPr>
              <a:t>Build it up 2 v 2 and so on.</a:t>
            </a:r>
          </a:p>
        </p:txBody>
      </p:sp>
      <p:grpSp>
        <p:nvGrpSpPr>
          <p:cNvPr id="10279" name="Group 280">
            <a:extLst>
              <a:ext uri="{FF2B5EF4-FFF2-40B4-BE49-F238E27FC236}">
                <a16:creationId xmlns:a16="http://schemas.microsoft.com/office/drawing/2014/main" id="{75A85285-0448-D806-E98C-205C172BD859}"/>
              </a:ext>
            </a:extLst>
          </p:cNvPr>
          <p:cNvGrpSpPr>
            <a:grpSpLocks/>
          </p:cNvGrpSpPr>
          <p:nvPr/>
        </p:nvGrpSpPr>
        <p:grpSpPr bwMode="auto">
          <a:xfrm>
            <a:off x="4527231" y="2321558"/>
            <a:ext cx="123825" cy="128587"/>
            <a:chOff x="0" y="0"/>
            <a:chExt cx="89" cy="85"/>
          </a:xfrm>
        </p:grpSpPr>
        <p:sp>
          <p:nvSpPr>
            <p:cNvPr id="10280" name="Freeform 281">
              <a:extLst>
                <a:ext uri="{FF2B5EF4-FFF2-40B4-BE49-F238E27FC236}">
                  <a16:creationId xmlns:a16="http://schemas.microsoft.com/office/drawing/2014/main" id="{88535216-5836-F78C-5F8B-B85DB21D07F5}"/>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81" name="Freeform 282">
              <a:extLst>
                <a:ext uri="{FF2B5EF4-FFF2-40B4-BE49-F238E27FC236}">
                  <a16:creationId xmlns:a16="http://schemas.microsoft.com/office/drawing/2014/main" id="{B561E7B9-2B32-E7DF-1E5C-30200382FB43}"/>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82" name="Freeform 283">
              <a:extLst>
                <a:ext uri="{FF2B5EF4-FFF2-40B4-BE49-F238E27FC236}">
                  <a16:creationId xmlns:a16="http://schemas.microsoft.com/office/drawing/2014/main" id="{4AB243F9-952E-831A-1769-EE199126C45B}"/>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83" name="Freeform 284">
              <a:extLst>
                <a:ext uri="{FF2B5EF4-FFF2-40B4-BE49-F238E27FC236}">
                  <a16:creationId xmlns:a16="http://schemas.microsoft.com/office/drawing/2014/main" id="{5F6AB996-6481-DA6A-3AB5-0FFFD74638A2}"/>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84" name="Freeform 285">
              <a:extLst>
                <a:ext uri="{FF2B5EF4-FFF2-40B4-BE49-F238E27FC236}">
                  <a16:creationId xmlns:a16="http://schemas.microsoft.com/office/drawing/2014/main" id="{6F659C5A-8301-3EE7-3EC3-7214DA3B0D96}"/>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85" name="Freeform 286">
              <a:extLst>
                <a:ext uri="{FF2B5EF4-FFF2-40B4-BE49-F238E27FC236}">
                  <a16:creationId xmlns:a16="http://schemas.microsoft.com/office/drawing/2014/main" id="{6B23CDF7-5D7B-71D1-BED1-0BCAEA1347A3}"/>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86" name="Freeform 287">
              <a:extLst>
                <a:ext uri="{FF2B5EF4-FFF2-40B4-BE49-F238E27FC236}">
                  <a16:creationId xmlns:a16="http://schemas.microsoft.com/office/drawing/2014/main" id="{8A97A5A3-B56E-B749-D37D-0FDA1952823A}"/>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87" name="Freeform 288">
              <a:extLst>
                <a:ext uri="{FF2B5EF4-FFF2-40B4-BE49-F238E27FC236}">
                  <a16:creationId xmlns:a16="http://schemas.microsoft.com/office/drawing/2014/main" id="{B9F6ED4B-777C-67A4-DAC3-F774F327AF56}"/>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88" name="Freeform 289">
              <a:extLst>
                <a:ext uri="{FF2B5EF4-FFF2-40B4-BE49-F238E27FC236}">
                  <a16:creationId xmlns:a16="http://schemas.microsoft.com/office/drawing/2014/main" id="{6D2BB519-FC8A-939F-0A1D-48EE13F5753B}"/>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89" name="Freeform 290">
              <a:extLst>
                <a:ext uri="{FF2B5EF4-FFF2-40B4-BE49-F238E27FC236}">
                  <a16:creationId xmlns:a16="http://schemas.microsoft.com/office/drawing/2014/main" id="{B451D623-C615-36FB-8644-944D9F20857E}"/>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90" name="Freeform 291">
              <a:extLst>
                <a:ext uri="{FF2B5EF4-FFF2-40B4-BE49-F238E27FC236}">
                  <a16:creationId xmlns:a16="http://schemas.microsoft.com/office/drawing/2014/main" id="{E795DB02-A9DA-C460-989B-97F3E6647B21}"/>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91" name="Freeform 292">
              <a:extLst>
                <a:ext uri="{FF2B5EF4-FFF2-40B4-BE49-F238E27FC236}">
                  <a16:creationId xmlns:a16="http://schemas.microsoft.com/office/drawing/2014/main" id="{0BC1CADD-C2F3-CBC7-F0EE-700E0294A048}"/>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sp>
        <p:nvSpPr>
          <p:cNvPr id="10292" name="Oval 29">
            <a:extLst>
              <a:ext uri="{FF2B5EF4-FFF2-40B4-BE49-F238E27FC236}">
                <a16:creationId xmlns:a16="http://schemas.microsoft.com/office/drawing/2014/main" id="{A86C4F5A-C514-634D-095D-7F6FEFA36EF4}"/>
              </a:ext>
            </a:extLst>
          </p:cNvPr>
          <p:cNvSpPr>
            <a:spLocks noChangeArrowheads="1"/>
          </p:cNvSpPr>
          <p:nvPr/>
        </p:nvSpPr>
        <p:spPr bwMode="auto">
          <a:xfrm>
            <a:off x="672782" y="1732801"/>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5</a:t>
            </a:r>
          </a:p>
        </p:txBody>
      </p:sp>
      <p:sp>
        <p:nvSpPr>
          <p:cNvPr id="10293" name="Oval 29">
            <a:extLst>
              <a:ext uri="{FF2B5EF4-FFF2-40B4-BE49-F238E27FC236}">
                <a16:creationId xmlns:a16="http://schemas.microsoft.com/office/drawing/2014/main" id="{8676CB19-CB56-A150-CE18-37E5E5E2C2F0}"/>
              </a:ext>
            </a:extLst>
          </p:cNvPr>
          <p:cNvSpPr>
            <a:spLocks noChangeArrowheads="1"/>
          </p:cNvSpPr>
          <p:nvPr/>
        </p:nvSpPr>
        <p:spPr bwMode="auto">
          <a:xfrm>
            <a:off x="702778" y="2273758"/>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6</a:t>
            </a:r>
          </a:p>
        </p:txBody>
      </p:sp>
      <p:grpSp>
        <p:nvGrpSpPr>
          <p:cNvPr id="10294" name="Group 280">
            <a:extLst>
              <a:ext uri="{FF2B5EF4-FFF2-40B4-BE49-F238E27FC236}">
                <a16:creationId xmlns:a16="http://schemas.microsoft.com/office/drawing/2014/main" id="{9D0D3698-8E8D-8E95-2205-A2D68BC4555D}"/>
              </a:ext>
            </a:extLst>
          </p:cNvPr>
          <p:cNvGrpSpPr>
            <a:grpSpLocks/>
          </p:cNvGrpSpPr>
          <p:nvPr/>
        </p:nvGrpSpPr>
        <p:grpSpPr bwMode="auto">
          <a:xfrm>
            <a:off x="1086075" y="2039449"/>
            <a:ext cx="123825" cy="128587"/>
            <a:chOff x="0" y="0"/>
            <a:chExt cx="89" cy="85"/>
          </a:xfrm>
        </p:grpSpPr>
        <p:sp>
          <p:nvSpPr>
            <p:cNvPr id="10295" name="Freeform 281">
              <a:extLst>
                <a:ext uri="{FF2B5EF4-FFF2-40B4-BE49-F238E27FC236}">
                  <a16:creationId xmlns:a16="http://schemas.microsoft.com/office/drawing/2014/main" id="{61B8AB30-0B24-CE8F-34FB-6B24CFE99AE4}"/>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96" name="Freeform 282">
              <a:extLst>
                <a:ext uri="{FF2B5EF4-FFF2-40B4-BE49-F238E27FC236}">
                  <a16:creationId xmlns:a16="http://schemas.microsoft.com/office/drawing/2014/main" id="{1248812D-E9C8-7D03-AE33-A82FA23838D8}"/>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97" name="Freeform 283">
              <a:extLst>
                <a:ext uri="{FF2B5EF4-FFF2-40B4-BE49-F238E27FC236}">
                  <a16:creationId xmlns:a16="http://schemas.microsoft.com/office/drawing/2014/main" id="{690EC5BF-CB88-F476-3FC7-AF318A83F540}"/>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98" name="Freeform 284">
              <a:extLst>
                <a:ext uri="{FF2B5EF4-FFF2-40B4-BE49-F238E27FC236}">
                  <a16:creationId xmlns:a16="http://schemas.microsoft.com/office/drawing/2014/main" id="{7994ED36-8384-D195-60D6-3012EE72F264}"/>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299" name="Freeform 285">
              <a:extLst>
                <a:ext uri="{FF2B5EF4-FFF2-40B4-BE49-F238E27FC236}">
                  <a16:creationId xmlns:a16="http://schemas.microsoft.com/office/drawing/2014/main" id="{1221466D-262C-A4D6-D420-A55B73DD43B9}"/>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00" name="Freeform 286">
              <a:extLst>
                <a:ext uri="{FF2B5EF4-FFF2-40B4-BE49-F238E27FC236}">
                  <a16:creationId xmlns:a16="http://schemas.microsoft.com/office/drawing/2014/main" id="{5A6DEC12-355F-081B-27DD-67FD4E5AE9FE}"/>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01" name="Freeform 287">
              <a:extLst>
                <a:ext uri="{FF2B5EF4-FFF2-40B4-BE49-F238E27FC236}">
                  <a16:creationId xmlns:a16="http://schemas.microsoft.com/office/drawing/2014/main" id="{10C9F55A-EA55-BF3C-1300-D5C9424E4F5E}"/>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02" name="Freeform 288">
              <a:extLst>
                <a:ext uri="{FF2B5EF4-FFF2-40B4-BE49-F238E27FC236}">
                  <a16:creationId xmlns:a16="http://schemas.microsoft.com/office/drawing/2014/main" id="{F38B3CE3-EE41-F3E8-891C-D00D16C2F73F}"/>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03" name="Freeform 289">
              <a:extLst>
                <a:ext uri="{FF2B5EF4-FFF2-40B4-BE49-F238E27FC236}">
                  <a16:creationId xmlns:a16="http://schemas.microsoft.com/office/drawing/2014/main" id="{919B9CB3-8B59-CAC5-0024-35F31FF33221}"/>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04" name="Freeform 290">
              <a:extLst>
                <a:ext uri="{FF2B5EF4-FFF2-40B4-BE49-F238E27FC236}">
                  <a16:creationId xmlns:a16="http://schemas.microsoft.com/office/drawing/2014/main" id="{5E577808-2C5F-C16B-29FC-82A237D9F0A1}"/>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05" name="Freeform 291">
              <a:extLst>
                <a:ext uri="{FF2B5EF4-FFF2-40B4-BE49-F238E27FC236}">
                  <a16:creationId xmlns:a16="http://schemas.microsoft.com/office/drawing/2014/main" id="{B39AAEE6-E4EC-E0A7-51CF-34C55BE97367}"/>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06" name="Freeform 292">
              <a:extLst>
                <a:ext uri="{FF2B5EF4-FFF2-40B4-BE49-F238E27FC236}">
                  <a16:creationId xmlns:a16="http://schemas.microsoft.com/office/drawing/2014/main" id="{DFE44034-AAC0-8FE4-75E9-EF5D13FEA8E9}"/>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grpSp>
        <p:nvGrpSpPr>
          <p:cNvPr id="10307" name="Group 280">
            <a:extLst>
              <a:ext uri="{FF2B5EF4-FFF2-40B4-BE49-F238E27FC236}">
                <a16:creationId xmlns:a16="http://schemas.microsoft.com/office/drawing/2014/main" id="{561B34A7-3272-87BA-FDE5-E70C1ECFEE26}"/>
              </a:ext>
            </a:extLst>
          </p:cNvPr>
          <p:cNvGrpSpPr>
            <a:grpSpLocks/>
          </p:cNvGrpSpPr>
          <p:nvPr/>
        </p:nvGrpSpPr>
        <p:grpSpPr bwMode="auto">
          <a:xfrm>
            <a:off x="800177" y="2054479"/>
            <a:ext cx="123825" cy="128587"/>
            <a:chOff x="0" y="0"/>
            <a:chExt cx="89" cy="85"/>
          </a:xfrm>
        </p:grpSpPr>
        <p:sp>
          <p:nvSpPr>
            <p:cNvPr id="10308" name="Freeform 281">
              <a:extLst>
                <a:ext uri="{FF2B5EF4-FFF2-40B4-BE49-F238E27FC236}">
                  <a16:creationId xmlns:a16="http://schemas.microsoft.com/office/drawing/2014/main" id="{C10F173F-C6BB-CB1C-E571-142BACC49868}"/>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09" name="Freeform 282">
              <a:extLst>
                <a:ext uri="{FF2B5EF4-FFF2-40B4-BE49-F238E27FC236}">
                  <a16:creationId xmlns:a16="http://schemas.microsoft.com/office/drawing/2014/main" id="{EFEE0C04-5392-586B-BEE2-11098C3C63AE}"/>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0" name="Freeform 283">
              <a:extLst>
                <a:ext uri="{FF2B5EF4-FFF2-40B4-BE49-F238E27FC236}">
                  <a16:creationId xmlns:a16="http://schemas.microsoft.com/office/drawing/2014/main" id="{72E8350B-4FD1-332F-586B-5BF76E88FDF5}"/>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1" name="Freeform 284">
              <a:extLst>
                <a:ext uri="{FF2B5EF4-FFF2-40B4-BE49-F238E27FC236}">
                  <a16:creationId xmlns:a16="http://schemas.microsoft.com/office/drawing/2014/main" id="{4882A44A-B58B-2062-D004-885B665B9FC3}"/>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2" name="Freeform 285">
              <a:extLst>
                <a:ext uri="{FF2B5EF4-FFF2-40B4-BE49-F238E27FC236}">
                  <a16:creationId xmlns:a16="http://schemas.microsoft.com/office/drawing/2014/main" id="{894E12C7-9321-7957-CF64-D4C87FAE4617}"/>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3" name="Freeform 286">
              <a:extLst>
                <a:ext uri="{FF2B5EF4-FFF2-40B4-BE49-F238E27FC236}">
                  <a16:creationId xmlns:a16="http://schemas.microsoft.com/office/drawing/2014/main" id="{2D9C7841-5E73-DB66-C073-C86BBFBB5E20}"/>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4" name="Freeform 287">
              <a:extLst>
                <a:ext uri="{FF2B5EF4-FFF2-40B4-BE49-F238E27FC236}">
                  <a16:creationId xmlns:a16="http://schemas.microsoft.com/office/drawing/2014/main" id="{56E270E5-0ACC-8F08-900B-F63346103302}"/>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5" name="Freeform 288">
              <a:extLst>
                <a:ext uri="{FF2B5EF4-FFF2-40B4-BE49-F238E27FC236}">
                  <a16:creationId xmlns:a16="http://schemas.microsoft.com/office/drawing/2014/main" id="{1A6BC1BA-CE17-BF1B-9406-BB9955D96572}"/>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6" name="Freeform 289">
              <a:extLst>
                <a:ext uri="{FF2B5EF4-FFF2-40B4-BE49-F238E27FC236}">
                  <a16:creationId xmlns:a16="http://schemas.microsoft.com/office/drawing/2014/main" id="{C04890F2-BFB9-C5C3-D6A5-F385485959B9}"/>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7" name="Freeform 290">
              <a:extLst>
                <a:ext uri="{FF2B5EF4-FFF2-40B4-BE49-F238E27FC236}">
                  <a16:creationId xmlns:a16="http://schemas.microsoft.com/office/drawing/2014/main" id="{046FED16-6AFE-0042-93D3-281F816EB6DD}"/>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8" name="Freeform 291">
              <a:extLst>
                <a:ext uri="{FF2B5EF4-FFF2-40B4-BE49-F238E27FC236}">
                  <a16:creationId xmlns:a16="http://schemas.microsoft.com/office/drawing/2014/main" id="{81689ED4-8481-7554-B224-2CF4C93990C3}"/>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19" name="Freeform 292">
              <a:extLst>
                <a:ext uri="{FF2B5EF4-FFF2-40B4-BE49-F238E27FC236}">
                  <a16:creationId xmlns:a16="http://schemas.microsoft.com/office/drawing/2014/main" id="{98F5CCE5-DAC3-E1C4-D40D-937746414F5F}"/>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sp>
        <p:nvSpPr>
          <p:cNvPr id="10322" name="Line 26">
            <a:extLst>
              <a:ext uri="{FF2B5EF4-FFF2-40B4-BE49-F238E27FC236}">
                <a16:creationId xmlns:a16="http://schemas.microsoft.com/office/drawing/2014/main" id="{C4C71A15-B586-DE2B-DCA4-5C2356B569E9}"/>
              </a:ext>
            </a:extLst>
          </p:cNvPr>
          <p:cNvSpPr>
            <a:spLocks noChangeShapeType="1"/>
          </p:cNvSpPr>
          <p:nvPr/>
        </p:nvSpPr>
        <p:spPr bwMode="auto">
          <a:xfrm>
            <a:off x="2482265" y="1815794"/>
            <a:ext cx="945589" cy="12044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26" name="Line 26">
            <a:extLst>
              <a:ext uri="{FF2B5EF4-FFF2-40B4-BE49-F238E27FC236}">
                <a16:creationId xmlns:a16="http://schemas.microsoft.com/office/drawing/2014/main" id="{A86BDE9A-FD1B-C65C-9236-3A9B78AF2D61}"/>
              </a:ext>
            </a:extLst>
          </p:cNvPr>
          <p:cNvSpPr>
            <a:spLocks noChangeShapeType="1"/>
          </p:cNvSpPr>
          <p:nvPr/>
        </p:nvSpPr>
        <p:spPr bwMode="auto">
          <a:xfrm flipV="1">
            <a:off x="2500702" y="2120486"/>
            <a:ext cx="647180" cy="12192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633" name="Rectangle 184632">
            <a:extLst>
              <a:ext uri="{FF2B5EF4-FFF2-40B4-BE49-F238E27FC236}">
                <a16:creationId xmlns:a16="http://schemas.microsoft.com/office/drawing/2014/main" id="{646FF70F-8121-B296-4775-705907727BF7}"/>
              </a:ext>
            </a:extLst>
          </p:cNvPr>
          <p:cNvSpPr/>
          <p:nvPr/>
        </p:nvSpPr>
        <p:spPr>
          <a:xfrm>
            <a:off x="7423548" y="874011"/>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
        <p:nvSpPr>
          <p:cNvPr id="184634" name="Rectangle 184633">
            <a:extLst>
              <a:ext uri="{FF2B5EF4-FFF2-40B4-BE49-F238E27FC236}">
                <a16:creationId xmlns:a16="http://schemas.microsoft.com/office/drawing/2014/main" id="{777DA4F5-1B52-57FB-AC77-6229F58982B1}"/>
              </a:ext>
            </a:extLst>
          </p:cNvPr>
          <p:cNvSpPr/>
          <p:nvPr/>
        </p:nvSpPr>
        <p:spPr>
          <a:xfrm>
            <a:off x="647038" y="799456"/>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184635" name="Rectangle 2">
            <a:extLst>
              <a:ext uri="{FF2B5EF4-FFF2-40B4-BE49-F238E27FC236}">
                <a16:creationId xmlns:a16="http://schemas.microsoft.com/office/drawing/2014/main" id="{3601B143-B0B6-2221-C844-BE351FA627C0}"/>
              </a:ext>
            </a:extLst>
          </p:cNvPr>
          <p:cNvSpPr>
            <a:spLocks noChangeArrowheads="1"/>
          </p:cNvSpPr>
          <p:nvPr/>
        </p:nvSpPr>
        <p:spPr bwMode="auto">
          <a:xfrm>
            <a:off x="7411672" y="3833224"/>
            <a:ext cx="4087618" cy="2830664"/>
          </a:xfrm>
          <a:prstGeom prst="rect">
            <a:avLst/>
          </a:prstGeom>
          <a:solidFill>
            <a:srgbClr val="33CC33"/>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184636" name="Rectangle 4">
            <a:extLst>
              <a:ext uri="{FF2B5EF4-FFF2-40B4-BE49-F238E27FC236}">
                <a16:creationId xmlns:a16="http://schemas.microsoft.com/office/drawing/2014/main" id="{2BAFAC2E-5C8D-0C42-875A-301FAE7A6EF3}"/>
              </a:ext>
            </a:extLst>
          </p:cNvPr>
          <p:cNvSpPr>
            <a:spLocks noChangeArrowheads="1"/>
          </p:cNvSpPr>
          <p:nvPr/>
        </p:nvSpPr>
        <p:spPr bwMode="auto">
          <a:xfrm>
            <a:off x="10513031" y="3996317"/>
            <a:ext cx="986259" cy="2473953"/>
          </a:xfrm>
          <a:prstGeom prst="rect">
            <a:avLst/>
          </a:prstGeom>
          <a:solidFill>
            <a:srgbClr val="33CC33"/>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84637" name="Rectangle 6">
            <a:extLst>
              <a:ext uri="{FF2B5EF4-FFF2-40B4-BE49-F238E27FC236}">
                <a16:creationId xmlns:a16="http://schemas.microsoft.com/office/drawing/2014/main" id="{D7293E1A-4319-F690-2528-90710E8831F6}"/>
              </a:ext>
            </a:extLst>
          </p:cNvPr>
          <p:cNvSpPr>
            <a:spLocks noChangeArrowheads="1"/>
          </p:cNvSpPr>
          <p:nvPr/>
        </p:nvSpPr>
        <p:spPr bwMode="auto">
          <a:xfrm>
            <a:off x="11144154" y="4549924"/>
            <a:ext cx="351712" cy="1354781"/>
          </a:xfrm>
          <a:prstGeom prst="rect">
            <a:avLst/>
          </a:prstGeom>
          <a:solidFill>
            <a:srgbClr val="33CC33"/>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84638" name="Rectangle 10" descr="Rombos transparentes">
            <a:extLst>
              <a:ext uri="{FF2B5EF4-FFF2-40B4-BE49-F238E27FC236}">
                <a16:creationId xmlns:a16="http://schemas.microsoft.com/office/drawing/2014/main" id="{550A3519-2B7B-B392-72AB-F72B2D4785E3}"/>
              </a:ext>
            </a:extLst>
          </p:cNvPr>
          <p:cNvSpPr>
            <a:spLocks noChangeArrowheads="1"/>
          </p:cNvSpPr>
          <p:nvPr/>
        </p:nvSpPr>
        <p:spPr bwMode="auto">
          <a:xfrm>
            <a:off x="11496334" y="4882781"/>
            <a:ext cx="152400" cy="685800"/>
          </a:xfrm>
          <a:prstGeom prst="rect">
            <a:avLst/>
          </a:prstGeom>
          <a:pattFill prst="openDmnd">
            <a:fgClr>
              <a:schemeClr val="accent1"/>
            </a:fgClr>
            <a:bgClr>
              <a:srgbClr val="FFFFFF"/>
            </a:bgClr>
          </a:patt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84639" name="Oval 28">
            <a:extLst>
              <a:ext uri="{FF2B5EF4-FFF2-40B4-BE49-F238E27FC236}">
                <a16:creationId xmlns:a16="http://schemas.microsoft.com/office/drawing/2014/main" id="{C56BB8D6-FC12-8B52-62DF-B0737596862F}"/>
              </a:ext>
            </a:extLst>
          </p:cNvPr>
          <p:cNvSpPr>
            <a:spLocks noChangeArrowheads="1"/>
          </p:cNvSpPr>
          <p:nvPr/>
        </p:nvSpPr>
        <p:spPr bwMode="auto">
          <a:xfrm>
            <a:off x="11465321" y="5897338"/>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a:solidFill>
                  <a:schemeClr val="bg1"/>
                </a:solidFill>
                <a:latin typeface="Arial" panose="020B0604020202020204" pitchFamily="34" charset="0"/>
                <a:cs typeface="Arial" panose="020B0604020202020204" pitchFamily="34" charset="0"/>
              </a:rPr>
              <a:t>6</a:t>
            </a:r>
          </a:p>
        </p:txBody>
      </p:sp>
      <p:cxnSp>
        <p:nvCxnSpPr>
          <p:cNvPr id="10320" name="Straight Connector 10319">
            <a:extLst>
              <a:ext uri="{FF2B5EF4-FFF2-40B4-BE49-F238E27FC236}">
                <a16:creationId xmlns:a16="http://schemas.microsoft.com/office/drawing/2014/main" id="{4F34A2CB-1D57-9803-A0AD-CBCDA0348A1A}"/>
              </a:ext>
            </a:extLst>
          </p:cNvPr>
          <p:cNvCxnSpPr>
            <a:cxnSpLocks/>
          </p:cNvCxnSpPr>
          <p:nvPr/>
        </p:nvCxnSpPr>
        <p:spPr>
          <a:xfrm>
            <a:off x="8096847" y="4155313"/>
            <a:ext cx="190131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21" name="Straight Connector 10320">
            <a:extLst>
              <a:ext uri="{FF2B5EF4-FFF2-40B4-BE49-F238E27FC236}">
                <a16:creationId xmlns:a16="http://schemas.microsoft.com/office/drawing/2014/main" id="{868F32A9-D927-62B0-2CA5-2B5B689DB183}"/>
              </a:ext>
            </a:extLst>
          </p:cNvPr>
          <p:cNvCxnSpPr>
            <a:cxnSpLocks/>
          </p:cNvCxnSpPr>
          <p:nvPr/>
        </p:nvCxnSpPr>
        <p:spPr>
          <a:xfrm flipH="1">
            <a:off x="10006073" y="4155313"/>
            <a:ext cx="5174" cy="21528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23" name="Straight Connector 10322">
            <a:extLst>
              <a:ext uri="{FF2B5EF4-FFF2-40B4-BE49-F238E27FC236}">
                <a16:creationId xmlns:a16="http://schemas.microsoft.com/office/drawing/2014/main" id="{288F1BAC-D750-4466-C10D-41B514D53365}"/>
              </a:ext>
            </a:extLst>
          </p:cNvPr>
          <p:cNvCxnSpPr>
            <a:cxnSpLocks/>
          </p:cNvCxnSpPr>
          <p:nvPr/>
        </p:nvCxnSpPr>
        <p:spPr>
          <a:xfrm>
            <a:off x="8096847" y="6308129"/>
            <a:ext cx="190131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24" name="Straight Connector 10323">
            <a:extLst>
              <a:ext uri="{FF2B5EF4-FFF2-40B4-BE49-F238E27FC236}">
                <a16:creationId xmlns:a16="http://schemas.microsoft.com/office/drawing/2014/main" id="{74966668-0EB1-ED66-E040-D33CCCB3C326}"/>
              </a:ext>
            </a:extLst>
          </p:cNvPr>
          <p:cNvCxnSpPr>
            <a:cxnSpLocks/>
          </p:cNvCxnSpPr>
          <p:nvPr/>
        </p:nvCxnSpPr>
        <p:spPr>
          <a:xfrm>
            <a:off x="8100493" y="4155313"/>
            <a:ext cx="0" cy="21528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325" name="Oval 29">
            <a:extLst>
              <a:ext uri="{FF2B5EF4-FFF2-40B4-BE49-F238E27FC236}">
                <a16:creationId xmlns:a16="http://schemas.microsoft.com/office/drawing/2014/main" id="{7606494E-C0D1-EAB5-E937-A091F58E3C0D}"/>
              </a:ext>
            </a:extLst>
          </p:cNvPr>
          <p:cNvSpPr>
            <a:spLocks noChangeArrowheads="1"/>
          </p:cNvSpPr>
          <p:nvPr/>
        </p:nvSpPr>
        <p:spPr bwMode="auto">
          <a:xfrm>
            <a:off x="11475403" y="6197575"/>
            <a:ext cx="222906" cy="21046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7</a:t>
            </a:r>
          </a:p>
        </p:txBody>
      </p:sp>
      <p:sp>
        <p:nvSpPr>
          <p:cNvPr id="10327" name="Rectangle 7">
            <a:extLst>
              <a:ext uri="{FF2B5EF4-FFF2-40B4-BE49-F238E27FC236}">
                <a16:creationId xmlns:a16="http://schemas.microsoft.com/office/drawing/2014/main" id="{41734C4F-82F7-8A46-8767-B242FD40D559}"/>
              </a:ext>
            </a:extLst>
          </p:cNvPr>
          <p:cNvSpPr>
            <a:spLocks noChangeArrowheads="1"/>
          </p:cNvSpPr>
          <p:nvPr/>
        </p:nvSpPr>
        <p:spPr bwMode="auto">
          <a:xfrm>
            <a:off x="7427172" y="5719540"/>
            <a:ext cx="1785130" cy="923330"/>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rPr>
              <a:t>(2) Passes to (8). (8) shoots. (5) to (9), who shoots.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b="1" dirty="0">
                <a:latin typeface="Arial" panose="020B0604020202020204" pitchFamily="34" charset="0"/>
                <a:cs typeface="Arial" panose="020B0604020202020204" pitchFamily="34" charset="0"/>
              </a:rPr>
              <a:t>(2) Runs to the cone for the next shot as does (5).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rPr>
              <a:t>Rotation so everyone is shooting.</a:t>
            </a:r>
          </a:p>
        </p:txBody>
      </p:sp>
      <p:sp>
        <p:nvSpPr>
          <p:cNvPr id="10328" name="Line 60">
            <a:extLst>
              <a:ext uri="{FF2B5EF4-FFF2-40B4-BE49-F238E27FC236}">
                <a16:creationId xmlns:a16="http://schemas.microsoft.com/office/drawing/2014/main" id="{79747E0A-F42B-44B8-4252-007E4D8AFFE1}"/>
              </a:ext>
            </a:extLst>
          </p:cNvPr>
          <p:cNvSpPr>
            <a:spLocks noChangeShapeType="1"/>
          </p:cNvSpPr>
          <p:nvPr/>
        </p:nvSpPr>
        <p:spPr bwMode="auto">
          <a:xfrm flipH="1">
            <a:off x="10110427" y="4595134"/>
            <a:ext cx="1216506" cy="199129"/>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29" name="Line 26">
            <a:extLst>
              <a:ext uri="{FF2B5EF4-FFF2-40B4-BE49-F238E27FC236}">
                <a16:creationId xmlns:a16="http://schemas.microsoft.com/office/drawing/2014/main" id="{3CCC1D95-BD3F-9AA9-7BD7-E2EEA4D07AF0}"/>
              </a:ext>
            </a:extLst>
          </p:cNvPr>
          <p:cNvSpPr>
            <a:spLocks noChangeShapeType="1"/>
          </p:cNvSpPr>
          <p:nvPr/>
        </p:nvSpPr>
        <p:spPr bwMode="auto">
          <a:xfrm flipH="1">
            <a:off x="10319830" y="4665811"/>
            <a:ext cx="1053974" cy="15417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30" name="Line 26">
            <a:extLst>
              <a:ext uri="{FF2B5EF4-FFF2-40B4-BE49-F238E27FC236}">
                <a16:creationId xmlns:a16="http://schemas.microsoft.com/office/drawing/2014/main" id="{C705413A-FBFA-2A4B-6A6A-122DFA7DB6DC}"/>
              </a:ext>
            </a:extLst>
          </p:cNvPr>
          <p:cNvSpPr>
            <a:spLocks noChangeShapeType="1"/>
          </p:cNvSpPr>
          <p:nvPr/>
        </p:nvSpPr>
        <p:spPr bwMode="auto">
          <a:xfrm flipH="1">
            <a:off x="10217031" y="5812289"/>
            <a:ext cx="1158453" cy="206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31" name="Line 60">
            <a:extLst>
              <a:ext uri="{FF2B5EF4-FFF2-40B4-BE49-F238E27FC236}">
                <a16:creationId xmlns:a16="http://schemas.microsoft.com/office/drawing/2014/main" id="{03A37E27-8CD9-58E0-D08A-02B3C1678324}"/>
              </a:ext>
            </a:extLst>
          </p:cNvPr>
          <p:cNvSpPr>
            <a:spLocks noChangeShapeType="1"/>
          </p:cNvSpPr>
          <p:nvPr/>
        </p:nvSpPr>
        <p:spPr bwMode="auto">
          <a:xfrm flipH="1">
            <a:off x="10211018" y="5726228"/>
            <a:ext cx="1168627" cy="2893"/>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32" name="Rectangle 10331">
            <a:extLst>
              <a:ext uri="{FF2B5EF4-FFF2-40B4-BE49-F238E27FC236}">
                <a16:creationId xmlns:a16="http://schemas.microsoft.com/office/drawing/2014/main" id="{8F035267-FC82-A830-7F86-A0E52E750B20}"/>
              </a:ext>
            </a:extLst>
          </p:cNvPr>
          <p:cNvSpPr/>
          <p:nvPr/>
        </p:nvSpPr>
        <p:spPr>
          <a:xfrm>
            <a:off x="7421156" y="3849126"/>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4</a:t>
            </a:r>
          </a:p>
        </p:txBody>
      </p:sp>
      <p:sp>
        <p:nvSpPr>
          <p:cNvPr id="10333" name="Oval 28">
            <a:extLst>
              <a:ext uri="{FF2B5EF4-FFF2-40B4-BE49-F238E27FC236}">
                <a16:creationId xmlns:a16="http://schemas.microsoft.com/office/drawing/2014/main" id="{A199028A-3C28-B790-438E-7A2D467B0F5E}"/>
              </a:ext>
            </a:extLst>
          </p:cNvPr>
          <p:cNvSpPr>
            <a:spLocks noChangeArrowheads="1"/>
          </p:cNvSpPr>
          <p:nvPr/>
        </p:nvSpPr>
        <p:spPr bwMode="auto">
          <a:xfrm>
            <a:off x="11050707" y="5094253"/>
            <a:ext cx="230493" cy="22615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1000" b="1" dirty="0">
                <a:solidFill>
                  <a:schemeClr val="bg1"/>
                </a:solidFill>
              </a:rPr>
              <a:t>K</a:t>
            </a:r>
          </a:p>
        </p:txBody>
      </p:sp>
      <p:sp>
        <p:nvSpPr>
          <p:cNvPr id="10334" name="Oval 29">
            <a:extLst>
              <a:ext uri="{FF2B5EF4-FFF2-40B4-BE49-F238E27FC236}">
                <a16:creationId xmlns:a16="http://schemas.microsoft.com/office/drawing/2014/main" id="{A2C176AA-A8C1-03C1-F482-2ACA48BD190C}"/>
              </a:ext>
            </a:extLst>
          </p:cNvPr>
          <p:cNvSpPr>
            <a:spLocks noChangeArrowheads="1"/>
          </p:cNvSpPr>
          <p:nvPr/>
        </p:nvSpPr>
        <p:spPr bwMode="auto">
          <a:xfrm>
            <a:off x="11471052" y="5632010"/>
            <a:ext cx="222906" cy="21046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5</a:t>
            </a:r>
          </a:p>
        </p:txBody>
      </p:sp>
      <p:sp>
        <p:nvSpPr>
          <p:cNvPr id="10335" name="Oval 28">
            <a:extLst>
              <a:ext uri="{FF2B5EF4-FFF2-40B4-BE49-F238E27FC236}">
                <a16:creationId xmlns:a16="http://schemas.microsoft.com/office/drawing/2014/main" id="{AAE8B9D9-9DF9-9899-BA39-0ECE95D863B9}"/>
              </a:ext>
            </a:extLst>
          </p:cNvPr>
          <p:cNvSpPr>
            <a:spLocks noChangeArrowheads="1"/>
          </p:cNvSpPr>
          <p:nvPr/>
        </p:nvSpPr>
        <p:spPr bwMode="auto">
          <a:xfrm>
            <a:off x="11435608" y="4234311"/>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3</a:t>
            </a:r>
          </a:p>
        </p:txBody>
      </p:sp>
      <p:sp>
        <p:nvSpPr>
          <p:cNvPr id="10336" name="Oval 28">
            <a:extLst>
              <a:ext uri="{FF2B5EF4-FFF2-40B4-BE49-F238E27FC236}">
                <a16:creationId xmlns:a16="http://schemas.microsoft.com/office/drawing/2014/main" id="{D9D0FF99-AA56-7E4C-32B2-F380B94E6313}"/>
              </a:ext>
            </a:extLst>
          </p:cNvPr>
          <p:cNvSpPr>
            <a:spLocks noChangeArrowheads="1"/>
          </p:cNvSpPr>
          <p:nvPr/>
        </p:nvSpPr>
        <p:spPr bwMode="auto">
          <a:xfrm>
            <a:off x="11435607" y="3957158"/>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4</a:t>
            </a:r>
          </a:p>
        </p:txBody>
      </p:sp>
      <p:sp>
        <p:nvSpPr>
          <p:cNvPr id="10337" name="Oval 28">
            <a:extLst>
              <a:ext uri="{FF2B5EF4-FFF2-40B4-BE49-F238E27FC236}">
                <a16:creationId xmlns:a16="http://schemas.microsoft.com/office/drawing/2014/main" id="{CC5D58EB-5D58-F00A-F020-99E96CCA1E82}"/>
              </a:ext>
            </a:extLst>
          </p:cNvPr>
          <p:cNvSpPr>
            <a:spLocks noChangeArrowheads="1"/>
          </p:cNvSpPr>
          <p:nvPr/>
        </p:nvSpPr>
        <p:spPr bwMode="auto">
          <a:xfrm>
            <a:off x="11431352" y="4522723"/>
            <a:ext cx="221105" cy="226100"/>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2</a:t>
            </a:r>
          </a:p>
        </p:txBody>
      </p:sp>
      <p:sp>
        <p:nvSpPr>
          <p:cNvPr id="10338" name="Oval 29">
            <a:extLst>
              <a:ext uri="{FF2B5EF4-FFF2-40B4-BE49-F238E27FC236}">
                <a16:creationId xmlns:a16="http://schemas.microsoft.com/office/drawing/2014/main" id="{D63DF54C-A8B9-19B4-1932-EA85C8843FCC}"/>
              </a:ext>
            </a:extLst>
          </p:cNvPr>
          <p:cNvSpPr>
            <a:spLocks noChangeArrowheads="1"/>
          </p:cNvSpPr>
          <p:nvPr/>
        </p:nvSpPr>
        <p:spPr bwMode="auto">
          <a:xfrm>
            <a:off x="9926868" y="5659273"/>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9</a:t>
            </a:r>
          </a:p>
        </p:txBody>
      </p:sp>
      <p:sp>
        <p:nvSpPr>
          <p:cNvPr id="10339" name="Isosceles Triangle 10338">
            <a:extLst>
              <a:ext uri="{FF2B5EF4-FFF2-40B4-BE49-F238E27FC236}">
                <a16:creationId xmlns:a16="http://schemas.microsoft.com/office/drawing/2014/main" id="{25415F06-28D3-FBAD-2A8F-EDA30930841A}"/>
              </a:ext>
            </a:extLst>
          </p:cNvPr>
          <p:cNvSpPr/>
          <p:nvPr/>
        </p:nvSpPr>
        <p:spPr>
          <a:xfrm>
            <a:off x="9565253" y="4722139"/>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0" name="Isosceles Triangle 10339">
            <a:extLst>
              <a:ext uri="{FF2B5EF4-FFF2-40B4-BE49-F238E27FC236}">
                <a16:creationId xmlns:a16="http://schemas.microsoft.com/office/drawing/2014/main" id="{708A7A3F-0921-F507-A5AC-3C0E4B90229A}"/>
              </a:ext>
            </a:extLst>
          </p:cNvPr>
          <p:cNvSpPr/>
          <p:nvPr/>
        </p:nvSpPr>
        <p:spPr>
          <a:xfrm>
            <a:off x="9598163" y="5669768"/>
            <a:ext cx="206761" cy="1671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1" name="Oval 29">
            <a:extLst>
              <a:ext uri="{FF2B5EF4-FFF2-40B4-BE49-F238E27FC236}">
                <a16:creationId xmlns:a16="http://schemas.microsoft.com/office/drawing/2014/main" id="{D49A8F34-8735-D33A-6013-C6766E92B3B6}"/>
              </a:ext>
            </a:extLst>
          </p:cNvPr>
          <p:cNvSpPr>
            <a:spLocks noChangeArrowheads="1"/>
          </p:cNvSpPr>
          <p:nvPr/>
        </p:nvSpPr>
        <p:spPr bwMode="auto">
          <a:xfrm>
            <a:off x="9846064" y="4698123"/>
            <a:ext cx="234019" cy="212236"/>
          </a:xfrm>
          <a:prstGeom prst="ellipse">
            <a:avLst/>
          </a:prstGeom>
          <a:solidFill>
            <a:srgbClr val="FF00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_tradnl" altLang="en-US" sz="900" b="1" dirty="0">
                <a:solidFill>
                  <a:schemeClr val="bg1"/>
                </a:solidFill>
                <a:latin typeface="Arial" panose="020B0604020202020204" pitchFamily="34" charset="0"/>
                <a:cs typeface="Arial" panose="020B0604020202020204" pitchFamily="34" charset="0"/>
              </a:rPr>
              <a:t>8</a:t>
            </a:r>
          </a:p>
        </p:txBody>
      </p:sp>
      <p:cxnSp>
        <p:nvCxnSpPr>
          <p:cNvPr id="10342" name="Straight Arrow Connector 10341">
            <a:extLst>
              <a:ext uri="{FF2B5EF4-FFF2-40B4-BE49-F238E27FC236}">
                <a16:creationId xmlns:a16="http://schemas.microsoft.com/office/drawing/2014/main" id="{A1D7737E-F626-A682-D241-F289C631ED53}"/>
              </a:ext>
            </a:extLst>
          </p:cNvPr>
          <p:cNvCxnSpPr>
            <a:cxnSpLocks/>
          </p:cNvCxnSpPr>
          <p:nvPr/>
        </p:nvCxnSpPr>
        <p:spPr>
          <a:xfrm>
            <a:off x="10177607" y="4869995"/>
            <a:ext cx="1154587" cy="14189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43" name="Straight Arrow Connector 10342">
            <a:extLst>
              <a:ext uri="{FF2B5EF4-FFF2-40B4-BE49-F238E27FC236}">
                <a16:creationId xmlns:a16="http://schemas.microsoft.com/office/drawing/2014/main" id="{9CD605BD-8EE7-CEC3-E482-461FDE49ABCB}"/>
              </a:ext>
            </a:extLst>
          </p:cNvPr>
          <p:cNvCxnSpPr>
            <a:cxnSpLocks/>
          </p:cNvCxnSpPr>
          <p:nvPr/>
        </p:nvCxnSpPr>
        <p:spPr>
          <a:xfrm flipV="1">
            <a:off x="10226756" y="5420722"/>
            <a:ext cx="1168910" cy="26634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344" name="Group 280">
            <a:extLst>
              <a:ext uri="{FF2B5EF4-FFF2-40B4-BE49-F238E27FC236}">
                <a16:creationId xmlns:a16="http://schemas.microsoft.com/office/drawing/2014/main" id="{F2E2556A-895E-34B5-4472-17BB05599803}"/>
              </a:ext>
            </a:extLst>
          </p:cNvPr>
          <p:cNvGrpSpPr>
            <a:grpSpLocks/>
          </p:cNvGrpSpPr>
          <p:nvPr/>
        </p:nvGrpSpPr>
        <p:grpSpPr bwMode="auto">
          <a:xfrm>
            <a:off x="11349588" y="4944954"/>
            <a:ext cx="123825" cy="128587"/>
            <a:chOff x="0" y="0"/>
            <a:chExt cx="89" cy="85"/>
          </a:xfrm>
        </p:grpSpPr>
        <p:sp>
          <p:nvSpPr>
            <p:cNvPr id="10345" name="Freeform 281">
              <a:extLst>
                <a:ext uri="{FF2B5EF4-FFF2-40B4-BE49-F238E27FC236}">
                  <a16:creationId xmlns:a16="http://schemas.microsoft.com/office/drawing/2014/main" id="{DA6A5B36-B4A0-A837-5C42-1F736C9932FC}"/>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46" name="Freeform 282">
              <a:extLst>
                <a:ext uri="{FF2B5EF4-FFF2-40B4-BE49-F238E27FC236}">
                  <a16:creationId xmlns:a16="http://schemas.microsoft.com/office/drawing/2014/main" id="{B7534333-8F78-E3E5-F23B-EB8F7817ACF4}"/>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47" name="Freeform 283">
              <a:extLst>
                <a:ext uri="{FF2B5EF4-FFF2-40B4-BE49-F238E27FC236}">
                  <a16:creationId xmlns:a16="http://schemas.microsoft.com/office/drawing/2014/main" id="{11F9E07F-E01C-8512-59D5-B572B4405F50}"/>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48" name="Freeform 284">
              <a:extLst>
                <a:ext uri="{FF2B5EF4-FFF2-40B4-BE49-F238E27FC236}">
                  <a16:creationId xmlns:a16="http://schemas.microsoft.com/office/drawing/2014/main" id="{230AD0A4-FEC4-1816-1B19-3A492BA15437}"/>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49" name="Freeform 285">
              <a:extLst>
                <a:ext uri="{FF2B5EF4-FFF2-40B4-BE49-F238E27FC236}">
                  <a16:creationId xmlns:a16="http://schemas.microsoft.com/office/drawing/2014/main" id="{81B3C528-C140-D02B-F2B2-676B56D24F97}"/>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50" name="Freeform 286">
              <a:extLst>
                <a:ext uri="{FF2B5EF4-FFF2-40B4-BE49-F238E27FC236}">
                  <a16:creationId xmlns:a16="http://schemas.microsoft.com/office/drawing/2014/main" id="{763FB1AD-8820-5027-101B-D05C0597E0F1}"/>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51" name="Freeform 287">
              <a:extLst>
                <a:ext uri="{FF2B5EF4-FFF2-40B4-BE49-F238E27FC236}">
                  <a16:creationId xmlns:a16="http://schemas.microsoft.com/office/drawing/2014/main" id="{151313B1-F0BC-73DC-E90D-59645685F16B}"/>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52" name="Freeform 288">
              <a:extLst>
                <a:ext uri="{FF2B5EF4-FFF2-40B4-BE49-F238E27FC236}">
                  <a16:creationId xmlns:a16="http://schemas.microsoft.com/office/drawing/2014/main" id="{E322BCE8-20CE-EA34-7F30-192F7F44535D}"/>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53" name="Freeform 289">
              <a:extLst>
                <a:ext uri="{FF2B5EF4-FFF2-40B4-BE49-F238E27FC236}">
                  <a16:creationId xmlns:a16="http://schemas.microsoft.com/office/drawing/2014/main" id="{DF0DD1CB-C735-8DE6-06FA-A2DACF1E725C}"/>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54" name="Freeform 290">
              <a:extLst>
                <a:ext uri="{FF2B5EF4-FFF2-40B4-BE49-F238E27FC236}">
                  <a16:creationId xmlns:a16="http://schemas.microsoft.com/office/drawing/2014/main" id="{2E26F99C-4D84-17BB-60A8-3F37379A2EED}"/>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55" name="Freeform 291">
              <a:extLst>
                <a:ext uri="{FF2B5EF4-FFF2-40B4-BE49-F238E27FC236}">
                  <a16:creationId xmlns:a16="http://schemas.microsoft.com/office/drawing/2014/main" id="{0BAAD483-9C40-709C-616D-7655CF4E9010}"/>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56" name="Freeform 292">
              <a:extLst>
                <a:ext uri="{FF2B5EF4-FFF2-40B4-BE49-F238E27FC236}">
                  <a16:creationId xmlns:a16="http://schemas.microsoft.com/office/drawing/2014/main" id="{9FBE4465-E410-904D-E347-A583E60B3938}"/>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grpSp>
        <p:nvGrpSpPr>
          <p:cNvPr id="10357" name="Group 280">
            <a:extLst>
              <a:ext uri="{FF2B5EF4-FFF2-40B4-BE49-F238E27FC236}">
                <a16:creationId xmlns:a16="http://schemas.microsoft.com/office/drawing/2014/main" id="{C64885DC-29D7-E698-46C6-8CF5A0412D6F}"/>
              </a:ext>
            </a:extLst>
          </p:cNvPr>
          <p:cNvGrpSpPr>
            <a:grpSpLocks/>
          </p:cNvGrpSpPr>
          <p:nvPr/>
        </p:nvGrpSpPr>
        <p:grpSpPr bwMode="auto">
          <a:xfrm>
            <a:off x="11381356" y="5347676"/>
            <a:ext cx="123825" cy="128587"/>
            <a:chOff x="0" y="0"/>
            <a:chExt cx="89" cy="85"/>
          </a:xfrm>
        </p:grpSpPr>
        <p:sp>
          <p:nvSpPr>
            <p:cNvPr id="10358" name="Freeform 281">
              <a:extLst>
                <a:ext uri="{FF2B5EF4-FFF2-40B4-BE49-F238E27FC236}">
                  <a16:creationId xmlns:a16="http://schemas.microsoft.com/office/drawing/2014/main" id="{E221DBEE-7EF4-FE62-EDE9-5486F24E8983}"/>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59" name="Freeform 282">
              <a:extLst>
                <a:ext uri="{FF2B5EF4-FFF2-40B4-BE49-F238E27FC236}">
                  <a16:creationId xmlns:a16="http://schemas.microsoft.com/office/drawing/2014/main" id="{996A583F-6EC1-171E-EB66-1EECE692C8AE}"/>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60" name="Freeform 283">
              <a:extLst>
                <a:ext uri="{FF2B5EF4-FFF2-40B4-BE49-F238E27FC236}">
                  <a16:creationId xmlns:a16="http://schemas.microsoft.com/office/drawing/2014/main" id="{5A68A6AA-77E9-75F0-B990-0745056F248A}"/>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61" name="Freeform 284">
              <a:extLst>
                <a:ext uri="{FF2B5EF4-FFF2-40B4-BE49-F238E27FC236}">
                  <a16:creationId xmlns:a16="http://schemas.microsoft.com/office/drawing/2014/main" id="{73E1F0FE-FAB8-B9C8-B56B-9AC5D91EBFE8}"/>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62" name="Freeform 285">
              <a:extLst>
                <a:ext uri="{FF2B5EF4-FFF2-40B4-BE49-F238E27FC236}">
                  <a16:creationId xmlns:a16="http://schemas.microsoft.com/office/drawing/2014/main" id="{CDC05825-55E4-0152-266A-9291D2A5A762}"/>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63" name="Freeform 286">
              <a:extLst>
                <a:ext uri="{FF2B5EF4-FFF2-40B4-BE49-F238E27FC236}">
                  <a16:creationId xmlns:a16="http://schemas.microsoft.com/office/drawing/2014/main" id="{8E569E80-BDC5-E5A2-16BF-0C28587590A7}"/>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64" name="Freeform 287">
              <a:extLst>
                <a:ext uri="{FF2B5EF4-FFF2-40B4-BE49-F238E27FC236}">
                  <a16:creationId xmlns:a16="http://schemas.microsoft.com/office/drawing/2014/main" id="{2F95AC0F-43C3-A09C-458D-D85885DC2D36}"/>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65" name="Freeform 288">
              <a:extLst>
                <a:ext uri="{FF2B5EF4-FFF2-40B4-BE49-F238E27FC236}">
                  <a16:creationId xmlns:a16="http://schemas.microsoft.com/office/drawing/2014/main" id="{DD86A607-B959-CBC5-0B33-B9846B6EE1AE}"/>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66" name="Freeform 289">
              <a:extLst>
                <a:ext uri="{FF2B5EF4-FFF2-40B4-BE49-F238E27FC236}">
                  <a16:creationId xmlns:a16="http://schemas.microsoft.com/office/drawing/2014/main" id="{6E18B916-4443-5C65-65DB-2D545538B301}"/>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0367" name="Freeform 290">
              <a:extLst>
                <a:ext uri="{FF2B5EF4-FFF2-40B4-BE49-F238E27FC236}">
                  <a16:creationId xmlns:a16="http://schemas.microsoft.com/office/drawing/2014/main" id="{445A8869-FC0F-090B-4D0A-4A64CE3D2F3C}"/>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29" name="Freeform 291">
              <a:extLst>
                <a:ext uri="{FF2B5EF4-FFF2-40B4-BE49-F238E27FC236}">
                  <a16:creationId xmlns:a16="http://schemas.microsoft.com/office/drawing/2014/main" id="{71354191-FD82-B57C-6926-C1E9589410D9}"/>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31" name="Freeform 292">
              <a:extLst>
                <a:ext uri="{FF2B5EF4-FFF2-40B4-BE49-F238E27FC236}">
                  <a16:creationId xmlns:a16="http://schemas.microsoft.com/office/drawing/2014/main" id="{17170895-DEA0-575F-EBB9-1BE9C0C2C8E3}"/>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grpSp>
      <p:sp>
        <p:nvSpPr>
          <p:cNvPr id="133" name="Rectangle 7">
            <a:extLst>
              <a:ext uri="{FF2B5EF4-FFF2-40B4-BE49-F238E27FC236}">
                <a16:creationId xmlns:a16="http://schemas.microsoft.com/office/drawing/2014/main" id="{857FCF39-CEEF-BC14-E90A-D911C8A248A2}"/>
              </a:ext>
            </a:extLst>
          </p:cNvPr>
          <p:cNvSpPr>
            <a:spLocks noChangeArrowheads="1"/>
          </p:cNvSpPr>
          <p:nvPr/>
        </p:nvSpPr>
        <p:spPr bwMode="auto">
          <a:xfrm>
            <a:off x="7846628" y="3823351"/>
            <a:ext cx="2938945" cy="507831"/>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rPr>
              <a:t>Pass and finish no pressure first. Pressure From in front</a:t>
            </a:r>
            <a:r>
              <a:rPr kumimoji="0" lang="en-US" altLang="en-US" sz="900" b="1" i="0" strike="noStrike" cap="none" normalizeH="0" baseline="0">
                <a:ln>
                  <a:noFill/>
                </a:ln>
                <a:solidFill>
                  <a:schemeClr val="tx1"/>
                </a:solidFill>
                <a:effectLst/>
                <a:latin typeface="Arial" panose="020B0604020202020204" pitchFamily="34" charset="0"/>
                <a:cs typeface="Arial" panose="020B0604020202020204" pitchFamily="34" charset="0"/>
              </a:rPr>
              <a:t>, then player </a:t>
            </a:r>
            <a:r>
              <a:rPr kumimoji="0" lang="en-US" altLang="en-US" sz="900" b="1" i="0" strike="noStrike" cap="none" normalizeH="0" baseline="0" dirty="0">
                <a:ln>
                  <a:noFill/>
                </a:ln>
                <a:solidFill>
                  <a:schemeClr val="tx1"/>
                </a:solidFill>
                <a:effectLst/>
                <a:latin typeface="Arial" panose="020B0604020202020204" pitchFamily="34" charset="0"/>
                <a:cs typeface="Arial" panose="020B0604020202020204" pitchFamily="34" charset="0"/>
              </a:rPr>
              <a:t>follows their pass to pressure.</a:t>
            </a:r>
          </a:p>
          <a:p>
            <a:pPr marR="0" lvl="0" algn="ctr" defTabSz="914400" rtl="0" eaLnBrk="0" fontAlgn="base" latinLnBrk="0" hangingPunct="0">
              <a:lnSpc>
                <a:spcPct val="100000"/>
              </a:lnSpc>
              <a:spcBef>
                <a:spcPct val="0"/>
              </a:spcBef>
              <a:spcAft>
                <a:spcPct val="0"/>
              </a:spcAft>
              <a:buClrTx/>
              <a:buSzTx/>
              <a:tabLst/>
            </a:pPr>
            <a:r>
              <a:rPr lang="en-US" altLang="en-US" sz="900" b="1" dirty="0">
                <a:latin typeface="Arial" panose="020B0604020202020204" pitchFamily="34" charset="0"/>
                <a:cs typeface="Arial" panose="020B0604020202020204" pitchFamily="34" charset="0"/>
              </a:rPr>
              <a:t>Try to get a fast shot in before they can close you.</a:t>
            </a:r>
            <a:endParaRPr kumimoji="0" lang="en-US" altLang="en-US" sz="900" b="0"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45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80">
                                          <p:stCondLst>
                                            <p:cond delay="0"/>
                                          </p:stCondLst>
                                        </p:cTn>
                                        <p:tgtEl>
                                          <p:spTgt spid="62"/>
                                        </p:tgtEl>
                                      </p:cBhvr>
                                    </p:animEffect>
                                    <p:anim calcmode="lin" valueType="num">
                                      <p:cBhvr>
                                        <p:cTn id="8"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3" dur="26">
                                          <p:stCondLst>
                                            <p:cond delay="650"/>
                                          </p:stCondLst>
                                        </p:cTn>
                                        <p:tgtEl>
                                          <p:spTgt spid="62"/>
                                        </p:tgtEl>
                                      </p:cBhvr>
                                      <p:to x="100000" y="60000"/>
                                    </p:animScale>
                                    <p:animScale>
                                      <p:cBhvr>
                                        <p:cTn id="14" dur="166" decel="50000">
                                          <p:stCondLst>
                                            <p:cond delay="676"/>
                                          </p:stCondLst>
                                        </p:cTn>
                                        <p:tgtEl>
                                          <p:spTgt spid="62"/>
                                        </p:tgtEl>
                                      </p:cBhvr>
                                      <p:to x="100000" y="100000"/>
                                    </p:animScale>
                                    <p:animScale>
                                      <p:cBhvr>
                                        <p:cTn id="15" dur="26">
                                          <p:stCondLst>
                                            <p:cond delay="1312"/>
                                          </p:stCondLst>
                                        </p:cTn>
                                        <p:tgtEl>
                                          <p:spTgt spid="62"/>
                                        </p:tgtEl>
                                      </p:cBhvr>
                                      <p:to x="100000" y="80000"/>
                                    </p:animScale>
                                    <p:animScale>
                                      <p:cBhvr>
                                        <p:cTn id="16" dur="166" decel="50000">
                                          <p:stCondLst>
                                            <p:cond delay="1338"/>
                                          </p:stCondLst>
                                        </p:cTn>
                                        <p:tgtEl>
                                          <p:spTgt spid="62"/>
                                        </p:tgtEl>
                                      </p:cBhvr>
                                      <p:to x="100000" y="100000"/>
                                    </p:animScale>
                                    <p:animScale>
                                      <p:cBhvr>
                                        <p:cTn id="17" dur="26">
                                          <p:stCondLst>
                                            <p:cond delay="1642"/>
                                          </p:stCondLst>
                                        </p:cTn>
                                        <p:tgtEl>
                                          <p:spTgt spid="62"/>
                                        </p:tgtEl>
                                      </p:cBhvr>
                                      <p:to x="100000" y="90000"/>
                                    </p:animScale>
                                    <p:animScale>
                                      <p:cBhvr>
                                        <p:cTn id="18" dur="166" decel="50000">
                                          <p:stCondLst>
                                            <p:cond delay="1668"/>
                                          </p:stCondLst>
                                        </p:cTn>
                                        <p:tgtEl>
                                          <p:spTgt spid="62"/>
                                        </p:tgtEl>
                                      </p:cBhvr>
                                      <p:to x="100000" y="100000"/>
                                    </p:animScale>
                                    <p:animScale>
                                      <p:cBhvr>
                                        <p:cTn id="19" dur="26">
                                          <p:stCondLst>
                                            <p:cond delay="1808"/>
                                          </p:stCondLst>
                                        </p:cTn>
                                        <p:tgtEl>
                                          <p:spTgt spid="62"/>
                                        </p:tgtEl>
                                      </p:cBhvr>
                                      <p:to x="100000" y="95000"/>
                                    </p:animScale>
                                    <p:animScale>
                                      <p:cBhvr>
                                        <p:cTn id="20" dur="166" decel="50000">
                                          <p:stCondLst>
                                            <p:cond delay="1834"/>
                                          </p:stCondLst>
                                        </p:cTn>
                                        <p:tgtEl>
                                          <p:spTgt spid="6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2"/>
                                        </p:tgtEl>
                                        <p:attrNameLst>
                                          <p:attrName>style.visibility</p:attrName>
                                        </p:attrNameLst>
                                      </p:cBhvr>
                                      <p:to>
                                        <p:strVal val="visible"/>
                                      </p:to>
                                    </p:set>
                                    <p:animEffect transition="in" filter="wipe(down)">
                                      <p:cBhvr>
                                        <p:cTn id="25" dur="580">
                                          <p:stCondLst>
                                            <p:cond delay="0"/>
                                          </p:stCondLst>
                                        </p:cTn>
                                        <p:tgtEl>
                                          <p:spTgt spid="162"/>
                                        </p:tgtEl>
                                      </p:cBhvr>
                                    </p:animEffect>
                                    <p:anim calcmode="lin" valueType="num">
                                      <p:cBhvr>
                                        <p:cTn id="26" dur="1822" tmFilter="0,0; 0.14,0.36; 0.43,0.73; 0.71,0.91; 1.0,1.0">
                                          <p:stCondLst>
                                            <p:cond delay="0"/>
                                          </p:stCondLst>
                                        </p:cTn>
                                        <p:tgtEl>
                                          <p:spTgt spid="1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2"/>
                                        </p:tgtEl>
                                        <p:attrNameLst>
                                          <p:attrName>ppt_y</p:attrName>
                                        </p:attrNameLst>
                                      </p:cBhvr>
                                      <p:tavLst>
                                        <p:tav tm="0" fmla="#ppt_y-sin(pi*$)/81">
                                          <p:val>
                                            <p:fltVal val="0"/>
                                          </p:val>
                                        </p:tav>
                                        <p:tav tm="100000">
                                          <p:val>
                                            <p:fltVal val="1"/>
                                          </p:val>
                                        </p:tav>
                                      </p:tavLst>
                                    </p:anim>
                                    <p:animScale>
                                      <p:cBhvr>
                                        <p:cTn id="31" dur="26">
                                          <p:stCondLst>
                                            <p:cond delay="650"/>
                                          </p:stCondLst>
                                        </p:cTn>
                                        <p:tgtEl>
                                          <p:spTgt spid="162"/>
                                        </p:tgtEl>
                                      </p:cBhvr>
                                      <p:to x="100000" y="60000"/>
                                    </p:animScale>
                                    <p:animScale>
                                      <p:cBhvr>
                                        <p:cTn id="32" dur="166" decel="50000">
                                          <p:stCondLst>
                                            <p:cond delay="676"/>
                                          </p:stCondLst>
                                        </p:cTn>
                                        <p:tgtEl>
                                          <p:spTgt spid="162"/>
                                        </p:tgtEl>
                                      </p:cBhvr>
                                      <p:to x="100000" y="100000"/>
                                    </p:animScale>
                                    <p:animScale>
                                      <p:cBhvr>
                                        <p:cTn id="33" dur="26">
                                          <p:stCondLst>
                                            <p:cond delay="1312"/>
                                          </p:stCondLst>
                                        </p:cTn>
                                        <p:tgtEl>
                                          <p:spTgt spid="162"/>
                                        </p:tgtEl>
                                      </p:cBhvr>
                                      <p:to x="100000" y="80000"/>
                                    </p:animScale>
                                    <p:animScale>
                                      <p:cBhvr>
                                        <p:cTn id="34" dur="166" decel="50000">
                                          <p:stCondLst>
                                            <p:cond delay="1338"/>
                                          </p:stCondLst>
                                        </p:cTn>
                                        <p:tgtEl>
                                          <p:spTgt spid="162"/>
                                        </p:tgtEl>
                                      </p:cBhvr>
                                      <p:to x="100000" y="100000"/>
                                    </p:animScale>
                                    <p:animScale>
                                      <p:cBhvr>
                                        <p:cTn id="35" dur="26">
                                          <p:stCondLst>
                                            <p:cond delay="1642"/>
                                          </p:stCondLst>
                                        </p:cTn>
                                        <p:tgtEl>
                                          <p:spTgt spid="162"/>
                                        </p:tgtEl>
                                      </p:cBhvr>
                                      <p:to x="100000" y="90000"/>
                                    </p:animScale>
                                    <p:animScale>
                                      <p:cBhvr>
                                        <p:cTn id="36" dur="166" decel="50000">
                                          <p:stCondLst>
                                            <p:cond delay="1668"/>
                                          </p:stCondLst>
                                        </p:cTn>
                                        <p:tgtEl>
                                          <p:spTgt spid="162"/>
                                        </p:tgtEl>
                                      </p:cBhvr>
                                      <p:to x="100000" y="100000"/>
                                    </p:animScale>
                                    <p:animScale>
                                      <p:cBhvr>
                                        <p:cTn id="37" dur="26">
                                          <p:stCondLst>
                                            <p:cond delay="1808"/>
                                          </p:stCondLst>
                                        </p:cTn>
                                        <p:tgtEl>
                                          <p:spTgt spid="162"/>
                                        </p:tgtEl>
                                      </p:cBhvr>
                                      <p:to x="100000" y="95000"/>
                                    </p:animScale>
                                    <p:animScale>
                                      <p:cBhvr>
                                        <p:cTn id="38" dur="166" decel="50000">
                                          <p:stCondLst>
                                            <p:cond delay="1834"/>
                                          </p:stCondLst>
                                        </p:cTn>
                                        <p:tgtEl>
                                          <p:spTgt spid="16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7"/>
                                        </p:tgtEl>
                                        <p:attrNameLst>
                                          <p:attrName>style.visibility</p:attrName>
                                        </p:attrNameLst>
                                      </p:cBhvr>
                                      <p:to>
                                        <p:strVal val="visible"/>
                                      </p:to>
                                    </p:set>
                                    <p:animEffect transition="in" filter="wipe(down)">
                                      <p:cBhvr>
                                        <p:cTn id="43" dur="580">
                                          <p:stCondLst>
                                            <p:cond delay="0"/>
                                          </p:stCondLst>
                                        </p:cTn>
                                        <p:tgtEl>
                                          <p:spTgt spid="187"/>
                                        </p:tgtEl>
                                      </p:cBhvr>
                                    </p:animEffect>
                                    <p:anim calcmode="lin" valueType="num">
                                      <p:cBhvr>
                                        <p:cTn id="44"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49" dur="26">
                                          <p:stCondLst>
                                            <p:cond delay="650"/>
                                          </p:stCondLst>
                                        </p:cTn>
                                        <p:tgtEl>
                                          <p:spTgt spid="187"/>
                                        </p:tgtEl>
                                      </p:cBhvr>
                                      <p:to x="100000" y="60000"/>
                                    </p:animScale>
                                    <p:animScale>
                                      <p:cBhvr>
                                        <p:cTn id="50" dur="166" decel="50000">
                                          <p:stCondLst>
                                            <p:cond delay="676"/>
                                          </p:stCondLst>
                                        </p:cTn>
                                        <p:tgtEl>
                                          <p:spTgt spid="187"/>
                                        </p:tgtEl>
                                      </p:cBhvr>
                                      <p:to x="100000" y="100000"/>
                                    </p:animScale>
                                    <p:animScale>
                                      <p:cBhvr>
                                        <p:cTn id="51" dur="26">
                                          <p:stCondLst>
                                            <p:cond delay="1312"/>
                                          </p:stCondLst>
                                        </p:cTn>
                                        <p:tgtEl>
                                          <p:spTgt spid="187"/>
                                        </p:tgtEl>
                                      </p:cBhvr>
                                      <p:to x="100000" y="80000"/>
                                    </p:animScale>
                                    <p:animScale>
                                      <p:cBhvr>
                                        <p:cTn id="52" dur="166" decel="50000">
                                          <p:stCondLst>
                                            <p:cond delay="1338"/>
                                          </p:stCondLst>
                                        </p:cTn>
                                        <p:tgtEl>
                                          <p:spTgt spid="187"/>
                                        </p:tgtEl>
                                      </p:cBhvr>
                                      <p:to x="100000" y="100000"/>
                                    </p:animScale>
                                    <p:animScale>
                                      <p:cBhvr>
                                        <p:cTn id="53" dur="26">
                                          <p:stCondLst>
                                            <p:cond delay="1642"/>
                                          </p:stCondLst>
                                        </p:cTn>
                                        <p:tgtEl>
                                          <p:spTgt spid="187"/>
                                        </p:tgtEl>
                                      </p:cBhvr>
                                      <p:to x="100000" y="90000"/>
                                    </p:animScale>
                                    <p:animScale>
                                      <p:cBhvr>
                                        <p:cTn id="54" dur="166" decel="50000">
                                          <p:stCondLst>
                                            <p:cond delay="1668"/>
                                          </p:stCondLst>
                                        </p:cTn>
                                        <p:tgtEl>
                                          <p:spTgt spid="187"/>
                                        </p:tgtEl>
                                      </p:cBhvr>
                                      <p:to x="100000" y="100000"/>
                                    </p:animScale>
                                    <p:animScale>
                                      <p:cBhvr>
                                        <p:cTn id="55" dur="26">
                                          <p:stCondLst>
                                            <p:cond delay="1808"/>
                                          </p:stCondLst>
                                        </p:cTn>
                                        <p:tgtEl>
                                          <p:spTgt spid="187"/>
                                        </p:tgtEl>
                                      </p:cBhvr>
                                      <p:to x="100000" y="95000"/>
                                    </p:animScale>
                                    <p:animScale>
                                      <p:cBhvr>
                                        <p:cTn id="56" dur="166" decel="50000">
                                          <p:stCondLst>
                                            <p:cond delay="1834"/>
                                          </p:stCondLst>
                                        </p:cTn>
                                        <p:tgtEl>
                                          <p:spTgt spid="18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4340"/>
                                        </p:tgtEl>
                                        <p:attrNameLst>
                                          <p:attrName>style.visibility</p:attrName>
                                        </p:attrNameLst>
                                      </p:cBhvr>
                                      <p:to>
                                        <p:strVal val="visible"/>
                                      </p:to>
                                    </p:set>
                                    <p:animEffect transition="in" filter="wipe(down)">
                                      <p:cBhvr>
                                        <p:cTn id="61" dur="580">
                                          <p:stCondLst>
                                            <p:cond delay="0"/>
                                          </p:stCondLst>
                                        </p:cTn>
                                        <p:tgtEl>
                                          <p:spTgt spid="184340"/>
                                        </p:tgtEl>
                                      </p:cBhvr>
                                    </p:animEffect>
                                    <p:anim calcmode="lin" valueType="num">
                                      <p:cBhvr>
                                        <p:cTn id="62" dur="1822" tmFilter="0,0; 0.14,0.36; 0.43,0.73; 0.71,0.91; 1.0,1.0">
                                          <p:stCondLst>
                                            <p:cond delay="0"/>
                                          </p:stCondLst>
                                        </p:cTn>
                                        <p:tgtEl>
                                          <p:spTgt spid="18434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434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434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434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4340"/>
                                        </p:tgtEl>
                                        <p:attrNameLst>
                                          <p:attrName>ppt_y</p:attrName>
                                        </p:attrNameLst>
                                      </p:cBhvr>
                                      <p:tavLst>
                                        <p:tav tm="0" fmla="#ppt_y-sin(pi*$)/81">
                                          <p:val>
                                            <p:fltVal val="0"/>
                                          </p:val>
                                        </p:tav>
                                        <p:tav tm="100000">
                                          <p:val>
                                            <p:fltVal val="1"/>
                                          </p:val>
                                        </p:tav>
                                      </p:tavLst>
                                    </p:anim>
                                    <p:animScale>
                                      <p:cBhvr>
                                        <p:cTn id="67" dur="26">
                                          <p:stCondLst>
                                            <p:cond delay="650"/>
                                          </p:stCondLst>
                                        </p:cTn>
                                        <p:tgtEl>
                                          <p:spTgt spid="184340"/>
                                        </p:tgtEl>
                                      </p:cBhvr>
                                      <p:to x="100000" y="60000"/>
                                    </p:animScale>
                                    <p:animScale>
                                      <p:cBhvr>
                                        <p:cTn id="68" dur="166" decel="50000">
                                          <p:stCondLst>
                                            <p:cond delay="676"/>
                                          </p:stCondLst>
                                        </p:cTn>
                                        <p:tgtEl>
                                          <p:spTgt spid="184340"/>
                                        </p:tgtEl>
                                      </p:cBhvr>
                                      <p:to x="100000" y="100000"/>
                                    </p:animScale>
                                    <p:animScale>
                                      <p:cBhvr>
                                        <p:cTn id="69" dur="26">
                                          <p:stCondLst>
                                            <p:cond delay="1312"/>
                                          </p:stCondLst>
                                        </p:cTn>
                                        <p:tgtEl>
                                          <p:spTgt spid="184340"/>
                                        </p:tgtEl>
                                      </p:cBhvr>
                                      <p:to x="100000" y="80000"/>
                                    </p:animScale>
                                    <p:animScale>
                                      <p:cBhvr>
                                        <p:cTn id="70" dur="166" decel="50000">
                                          <p:stCondLst>
                                            <p:cond delay="1338"/>
                                          </p:stCondLst>
                                        </p:cTn>
                                        <p:tgtEl>
                                          <p:spTgt spid="184340"/>
                                        </p:tgtEl>
                                      </p:cBhvr>
                                      <p:to x="100000" y="100000"/>
                                    </p:animScale>
                                    <p:animScale>
                                      <p:cBhvr>
                                        <p:cTn id="71" dur="26">
                                          <p:stCondLst>
                                            <p:cond delay="1642"/>
                                          </p:stCondLst>
                                        </p:cTn>
                                        <p:tgtEl>
                                          <p:spTgt spid="184340"/>
                                        </p:tgtEl>
                                      </p:cBhvr>
                                      <p:to x="100000" y="90000"/>
                                    </p:animScale>
                                    <p:animScale>
                                      <p:cBhvr>
                                        <p:cTn id="72" dur="166" decel="50000">
                                          <p:stCondLst>
                                            <p:cond delay="1668"/>
                                          </p:stCondLst>
                                        </p:cTn>
                                        <p:tgtEl>
                                          <p:spTgt spid="184340"/>
                                        </p:tgtEl>
                                      </p:cBhvr>
                                      <p:to x="100000" y="100000"/>
                                    </p:animScale>
                                    <p:animScale>
                                      <p:cBhvr>
                                        <p:cTn id="73" dur="26">
                                          <p:stCondLst>
                                            <p:cond delay="1808"/>
                                          </p:stCondLst>
                                        </p:cTn>
                                        <p:tgtEl>
                                          <p:spTgt spid="184340"/>
                                        </p:tgtEl>
                                      </p:cBhvr>
                                      <p:to x="100000" y="95000"/>
                                    </p:animScale>
                                    <p:animScale>
                                      <p:cBhvr>
                                        <p:cTn id="74" dur="166" decel="50000">
                                          <p:stCondLst>
                                            <p:cond delay="1834"/>
                                          </p:stCondLst>
                                        </p:cTn>
                                        <p:tgtEl>
                                          <p:spTgt spid="18434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132"/>
                                        </p:tgtEl>
                                        <p:attrNameLst>
                                          <p:attrName>style.visibility</p:attrName>
                                        </p:attrNameLst>
                                      </p:cBhvr>
                                      <p:to>
                                        <p:strVal val="visible"/>
                                      </p:to>
                                    </p:set>
                                    <p:animEffect transition="in" filter="wipe(down)">
                                      <p:cBhvr>
                                        <p:cTn id="79" dur="580">
                                          <p:stCondLst>
                                            <p:cond delay="0"/>
                                          </p:stCondLst>
                                        </p:cTn>
                                        <p:tgtEl>
                                          <p:spTgt spid="3132"/>
                                        </p:tgtEl>
                                      </p:cBhvr>
                                    </p:animEffect>
                                    <p:anim calcmode="lin" valueType="num">
                                      <p:cBhvr>
                                        <p:cTn id="80" dur="1822" tmFilter="0,0; 0.14,0.36; 0.43,0.73; 0.71,0.91; 1.0,1.0">
                                          <p:stCondLst>
                                            <p:cond delay="0"/>
                                          </p:stCondLst>
                                        </p:cTn>
                                        <p:tgtEl>
                                          <p:spTgt spid="313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13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13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13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132"/>
                                        </p:tgtEl>
                                        <p:attrNameLst>
                                          <p:attrName>ppt_y</p:attrName>
                                        </p:attrNameLst>
                                      </p:cBhvr>
                                      <p:tavLst>
                                        <p:tav tm="0" fmla="#ppt_y-sin(pi*$)/81">
                                          <p:val>
                                            <p:fltVal val="0"/>
                                          </p:val>
                                        </p:tav>
                                        <p:tav tm="100000">
                                          <p:val>
                                            <p:fltVal val="1"/>
                                          </p:val>
                                        </p:tav>
                                      </p:tavLst>
                                    </p:anim>
                                    <p:animScale>
                                      <p:cBhvr>
                                        <p:cTn id="85" dur="26">
                                          <p:stCondLst>
                                            <p:cond delay="650"/>
                                          </p:stCondLst>
                                        </p:cTn>
                                        <p:tgtEl>
                                          <p:spTgt spid="3132"/>
                                        </p:tgtEl>
                                      </p:cBhvr>
                                      <p:to x="100000" y="60000"/>
                                    </p:animScale>
                                    <p:animScale>
                                      <p:cBhvr>
                                        <p:cTn id="86" dur="166" decel="50000">
                                          <p:stCondLst>
                                            <p:cond delay="676"/>
                                          </p:stCondLst>
                                        </p:cTn>
                                        <p:tgtEl>
                                          <p:spTgt spid="3132"/>
                                        </p:tgtEl>
                                      </p:cBhvr>
                                      <p:to x="100000" y="100000"/>
                                    </p:animScale>
                                    <p:animScale>
                                      <p:cBhvr>
                                        <p:cTn id="87" dur="26">
                                          <p:stCondLst>
                                            <p:cond delay="1312"/>
                                          </p:stCondLst>
                                        </p:cTn>
                                        <p:tgtEl>
                                          <p:spTgt spid="3132"/>
                                        </p:tgtEl>
                                      </p:cBhvr>
                                      <p:to x="100000" y="80000"/>
                                    </p:animScale>
                                    <p:animScale>
                                      <p:cBhvr>
                                        <p:cTn id="88" dur="166" decel="50000">
                                          <p:stCondLst>
                                            <p:cond delay="1338"/>
                                          </p:stCondLst>
                                        </p:cTn>
                                        <p:tgtEl>
                                          <p:spTgt spid="3132"/>
                                        </p:tgtEl>
                                      </p:cBhvr>
                                      <p:to x="100000" y="100000"/>
                                    </p:animScale>
                                    <p:animScale>
                                      <p:cBhvr>
                                        <p:cTn id="89" dur="26">
                                          <p:stCondLst>
                                            <p:cond delay="1642"/>
                                          </p:stCondLst>
                                        </p:cTn>
                                        <p:tgtEl>
                                          <p:spTgt spid="3132"/>
                                        </p:tgtEl>
                                      </p:cBhvr>
                                      <p:to x="100000" y="90000"/>
                                    </p:animScale>
                                    <p:animScale>
                                      <p:cBhvr>
                                        <p:cTn id="90" dur="166" decel="50000">
                                          <p:stCondLst>
                                            <p:cond delay="1668"/>
                                          </p:stCondLst>
                                        </p:cTn>
                                        <p:tgtEl>
                                          <p:spTgt spid="3132"/>
                                        </p:tgtEl>
                                      </p:cBhvr>
                                      <p:to x="100000" y="100000"/>
                                    </p:animScale>
                                    <p:animScale>
                                      <p:cBhvr>
                                        <p:cTn id="91" dur="26">
                                          <p:stCondLst>
                                            <p:cond delay="1808"/>
                                          </p:stCondLst>
                                        </p:cTn>
                                        <p:tgtEl>
                                          <p:spTgt spid="3132"/>
                                        </p:tgtEl>
                                      </p:cBhvr>
                                      <p:to x="100000" y="95000"/>
                                    </p:animScale>
                                    <p:animScale>
                                      <p:cBhvr>
                                        <p:cTn id="92" dur="166" decel="50000">
                                          <p:stCondLst>
                                            <p:cond delay="1834"/>
                                          </p:stCondLst>
                                        </p:cTn>
                                        <p:tgtEl>
                                          <p:spTgt spid="3132"/>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84459"/>
                                        </p:tgtEl>
                                        <p:attrNameLst>
                                          <p:attrName>style.visibility</p:attrName>
                                        </p:attrNameLst>
                                      </p:cBhvr>
                                      <p:to>
                                        <p:strVal val="visible"/>
                                      </p:to>
                                    </p:set>
                                    <p:animEffect transition="in" filter="wipe(down)">
                                      <p:cBhvr>
                                        <p:cTn id="97" dur="580">
                                          <p:stCondLst>
                                            <p:cond delay="0"/>
                                          </p:stCondLst>
                                        </p:cTn>
                                        <p:tgtEl>
                                          <p:spTgt spid="184459"/>
                                        </p:tgtEl>
                                      </p:cBhvr>
                                    </p:animEffect>
                                    <p:anim calcmode="lin" valueType="num">
                                      <p:cBhvr>
                                        <p:cTn id="98" dur="1822" tmFilter="0,0; 0.14,0.36; 0.43,0.73; 0.71,0.91; 1.0,1.0">
                                          <p:stCondLst>
                                            <p:cond delay="0"/>
                                          </p:stCondLst>
                                        </p:cTn>
                                        <p:tgtEl>
                                          <p:spTgt spid="18445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445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445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445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4459"/>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4459"/>
                                        </p:tgtEl>
                                      </p:cBhvr>
                                      <p:to x="100000" y="60000"/>
                                    </p:animScale>
                                    <p:animScale>
                                      <p:cBhvr>
                                        <p:cTn id="104" dur="166" decel="50000">
                                          <p:stCondLst>
                                            <p:cond delay="676"/>
                                          </p:stCondLst>
                                        </p:cTn>
                                        <p:tgtEl>
                                          <p:spTgt spid="184459"/>
                                        </p:tgtEl>
                                      </p:cBhvr>
                                      <p:to x="100000" y="100000"/>
                                    </p:animScale>
                                    <p:animScale>
                                      <p:cBhvr>
                                        <p:cTn id="105" dur="26">
                                          <p:stCondLst>
                                            <p:cond delay="1312"/>
                                          </p:stCondLst>
                                        </p:cTn>
                                        <p:tgtEl>
                                          <p:spTgt spid="184459"/>
                                        </p:tgtEl>
                                      </p:cBhvr>
                                      <p:to x="100000" y="80000"/>
                                    </p:animScale>
                                    <p:animScale>
                                      <p:cBhvr>
                                        <p:cTn id="106" dur="166" decel="50000">
                                          <p:stCondLst>
                                            <p:cond delay="1338"/>
                                          </p:stCondLst>
                                        </p:cTn>
                                        <p:tgtEl>
                                          <p:spTgt spid="184459"/>
                                        </p:tgtEl>
                                      </p:cBhvr>
                                      <p:to x="100000" y="100000"/>
                                    </p:animScale>
                                    <p:animScale>
                                      <p:cBhvr>
                                        <p:cTn id="107" dur="26">
                                          <p:stCondLst>
                                            <p:cond delay="1642"/>
                                          </p:stCondLst>
                                        </p:cTn>
                                        <p:tgtEl>
                                          <p:spTgt spid="184459"/>
                                        </p:tgtEl>
                                      </p:cBhvr>
                                      <p:to x="100000" y="90000"/>
                                    </p:animScale>
                                    <p:animScale>
                                      <p:cBhvr>
                                        <p:cTn id="108" dur="166" decel="50000">
                                          <p:stCondLst>
                                            <p:cond delay="1668"/>
                                          </p:stCondLst>
                                        </p:cTn>
                                        <p:tgtEl>
                                          <p:spTgt spid="184459"/>
                                        </p:tgtEl>
                                      </p:cBhvr>
                                      <p:to x="100000" y="100000"/>
                                    </p:animScale>
                                    <p:animScale>
                                      <p:cBhvr>
                                        <p:cTn id="109" dur="26">
                                          <p:stCondLst>
                                            <p:cond delay="1808"/>
                                          </p:stCondLst>
                                        </p:cTn>
                                        <p:tgtEl>
                                          <p:spTgt spid="184459"/>
                                        </p:tgtEl>
                                      </p:cBhvr>
                                      <p:to x="100000" y="95000"/>
                                    </p:animScale>
                                    <p:animScale>
                                      <p:cBhvr>
                                        <p:cTn id="110" dur="166" decel="50000">
                                          <p:stCondLst>
                                            <p:cond delay="1834"/>
                                          </p:stCondLst>
                                        </p:cTn>
                                        <p:tgtEl>
                                          <p:spTgt spid="184459"/>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84472"/>
                                        </p:tgtEl>
                                        <p:attrNameLst>
                                          <p:attrName>style.visibility</p:attrName>
                                        </p:attrNameLst>
                                      </p:cBhvr>
                                      <p:to>
                                        <p:strVal val="visible"/>
                                      </p:to>
                                    </p:set>
                                    <p:animEffect transition="in" filter="wipe(down)">
                                      <p:cBhvr>
                                        <p:cTn id="115" dur="580">
                                          <p:stCondLst>
                                            <p:cond delay="0"/>
                                          </p:stCondLst>
                                        </p:cTn>
                                        <p:tgtEl>
                                          <p:spTgt spid="184472"/>
                                        </p:tgtEl>
                                      </p:cBhvr>
                                    </p:animEffect>
                                    <p:anim calcmode="lin" valueType="num">
                                      <p:cBhvr>
                                        <p:cTn id="116" dur="1822" tmFilter="0,0; 0.14,0.36; 0.43,0.73; 0.71,0.91; 1.0,1.0">
                                          <p:stCondLst>
                                            <p:cond delay="0"/>
                                          </p:stCondLst>
                                        </p:cTn>
                                        <p:tgtEl>
                                          <p:spTgt spid="18447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447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447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447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4472"/>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4472"/>
                                        </p:tgtEl>
                                      </p:cBhvr>
                                      <p:to x="100000" y="60000"/>
                                    </p:animScale>
                                    <p:animScale>
                                      <p:cBhvr>
                                        <p:cTn id="122" dur="166" decel="50000">
                                          <p:stCondLst>
                                            <p:cond delay="676"/>
                                          </p:stCondLst>
                                        </p:cTn>
                                        <p:tgtEl>
                                          <p:spTgt spid="184472"/>
                                        </p:tgtEl>
                                      </p:cBhvr>
                                      <p:to x="100000" y="100000"/>
                                    </p:animScale>
                                    <p:animScale>
                                      <p:cBhvr>
                                        <p:cTn id="123" dur="26">
                                          <p:stCondLst>
                                            <p:cond delay="1312"/>
                                          </p:stCondLst>
                                        </p:cTn>
                                        <p:tgtEl>
                                          <p:spTgt spid="184472"/>
                                        </p:tgtEl>
                                      </p:cBhvr>
                                      <p:to x="100000" y="80000"/>
                                    </p:animScale>
                                    <p:animScale>
                                      <p:cBhvr>
                                        <p:cTn id="124" dur="166" decel="50000">
                                          <p:stCondLst>
                                            <p:cond delay="1338"/>
                                          </p:stCondLst>
                                        </p:cTn>
                                        <p:tgtEl>
                                          <p:spTgt spid="184472"/>
                                        </p:tgtEl>
                                      </p:cBhvr>
                                      <p:to x="100000" y="100000"/>
                                    </p:animScale>
                                    <p:animScale>
                                      <p:cBhvr>
                                        <p:cTn id="125" dur="26">
                                          <p:stCondLst>
                                            <p:cond delay="1642"/>
                                          </p:stCondLst>
                                        </p:cTn>
                                        <p:tgtEl>
                                          <p:spTgt spid="184472"/>
                                        </p:tgtEl>
                                      </p:cBhvr>
                                      <p:to x="100000" y="90000"/>
                                    </p:animScale>
                                    <p:animScale>
                                      <p:cBhvr>
                                        <p:cTn id="126" dur="166" decel="50000">
                                          <p:stCondLst>
                                            <p:cond delay="1668"/>
                                          </p:stCondLst>
                                        </p:cTn>
                                        <p:tgtEl>
                                          <p:spTgt spid="184472"/>
                                        </p:tgtEl>
                                      </p:cBhvr>
                                      <p:to x="100000" y="100000"/>
                                    </p:animScale>
                                    <p:animScale>
                                      <p:cBhvr>
                                        <p:cTn id="127" dur="26">
                                          <p:stCondLst>
                                            <p:cond delay="1808"/>
                                          </p:stCondLst>
                                        </p:cTn>
                                        <p:tgtEl>
                                          <p:spTgt spid="184472"/>
                                        </p:tgtEl>
                                      </p:cBhvr>
                                      <p:to x="100000" y="95000"/>
                                    </p:animScale>
                                    <p:animScale>
                                      <p:cBhvr>
                                        <p:cTn id="128" dur="166" decel="50000">
                                          <p:stCondLst>
                                            <p:cond delay="1834"/>
                                          </p:stCondLst>
                                        </p:cTn>
                                        <p:tgtEl>
                                          <p:spTgt spid="184472"/>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184485"/>
                                        </p:tgtEl>
                                        <p:attrNameLst>
                                          <p:attrName>style.visibility</p:attrName>
                                        </p:attrNameLst>
                                      </p:cBhvr>
                                      <p:to>
                                        <p:strVal val="visible"/>
                                      </p:to>
                                    </p:set>
                                    <p:animEffect transition="in" filter="wipe(down)">
                                      <p:cBhvr>
                                        <p:cTn id="133" dur="580">
                                          <p:stCondLst>
                                            <p:cond delay="0"/>
                                          </p:stCondLst>
                                        </p:cTn>
                                        <p:tgtEl>
                                          <p:spTgt spid="184485"/>
                                        </p:tgtEl>
                                      </p:cBhvr>
                                    </p:animEffect>
                                    <p:anim calcmode="lin" valueType="num">
                                      <p:cBhvr>
                                        <p:cTn id="134" dur="1822" tmFilter="0,0; 0.14,0.36; 0.43,0.73; 0.71,0.91; 1.0,1.0">
                                          <p:stCondLst>
                                            <p:cond delay="0"/>
                                          </p:stCondLst>
                                        </p:cTn>
                                        <p:tgtEl>
                                          <p:spTgt spid="184485"/>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4485"/>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4485"/>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4485"/>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4485"/>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4485"/>
                                        </p:tgtEl>
                                      </p:cBhvr>
                                      <p:to x="100000" y="60000"/>
                                    </p:animScale>
                                    <p:animScale>
                                      <p:cBhvr>
                                        <p:cTn id="140" dur="166" decel="50000">
                                          <p:stCondLst>
                                            <p:cond delay="676"/>
                                          </p:stCondLst>
                                        </p:cTn>
                                        <p:tgtEl>
                                          <p:spTgt spid="184485"/>
                                        </p:tgtEl>
                                      </p:cBhvr>
                                      <p:to x="100000" y="100000"/>
                                    </p:animScale>
                                    <p:animScale>
                                      <p:cBhvr>
                                        <p:cTn id="141" dur="26">
                                          <p:stCondLst>
                                            <p:cond delay="1312"/>
                                          </p:stCondLst>
                                        </p:cTn>
                                        <p:tgtEl>
                                          <p:spTgt spid="184485"/>
                                        </p:tgtEl>
                                      </p:cBhvr>
                                      <p:to x="100000" y="80000"/>
                                    </p:animScale>
                                    <p:animScale>
                                      <p:cBhvr>
                                        <p:cTn id="142" dur="166" decel="50000">
                                          <p:stCondLst>
                                            <p:cond delay="1338"/>
                                          </p:stCondLst>
                                        </p:cTn>
                                        <p:tgtEl>
                                          <p:spTgt spid="184485"/>
                                        </p:tgtEl>
                                      </p:cBhvr>
                                      <p:to x="100000" y="100000"/>
                                    </p:animScale>
                                    <p:animScale>
                                      <p:cBhvr>
                                        <p:cTn id="143" dur="26">
                                          <p:stCondLst>
                                            <p:cond delay="1642"/>
                                          </p:stCondLst>
                                        </p:cTn>
                                        <p:tgtEl>
                                          <p:spTgt spid="184485"/>
                                        </p:tgtEl>
                                      </p:cBhvr>
                                      <p:to x="100000" y="90000"/>
                                    </p:animScale>
                                    <p:animScale>
                                      <p:cBhvr>
                                        <p:cTn id="144" dur="166" decel="50000">
                                          <p:stCondLst>
                                            <p:cond delay="1668"/>
                                          </p:stCondLst>
                                        </p:cTn>
                                        <p:tgtEl>
                                          <p:spTgt spid="184485"/>
                                        </p:tgtEl>
                                      </p:cBhvr>
                                      <p:to x="100000" y="100000"/>
                                    </p:animScale>
                                    <p:animScale>
                                      <p:cBhvr>
                                        <p:cTn id="145" dur="26">
                                          <p:stCondLst>
                                            <p:cond delay="1808"/>
                                          </p:stCondLst>
                                        </p:cTn>
                                        <p:tgtEl>
                                          <p:spTgt spid="184485"/>
                                        </p:tgtEl>
                                      </p:cBhvr>
                                      <p:to x="100000" y="95000"/>
                                    </p:animScale>
                                    <p:animScale>
                                      <p:cBhvr>
                                        <p:cTn id="146" dur="166" decel="50000">
                                          <p:stCondLst>
                                            <p:cond delay="1834"/>
                                          </p:stCondLst>
                                        </p:cTn>
                                        <p:tgtEl>
                                          <p:spTgt spid="184485"/>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wipe(down)">
                                      <p:cBhvr>
                                        <p:cTn id="151" dur="580">
                                          <p:stCondLst>
                                            <p:cond delay="0"/>
                                          </p:stCondLst>
                                        </p:cTn>
                                        <p:tgtEl>
                                          <p:spTgt spid="46"/>
                                        </p:tgtEl>
                                      </p:cBhvr>
                                    </p:animEffect>
                                    <p:anim calcmode="lin" valueType="num">
                                      <p:cBhvr>
                                        <p:cTn id="152"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7" dur="26">
                                          <p:stCondLst>
                                            <p:cond delay="650"/>
                                          </p:stCondLst>
                                        </p:cTn>
                                        <p:tgtEl>
                                          <p:spTgt spid="46"/>
                                        </p:tgtEl>
                                      </p:cBhvr>
                                      <p:to x="100000" y="60000"/>
                                    </p:animScale>
                                    <p:animScale>
                                      <p:cBhvr>
                                        <p:cTn id="158" dur="166" decel="50000">
                                          <p:stCondLst>
                                            <p:cond delay="676"/>
                                          </p:stCondLst>
                                        </p:cTn>
                                        <p:tgtEl>
                                          <p:spTgt spid="46"/>
                                        </p:tgtEl>
                                      </p:cBhvr>
                                      <p:to x="100000" y="100000"/>
                                    </p:animScale>
                                    <p:animScale>
                                      <p:cBhvr>
                                        <p:cTn id="159" dur="26">
                                          <p:stCondLst>
                                            <p:cond delay="1312"/>
                                          </p:stCondLst>
                                        </p:cTn>
                                        <p:tgtEl>
                                          <p:spTgt spid="46"/>
                                        </p:tgtEl>
                                      </p:cBhvr>
                                      <p:to x="100000" y="80000"/>
                                    </p:animScale>
                                    <p:animScale>
                                      <p:cBhvr>
                                        <p:cTn id="160" dur="166" decel="50000">
                                          <p:stCondLst>
                                            <p:cond delay="1338"/>
                                          </p:stCondLst>
                                        </p:cTn>
                                        <p:tgtEl>
                                          <p:spTgt spid="46"/>
                                        </p:tgtEl>
                                      </p:cBhvr>
                                      <p:to x="100000" y="100000"/>
                                    </p:animScale>
                                    <p:animScale>
                                      <p:cBhvr>
                                        <p:cTn id="161" dur="26">
                                          <p:stCondLst>
                                            <p:cond delay="1642"/>
                                          </p:stCondLst>
                                        </p:cTn>
                                        <p:tgtEl>
                                          <p:spTgt spid="46"/>
                                        </p:tgtEl>
                                      </p:cBhvr>
                                      <p:to x="100000" y="90000"/>
                                    </p:animScale>
                                    <p:animScale>
                                      <p:cBhvr>
                                        <p:cTn id="162" dur="166" decel="50000">
                                          <p:stCondLst>
                                            <p:cond delay="1668"/>
                                          </p:stCondLst>
                                        </p:cTn>
                                        <p:tgtEl>
                                          <p:spTgt spid="46"/>
                                        </p:tgtEl>
                                      </p:cBhvr>
                                      <p:to x="100000" y="100000"/>
                                    </p:animScale>
                                    <p:animScale>
                                      <p:cBhvr>
                                        <p:cTn id="163" dur="26">
                                          <p:stCondLst>
                                            <p:cond delay="1808"/>
                                          </p:stCondLst>
                                        </p:cTn>
                                        <p:tgtEl>
                                          <p:spTgt spid="46"/>
                                        </p:tgtEl>
                                      </p:cBhvr>
                                      <p:to x="100000" y="95000"/>
                                    </p:animScale>
                                    <p:animScale>
                                      <p:cBhvr>
                                        <p:cTn id="164" dur="166" decel="50000">
                                          <p:stCondLst>
                                            <p:cond delay="1834"/>
                                          </p:stCondLst>
                                        </p:cTn>
                                        <p:tgtEl>
                                          <p:spTgt spid="46"/>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10279"/>
                                        </p:tgtEl>
                                        <p:attrNameLst>
                                          <p:attrName>style.visibility</p:attrName>
                                        </p:attrNameLst>
                                      </p:cBhvr>
                                      <p:to>
                                        <p:strVal val="visible"/>
                                      </p:to>
                                    </p:set>
                                    <p:animEffect transition="in" filter="wipe(down)">
                                      <p:cBhvr>
                                        <p:cTn id="169" dur="580">
                                          <p:stCondLst>
                                            <p:cond delay="0"/>
                                          </p:stCondLst>
                                        </p:cTn>
                                        <p:tgtEl>
                                          <p:spTgt spid="10279"/>
                                        </p:tgtEl>
                                      </p:cBhvr>
                                    </p:animEffect>
                                    <p:anim calcmode="lin" valueType="num">
                                      <p:cBhvr>
                                        <p:cTn id="170" dur="1822" tmFilter="0,0; 0.14,0.36; 0.43,0.73; 0.71,0.91; 1.0,1.0">
                                          <p:stCondLst>
                                            <p:cond delay="0"/>
                                          </p:stCondLst>
                                        </p:cTn>
                                        <p:tgtEl>
                                          <p:spTgt spid="10279"/>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0279"/>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0279"/>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0279"/>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0279"/>
                                        </p:tgtEl>
                                        <p:attrNameLst>
                                          <p:attrName>ppt_y</p:attrName>
                                        </p:attrNameLst>
                                      </p:cBhvr>
                                      <p:tavLst>
                                        <p:tav tm="0" fmla="#ppt_y-sin(pi*$)/81">
                                          <p:val>
                                            <p:fltVal val="0"/>
                                          </p:val>
                                        </p:tav>
                                        <p:tav tm="100000">
                                          <p:val>
                                            <p:fltVal val="1"/>
                                          </p:val>
                                        </p:tav>
                                      </p:tavLst>
                                    </p:anim>
                                    <p:animScale>
                                      <p:cBhvr>
                                        <p:cTn id="175" dur="26">
                                          <p:stCondLst>
                                            <p:cond delay="650"/>
                                          </p:stCondLst>
                                        </p:cTn>
                                        <p:tgtEl>
                                          <p:spTgt spid="10279"/>
                                        </p:tgtEl>
                                      </p:cBhvr>
                                      <p:to x="100000" y="60000"/>
                                    </p:animScale>
                                    <p:animScale>
                                      <p:cBhvr>
                                        <p:cTn id="176" dur="166" decel="50000">
                                          <p:stCondLst>
                                            <p:cond delay="676"/>
                                          </p:stCondLst>
                                        </p:cTn>
                                        <p:tgtEl>
                                          <p:spTgt spid="10279"/>
                                        </p:tgtEl>
                                      </p:cBhvr>
                                      <p:to x="100000" y="100000"/>
                                    </p:animScale>
                                    <p:animScale>
                                      <p:cBhvr>
                                        <p:cTn id="177" dur="26">
                                          <p:stCondLst>
                                            <p:cond delay="1312"/>
                                          </p:stCondLst>
                                        </p:cTn>
                                        <p:tgtEl>
                                          <p:spTgt spid="10279"/>
                                        </p:tgtEl>
                                      </p:cBhvr>
                                      <p:to x="100000" y="80000"/>
                                    </p:animScale>
                                    <p:animScale>
                                      <p:cBhvr>
                                        <p:cTn id="178" dur="166" decel="50000">
                                          <p:stCondLst>
                                            <p:cond delay="1338"/>
                                          </p:stCondLst>
                                        </p:cTn>
                                        <p:tgtEl>
                                          <p:spTgt spid="10279"/>
                                        </p:tgtEl>
                                      </p:cBhvr>
                                      <p:to x="100000" y="100000"/>
                                    </p:animScale>
                                    <p:animScale>
                                      <p:cBhvr>
                                        <p:cTn id="179" dur="26">
                                          <p:stCondLst>
                                            <p:cond delay="1642"/>
                                          </p:stCondLst>
                                        </p:cTn>
                                        <p:tgtEl>
                                          <p:spTgt spid="10279"/>
                                        </p:tgtEl>
                                      </p:cBhvr>
                                      <p:to x="100000" y="90000"/>
                                    </p:animScale>
                                    <p:animScale>
                                      <p:cBhvr>
                                        <p:cTn id="180" dur="166" decel="50000">
                                          <p:stCondLst>
                                            <p:cond delay="1668"/>
                                          </p:stCondLst>
                                        </p:cTn>
                                        <p:tgtEl>
                                          <p:spTgt spid="10279"/>
                                        </p:tgtEl>
                                      </p:cBhvr>
                                      <p:to x="100000" y="100000"/>
                                    </p:animScale>
                                    <p:animScale>
                                      <p:cBhvr>
                                        <p:cTn id="181" dur="26">
                                          <p:stCondLst>
                                            <p:cond delay="1808"/>
                                          </p:stCondLst>
                                        </p:cTn>
                                        <p:tgtEl>
                                          <p:spTgt spid="10279"/>
                                        </p:tgtEl>
                                      </p:cBhvr>
                                      <p:to x="100000" y="95000"/>
                                    </p:animScale>
                                    <p:animScale>
                                      <p:cBhvr>
                                        <p:cTn id="182" dur="166" decel="50000">
                                          <p:stCondLst>
                                            <p:cond delay="1834"/>
                                          </p:stCondLst>
                                        </p:cTn>
                                        <p:tgtEl>
                                          <p:spTgt spid="10279"/>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10294"/>
                                        </p:tgtEl>
                                        <p:attrNameLst>
                                          <p:attrName>style.visibility</p:attrName>
                                        </p:attrNameLst>
                                      </p:cBhvr>
                                      <p:to>
                                        <p:strVal val="visible"/>
                                      </p:to>
                                    </p:set>
                                    <p:animEffect transition="in" filter="wipe(down)">
                                      <p:cBhvr>
                                        <p:cTn id="187" dur="580">
                                          <p:stCondLst>
                                            <p:cond delay="0"/>
                                          </p:stCondLst>
                                        </p:cTn>
                                        <p:tgtEl>
                                          <p:spTgt spid="10294"/>
                                        </p:tgtEl>
                                      </p:cBhvr>
                                    </p:animEffect>
                                    <p:anim calcmode="lin" valueType="num">
                                      <p:cBhvr>
                                        <p:cTn id="188" dur="1822" tmFilter="0,0; 0.14,0.36; 0.43,0.73; 0.71,0.91; 1.0,1.0">
                                          <p:stCondLst>
                                            <p:cond delay="0"/>
                                          </p:stCondLst>
                                        </p:cTn>
                                        <p:tgtEl>
                                          <p:spTgt spid="10294"/>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0294"/>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0294"/>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0294"/>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0294"/>
                                        </p:tgtEl>
                                        <p:attrNameLst>
                                          <p:attrName>ppt_y</p:attrName>
                                        </p:attrNameLst>
                                      </p:cBhvr>
                                      <p:tavLst>
                                        <p:tav tm="0" fmla="#ppt_y-sin(pi*$)/81">
                                          <p:val>
                                            <p:fltVal val="0"/>
                                          </p:val>
                                        </p:tav>
                                        <p:tav tm="100000">
                                          <p:val>
                                            <p:fltVal val="1"/>
                                          </p:val>
                                        </p:tav>
                                      </p:tavLst>
                                    </p:anim>
                                    <p:animScale>
                                      <p:cBhvr>
                                        <p:cTn id="193" dur="26">
                                          <p:stCondLst>
                                            <p:cond delay="650"/>
                                          </p:stCondLst>
                                        </p:cTn>
                                        <p:tgtEl>
                                          <p:spTgt spid="10294"/>
                                        </p:tgtEl>
                                      </p:cBhvr>
                                      <p:to x="100000" y="60000"/>
                                    </p:animScale>
                                    <p:animScale>
                                      <p:cBhvr>
                                        <p:cTn id="194" dur="166" decel="50000">
                                          <p:stCondLst>
                                            <p:cond delay="676"/>
                                          </p:stCondLst>
                                        </p:cTn>
                                        <p:tgtEl>
                                          <p:spTgt spid="10294"/>
                                        </p:tgtEl>
                                      </p:cBhvr>
                                      <p:to x="100000" y="100000"/>
                                    </p:animScale>
                                    <p:animScale>
                                      <p:cBhvr>
                                        <p:cTn id="195" dur="26">
                                          <p:stCondLst>
                                            <p:cond delay="1312"/>
                                          </p:stCondLst>
                                        </p:cTn>
                                        <p:tgtEl>
                                          <p:spTgt spid="10294"/>
                                        </p:tgtEl>
                                      </p:cBhvr>
                                      <p:to x="100000" y="80000"/>
                                    </p:animScale>
                                    <p:animScale>
                                      <p:cBhvr>
                                        <p:cTn id="196" dur="166" decel="50000">
                                          <p:stCondLst>
                                            <p:cond delay="1338"/>
                                          </p:stCondLst>
                                        </p:cTn>
                                        <p:tgtEl>
                                          <p:spTgt spid="10294"/>
                                        </p:tgtEl>
                                      </p:cBhvr>
                                      <p:to x="100000" y="100000"/>
                                    </p:animScale>
                                    <p:animScale>
                                      <p:cBhvr>
                                        <p:cTn id="197" dur="26">
                                          <p:stCondLst>
                                            <p:cond delay="1642"/>
                                          </p:stCondLst>
                                        </p:cTn>
                                        <p:tgtEl>
                                          <p:spTgt spid="10294"/>
                                        </p:tgtEl>
                                      </p:cBhvr>
                                      <p:to x="100000" y="90000"/>
                                    </p:animScale>
                                    <p:animScale>
                                      <p:cBhvr>
                                        <p:cTn id="198" dur="166" decel="50000">
                                          <p:stCondLst>
                                            <p:cond delay="1668"/>
                                          </p:stCondLst>
                                        </p:cTn>
                                        <p:tgtEl>
                                          <p:spTgt spid="10294"/>
                                        </p:tgtEl>
                                      </p:cBhvr>
                                      <p:to x="100000" y="100000"/>
                                    </p:animScale>
                                    <p:animScale>
                                      <p:cBhvr>
                                        <p:cTn id="199" dur="26">
                                          <p:stCondLst>
                                            <p:cond delay="1808"/>
                                          </p:stCondLst>
                                        </p:cTn>
                                        <p:tgtEl>
                                          <p:spTgt spid="10294"/>
                                        </p:tgtEl>
                                      </p:cBhvr>
                                      <p:to x="100000" y="95000"/>
                                    </p:animScale>
                                    <p:animScale>
                                      <p:cBhvr>
                                        <p:cTn id="200" dur="166" decel="50000">
                                          <p:stCondLst>
                                            <p:cond delay="1834"/>
                                          </p:stCondLst>
                                        </p:cTn>
                                        <p:tgtEl>
                                          <p:spTgt spid="10294"/>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nodeType="clickEffect">
                                  <p:stCondLst>
                                    <p:cond delay="0"/>
                                  </p:stCondLst>
                                  <p:childTnLst>
                                    <p:set>
                                      <p:cBhvr>
                                        <p:cTn id="204" dur="1" fill="hold">
                                          <p:stCondLst>
                                            <p:cond delay="0"/>
                                          </p:stCondLst>
                                        </p:cTn>
                                        <p:tgtEl>
                                          <p:spTgt spid="10307"/>
                                        </p:tgtEl>
                                        <p:attrNameLst>
                                          <p:attrName>style.visibility</p:attrName>
                                        </p:attrNameLst>
                                      </p:cBhvr>
                                      <p:to>
                                        <p:strVal val="visible"/>
                                      </p:to>
                                    </p:set>
                                    <p:animEffect transition="in" filter="wipe(down)">
                                      <p:cBhvr>
                                        <p:cTn id="205" dur="580">
                                          <p:stCondLst>
                                            <p:cond delay="0"/>
                                          </p:stCondLst>
                                        </p:cTn>
                                        <p:tgtEl>
                                          <p:spTgt spid="10307"/>
                                        </p:tgtEl>
                                      </p:cBhvr>
                                    </p:animEffect>
                                    <p:anim calcmode="lin" valueType="num">
                                      <p:cBhvr>
                                        <p:cTn id="206" dur="1822" tmFilter="0,0; 0.14,0.36; 0.43,0.73; 0.71,0.91; 1.0,1.0">
                                          <p:stCondLst>
                                            <p:cond delay="0"/>
                                          </p:stCondLst>
                                        </p:cTn>
                                        <p:tgtEl>
                                          <p:spTgt spid="10307"/>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0307"/>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0307"/>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0307"/>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0307"/>
                                        </p:tgtEl>
                                        <p:attrNameLst>
                                          <p:attrName>ppt_y</p:attrName>
                                        </p:attrNameLst>
                                      </p:cBhvr>
                                      <p:tavLst>
                                        <p:tav tm="0" fmla="#ppt_y-sin(pi*$)/81">
                                          <p:val>
                                            <p:fltVal val="0"/>
                                          </p:val>
                                        </p:tav>
                                        <p:tav tm="100000">
                                          <p:val>
                                            <p:fltVal val="1"/>
                                          </p:val>
                                        </p:tav>
                                      </p:tavLst>
                                    </p:anim>
                                    <p:animScale>
                                      <p:cBhvr>
                                        <p:cTn id="211" dur="26">
                                          <p:stCondLst>
                                            <p:cond delay="650"/>
                                          </p:stCondLst>
                                        </p:cTn>
                                        <p:tgtEl>
                                          <p:spTgt spid="10307"/>
                                        </p:tgtEl>
                                      </p:cBhvr>
                                      <p:to x="100000" y="60000"/>
                                    </p:animScale>
                                    <p:animScale>
                                      <p:cBhvr>
                                        <p:cTn id="212" dur="166" decel="50000">
                                          <p:stCondLst>
                                            <p:cond delay="676"/>
                                          </p:stCondLst>
                                        </p:cTn>
                                        <p:tgtEl>
                                          <p:spTgt spid="10307"/>
                                        </p:tgtEl>
                                      </p:cBhvr>
                                      <p:to x="100000" y="100000"/>
                                    </p:animScale>
                                    <p:animScale>
                                      <p:cBhvr>
                                        <p:cTn id="213" dur="26">
                                          <p:stCondLst>
                                            <p:cond delay="1312"/>
                                          </p:stCondLst>
                                        </p:cTn>
                                        <p:tgtEl>
                                          <p:spTgt spid="10307"/>
                                        </p:tgtEl>
                                      </p:cBhvr>
                                      <p:to x="100000" y="80000"/>
                                    </p:animScale>
                                    <p:animScale>
                                      <p:cBhvr>
                                        <p:cTn id="214" dur="166" decel="50000">
                                          <p:stCondLst>
                                            <p:cond delay="1338"/>
                                          </p:stCondLst>
                                        </p:cTn>
                                        <p:tgtEl>
                                          <p:spTgt spid="10307"/>
                                        </p:tgtEl>
                                      </p:cBhvr>
                                      <p:to x="100000" y="100000"/>
                                    </p:animScale>
                                    <p:animScale>
                                      <p:cBhvr>
                                        <p:cTn id="215" dur="26">
                                          <p:stCondLst>
                                            <p:cond delay="1642"/>
                                          </p:stCondLst>
                                        </p:cTn>
                                        <p:tgtEl>
                                          <p:spTgt spid="10307"/>
                                        </p:tgtEl>
                                      </p:cBhvr>
                                      <p:to x="100000" y="90000"/>
                                    </p:animScale>
                                    <p:animScale>
                                      <p:cBhvr>
                                        <p:cTn id="216" dur="166" decel="50000">
                                          <p:stCondLst>
                                            <p:cond delay="1668"/>
                                          </p:stCondLst>
                                        </p:cTn>
                                        <p:tgtEl>
                                          <p:spTgt spid="10307"/>
                                        </p:tgtEl>
                                      </p:cBhvr>
                                      <p:to x="100000" y="100000"/>
                                    </p:animScale>
                                    <p:animScale>
                                      <p:cBhvr>
                                        <p:cTn id="217" dur="26">
                                          <p:stCondLst>
                                            <p:cond delay="1808"/>
                                          </p:stCondLst>
                                        </p:cTn>
                                        <p:tgtEl>
                                          <p:spTgt spid="10307"/>
                                        </p:tgtEl>
                                      </p:cBhvr>
                                      <p:to x="100000" y="95000"/>
                                    </p:animScale>
                                    <p:animScale>
                                      <p:cBhvr>
                                        <p:cTn id="218" dur="166" decel="50000">
                                          <p:stCondLst>
                                            <p:cond delay="1834"/>
                                          </p:stCondLst>
                                        </p:cTn>
                                        <p:tgtEl>
                                          <p:spTgt spid="10307"/>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nodeType="clickEffect">
                                  <p:stCondLst>
                                    <p:cond delay="0"/>
                                  </p:stCondLst>
                                  <p:childTnLst>
                                    <p:set>
                                      <p:cBhvr>
                                        <p:cTn id="222" dur="1" fill="hold">
                                          <p:stCondLst>
                                            <p:cond delay="0"/>
                                          </p:stCondLst>
                                        </p:cTn>
                                        <p:tgtEl>
                                          <p:spTgt spid="10344"/>
                                        </p:tgtEl>
                                        <p:attrNameLst>
                                          <p:attrName>style.visibility</p:attrName>
                                        </p:attrNameLst>
                                      </p:cBhvr>
                                      <p:to>
                                        <p:strVal val="visible"/>
                                      </p:to>
                                    </p:set>
                                    <p:animEffect transition="in" filter="wipe(down)">
                                      <p:cBhvr>
                                        <p:cTn id="223" dur="580">
                                          <p:stCondLst>
                                            <p:cond delay="0"/>
                                          </p:stCondLst>
                                        </p:cTn>
                                        <p:tgtEl>
                                          <p:spTgt spid="10344"/>
                                        </p:tgtEl>
                                      </p:cBhvr>
                                    </p:animEffect>
                                    <p:anim calcmode="lin" valueType="num">
                                      <p:cBhvr>
                                        <p:cTn id="224" dur="1822" tmFilter="0,0; 0.14,0.36; 0.43,0.73; 0.71,0.91; 1.0,1.0">
                                          <p:stCondLst>
                                            <p:cond delay="0"/>
                                          </p:stCondLst>
                                        </p:cTn>
                                        <p:tgtEl>
                                          <p:spTgt spid="10344"/>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10344"/>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10344"/>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10344"/>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10344"/>
                                        </p:tgtEl>
                                        <p:attrNameLst>
                                          <p:attrName>ppt_y</p:attrName>
                                        </p:attrNameLst>
                                      </p:cBhvr>
                                      <p:tavLst>
                                        <p:tav tm="0" fmla="#ppt_y-sin(pi*$)/81">
                                          <p:val>
                                            <p:fltVal val="0"/>
                                          </p:val>
                                        </p:tav>
                                        <p:tav tm="100000">
                                          <p:val>
                                            <p:fltVal val="1"/>
                                          </p:val>
                                        </p:tav>
                                      </p:tavLst>
                                    </p:anim>
                                    <p:animScale>
                                      <p:cBhvr>
                                        <p:cTn id="229" dur="26">
                                          <p:stCondLst>
                                            <p:cond delay="650"/>
                                          </p:stCondLst>
                                        </p:cTn>
                                        <p:tgtEl>
                                          <p:spTgt spid="10344"/>
                                        </p:tgtEl>
                                      </p:cBhvr>
                                      <p:to x="100000" y="60000"/>
                                    </p:animScale>
                                    <p:animScale>
                                      <p:cBhvr>
                                        <p:cTn id="230" dur="166" decel="50000">
                                          <p:stCondLst>
                                            <p:cond delay="676"/>
                                          </p:stCondLst>
                                        </p:cTn>
                                        <p:tgtEl>
                                          <p:spTgt spid="10344"/>
                                        </p:tgtEl>
                                      </p:cBhvr>
                                      <p:to x="100000" y="100000"/>
                                    </p:animScale>
                                    <p:animScale>
                                      <p:cBhvr>
                                        <p:cTn id="231" dur="26">
                                          <p:stCondLst>
                                            <p:cond delay="1312"/>
                                          </p:stCondLst>
                                        </p:cTn>
                                        <p:tgtEl>
                                          <p:spTgt spid="10344"/>
                                        </p:tgtEl>
                                      </p:cBhvr>
                                      <p:to x="100000" y="80000"/>
                                    </p:animScale>
                                    <p:animScale>
                                      <p:cBhvr>
                                        <p:cTn id="232" dur="166" decel="50000">
                                          <p:stCondLst>
                                            <p:cond delay="1338"/>
                                          </p:stCondLst>
                                        </p:cTn>
                                        <p:tgtEl>
                                          <p:spTgt spid="10344"/>
                                        </p:tgtEl>
                                      </p:cBhvr>
                                      <p:to x="100000" y="100000"/>
                                    </p:animScale>
                                    <p:animScale>
                                      <p:cBhvr>
                                        <p:cTn id="233" dur="26">
                                          <p:stCondLst>
                                            <p:cond delay="1642"/>
                                          </p:stCondLst>
                                        </p:cTn>
                                        <p:tgtEl>
                                          <p:spTgt spid="10344"/>
                                        </p:tgtEl>
                                      </p:cBhvr>
                                      <p:to x="100000" y="90000"/>
                                    </p:animScale>
                                    <p:animScale>
                                      <p:cBhvr>
                                        <p:cTn id="234" dur="166" decel="50000">
                                          <p:stCondLst>
                                            <p:cond delay="1668"/>
                                          </p:stCondLst>
                                        </p:cTn>
                                        <p:tgtEl>
                                          <p:spTgt spid="10344"/>
                                        </p:tgtEl>
                                      </p:cBhvr>
                                      <p:to x="100000" y="100000"/>
                                    </p:animScale>
                                    <p:animScale>
                                      <p:cBhvr>
                                        <p:cTn id="235" dur="26">
                                          <p:stCondLst>
                                            <p:cond delay="1808"/>
                                          </p:stCondLst>
                                        </p:cTn>
                                        <p:tgtEl>
                                          <p:spTgt spid="10344"/>
                                        </p:tgtEl>
                                      </p:cBhvr>
                                      <p:to x="100000" y="95000"/>
                                    </p:animScale>
                                    <p:animScale>
                                      <p:cBhvr>
                                        <p:cTn id="236" dur="166" decel="50000">
                                          <p:stCondLst>
                                            <p:cond delay="1834"/>
                                          </p:stCondLst>
                                        </p:cTn>
                                        <p:tgtEl>
                                          <p:spTgt spid="10344"/>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nodeType="clickEffect">
                                  <p:stCondLst>
                                    <p:cond delay="0"/>
                                  </p:stCondLst>
                                  <p:childTnLst>
                                    <p:set>
                                      <p:cBhvr>
                                        <p:cTn id="240" dur="1" fill="hold">
                                          <p:stCondLst>
                                            <p:cond delay="0"/>
                                          </p:stCondLst>
                                        </p:cTn>
                                        <p:tgtEl>
                                          <p:spTgt spid="10357"/>
                                        </p:tgtEl>
                                        <p:attrNameLst>
                                          <p:attrName>style.visibility</p:attrName>
                                        </p:attrNameLst>
                                      </p:cBhvr>
                                      <p:to>
                                        <p:strVal val="visible"/>
                                      </p:to>
                                    </p:set>
                                    <p:animEffect transition="in" filter="wipe(down)">
                                      <p:cBhvr>
                                        <p:cTn id="241" dur="580">
                                          <p:stCondLst>
                                            <p:cond delay="0"/>
                                          </p:stCondLst>
                                        </p:cTn>
                                        <p:tgtEl>
                                          <p:spTgt spid="10357"/>
                                        </p:tgtEl>
                                      </p:cBhvr>
                                    </p:animEffect>
                                    <p:anim calcmode="lin" valueType="num">
                                      <p:cBhvr>
                                        <p:cTn id="242" dur="1822" tmFilter="0,0; 0.14,0.36; 0.43,0.73; 0.71,0.91; 1.0,1.0">
                                          <p:stCondLst>
                                            <p:cond delay="0"/>
                                          </p:stCondLst>
                                        </p:cTn>
                                        <p:tgtEl>
                                          <p:spTgt spid="10357"/>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10357"/>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10357"/>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10357"/>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10357"/>
                                        </p:tgtEl>
                                        <p:attrNameLst>
                                          <p:attrName>ppt_y</p:attrName>
                                        </p:attrNameLst>
                                      </p:cBhvr>
                                      <p:tavLst>
                                        <p:tav tm="0" fmla="#ppt_y-sin(pi*$)/81">
                                          <p:val>
                                            <p:fltVal val="0"/>
                                          </p:val>
                                        </p:tav>
                                        <p:tav tm="100000">
                                          <p:val>
                                            <p:fltVal val="1"/>
                                          </p:val>
                                        </p:tav>
                                      </p:tavLst>
                                    </p:anim>
                                    <p:animScale>
                                      <p:cBhvr>
                                        <p:cTn id="247" dur="26">
                                          <p:stCondLst>
                                            <p:cond delay="650"/>
                                          </p:stCondLst>
                                        </p:cTn>
                                        <p:tgtEl>
                                          <p:spTgt spid="10357"/>
                                        </p:tgtEl>
                                      </p:cBhvr>
                                      <p:to x="100000" y="60000"/>
                                    </p:animScale>
                                    <p:animScale>
                                      <p:cBhvr>
                                        <p:cTn id="248" dur="166" decel="50000">
                                          <p:stCondLst>
                                            <p:cond delay="676"/>
                                          </p:stCondLst>
                                        </p:cTn>
                                        <p:tgtEl>
                                          <p:spTgt spid="10357"/>
                                        </p:tgtEl>
                                      </p:cBhvr>
                                      <p:to x="100000" y="100000"/>
                                    </p:animScale>
                                    <p:animScale>
                                      <p:cBhvr>
                                        <p:cTn id="249" dur="26">
                                          <p:stCondLst>
                                            <p:cond delay="1312"/>
                                          </p:stCondLst>
                                        </p:cTn>
                                        <p:tgtEl>
                                          <p:spTgt spid="10357"/>
                                        </p:tgtEl>
                                      </p:cBhvr>
                                      <p:to x="100000" y="80000"/>
                                    </p:animScale>
                                    <p:animScale>
                                      <p:cBhvr>
                                        <p:cTn id="250" dur="166" decel="50000">
                                          <p:stCondLst>
                                            <p:cond delay="1338"/>
                                          </p:stCondLst>
                                        </p:cTn>
                                        <p:tgtEl>
                                          <p:spTgt spid="10357"/>
                                        </p:tgtEl>
                                      </p:cBhvr>
                                      <p:to x="100000" y="100000"/>
                                    </p:animScale>
                                    <p:animScale>
                                      <p:cBhvr>
                                        <p:cTn id="251" dur="26">
                                          <p:stCondLst>
                                            <p:cond delay="1642"/>
                                          </p:stCondLst>
                                        </p:cTn>
                                        <p:tgtEl>
                                          <p:spTgt spid="10357"/>
                                        </p:tgtEl>
                                      </p:cBhvr>
                                      <p:to x="100000" y="90000"/>
                                    </p:animScale>
                                    <p:animScale>
                                      <p:cBhvr>
                                        <p:cTn id="252" dur="166" decel="50000">
                                          <p:stCondLst>
                                            <p:cond delay="1668"/>
                                          </p:stCondLst>
                                        </p:cTn>
                                        <p:tgtEl>
                                          <p:spTgt spid="10357"/>
                                        </p:tgtEl>
                                      </p:cBhvr>
                                      <p:to x="100000" y="100000"/>
                                    </p:animScale>
                                    <p:animScale>
                                      <p:cBhvr>
                                        <p:cTn id="253" dur="26">
                                          <p:stCondLst>
                                            <p:cond delay="1808"/>
                                          </p:stCondLst>
                                        </p:cTn>
                                        <p:tgtEl>
                                          <p:spTgt spid="10357"/>
                                        </p:tgtEl>
                                      </p:cBhvr>
                                      <p:to x="100000" y="95000"/>
                                    </p:animScale>
                                    <p:animScale>
                                      <p:cBhvr>
                                        <p:cTn id="254" dur="166" decel="50000">
                                          <p:stCondLst>
                                            <p:cond delay="1834"/>
                                          </p:stCondLst>
                                        </p:cTn>
                                        <p:tgtEl>
                                          <p:spTgt spid="103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BBBFAEB-416D-F6B0-59B5-33F6B03A08F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4" name="Picture 7" descr="U8S20">
            <a:extLst>
              <a:ext uri="{FF2B5EF4-FFF2-40B4-BE49-F238E27FC236}">
                <a16:creationId xmlns:a16="http://schemas.microsoft.com/office/drawing/2014/main" id="{6D2783AF-CFD6-429D-C3FC-D118C050B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88" y="457200"/>
            <a:ext cx="2899142" cy="258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descr="U8S20">
            <a:extLst>
              <a:ext uri="{FF2B5EF4-FFF2-40B4-BE49-F238E27FC236}">
                <a16:creationId xmlns:a16="http://schemas.microsoft.com/office/drawing/2014/main" id="{9B95C25B-2D25-66A5-1883-94878C728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661" y="457200"/>
            <a:ext cx="3014628" cy="268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410AB27-F921-22DC-CD0B-35DCD3FB1ADA}"/>
              </a:ext>
            </a:extLst>
          </p:cNvPr>
          <p:cNvSpPr txBox="1"/>
          <p:nvPr/>
        </p:nvSpPr>
        <p:spPr>
          <a:xfrm>
            <a:off x="3342185" y="401378"/>
            <a:ext cx="4828421" cy="1739835"/>
          </a:xfrm>
          <a:prstGeom prst="rect">
            <a:avLst/>
          </a:prstGeom>
          <a:solidFill>
            <a:schemeClr val="bg1"/>
          </a:solidFill>
          <a:ln>
            <a:solidFill>
              <a:schemeClr val="tx1"/>
            </a:solidFill>
          </a:ln>
        </p:spPr>
        <p:txBody>
          <a:bodyPr wrap="square">
            <a:spAutoFit/>
          </a:bodyPr>
          <a:lstStyle/>
          <a:p>
            <a:pPr marL="0" marR="0" algn="ctr">
              <a:lnSpc>
                <a:spcPct val="115000"/>
              </a:lnSpc>
              <a:spcBef>
                <a:spcPts val="0"/>
              </a:spcBef>
              <a:spcAft>
                <a:spcPts val="1000"/>
              </a:spcAft>
            </a:pPr>
            <a:r>
              <a:rPr lang="en-US" sz="12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The Numbers Competitive Shooting Game</a:t>
            </a:r>
          </a:p>
          <a:p>
            <a:pPr marL="228600" marR="0" indent="-228600">
              <a:lnSpc>
                <a:spcPct val="115000"/>
              </a:lnSpc>
              <a:spcBef>
                <a:spcPts val="0"/>
              </a:spcBef>
              <a:spcAft>
                <a:spcPts val="1000"/>
              </a:spcAft>
              <a:buAutoNum type="arabicPeriod"/>
            </a:pPr>
            <a:r>
              <a:rPr lang="en-US" sz="1000" b="1" dirty="0">
                <a:effectLst/>
                <a:latin typeface="Arial" panose="020B0604020202020204" pitchFamily="34" charset="0"/>
                <a:ea typeface="Calibri" panose="020F0502020204030204" pitchFamily="34" charset="0"/>
                <a:cs typeface="Times New Roman" panose="02020603050405020304" pitchFamily="18" charset="0"/>
              </a:rPr>
              <a:t>SO MUCH FUN. Number players off and have a competitive game with two teams.                                                                                                           Calling numbers out to create 1 v 1’s, 2 v 2’s, 3 v 3’s etc.</a:t>
            </a:r>
          </a:p>
          <a:p>
            <a:pPr marL="228600" indent="-228600">
              <a:lnSpc>
                <a:spcPct val="115000"/>
              </a:lnSpc>
              <a:spcAft>
                <a:spcPts val="1000"/>
              </a:spcAft>
              <a:buFontTx/>
              <a:buAutoNum type="arabicPeriod"/>
            </a:pPr>
            <a:r>
              <a:rPr lang="en-US" sz="1000" b="1" dirty="0">
                <a:effectLst/>
                <a:latin typeface="Arial" panose="020B0604020202020204" pitchFamily="34" charset="0"/>
                <a:ea typeface="Calibri" panose="020F0502020204030204" pitchFamily="34" charset="0"/>
                <a:cs typeface="Times New Roman" panose="02020603050405020304" pitchFamily="18" charset="0"/>
              </a:rPr>
              <a:t>Make it competitive by keeping score, the coach serves the ball calling the number (have plenty of balls handy so it’s continuous).  </a:t>
            </a:r>
          </a:p>
          <a:p>
            <a:pPr marL="228600" indent="-228600">
              <a:lnSpc>
                <a:spcPct val="115000"/>
              </a:lnSpc>
              <a:spcAft>
                <a:spcPts val="1000"/>
              </a:spcAft>
              <a:buFontTx/>
              <a:buAutoNum type="arabicPeriod"/>
            </a:pPr>
            <a:r>
              <a:rPr lang="en-US" sz="1000" b="1" dirty="0">
                <a:latin typeface="Arial" panose="020B0604020202020204" pitchFamily="34" charset="0"/>
                <a:ea typeface="Calibri" panose="020F0502020204030204" pitchFamily="34" charset="0"/>
                <a:cs typeface="Times New Roman" panose="02020603050405020304" pitchFamily="18" charset="0"/>
              </a:rPr>
              <a:t>The first team to score 10 goals in the winner.</a:t>
            </a:r>
            <a:r>
              <a:rPr lang="en-US"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BEDC24C-2FD9-7D44-1266-39989670E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88" y="3773941"/>
            <a:ext cx="2899142" cy="259821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CB0CE7EB-24DC-C42D-6D2B-A7F371A2720A}"/>
              </a:ext>
            </a:extLst>
          </p:cNvPr>
          <p:cNvSpPr>
            <a:spLocks noChangeArrowheads="1"/>
          </p:cNvSpPr>
          <p:nvPr/>
        </p:nvSpPr>
        <p:spPr bwMode="auto">
          <a:xfrm>
            <a:off x="3307771" y="3773941"/>
            <a:ext cx="4897247" cy="2554545"/>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a:t>
            </a:r>
            <a:r>
              <a:rPr kumimoji="0" lang="en-US" altLang="en-US" sz="10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Long Range Power Shooting Practice:</a:t>
            </a:r>
            <a:r>
              <a:rPr kumimoji="0" lang="en-US" altLang="en-US" sz="10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Encourage players to shoot whenever possible. They can only shoot from their own half of the field; players stay in the same half. The sole forward can work for rebounds. They can also be used to set up shots for support players.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a:t>
            </a:r>
            <a:r>
              <a:rPr kumimoji="0" lang="en-US" altLang="en-US" sz="10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Coaching Points</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Spread Out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as a team to create space to receive and shoot.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Decision</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Pass the ball until a player is in a good position to shoot at goal. Take the shot.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Technique</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 good first touch to set the shot up (or first time shot).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  Accuracy and Power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 this order) and </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Shot Selection</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(driven, swerved </a:t>
            </a:r>
            <a:r>
              <a:rPr kumimoji="0" lang="en-US" altLang="en-US"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etc</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lphaLcParenR" startAt="5"/>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High / Low, Near / Far Post Shots</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(Low far post is best depending on the keeper’s position).                                                                                                                                       </a:t>
            </a:r>
          </a:p>
          <a:p>
            <a:pPr marL="228600" marR="0" lvl="0" indent="-228600" algn="l" defTabSz="914400" rtl="0" eaLnBrk="0" fontAlgn="base" latinLnBrk="0" hangingPunct="0">
              <a:lnSpc>
                <a:spcPct val="100000"/>
              </a:lnSpc>
              <a:spcBef>
                <a:spcPct val="0"/>
              </a:spcBef>
              <a:spcAft>
                <a:spcPct val="0"/>
              </a:spcAft>
              <a:buClrTx/>
              <a:buSzTx/>
              <a:buFontTx/>
              <a:buAutoNum type="alphaLcParenR" startAt="5"/>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Rebounds</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Off the keeper, a defender or the goal. Be alert and get into position.</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are looking for player’s attitude to shoot, hitting the target, correct selection and positioning of shot, anticipation positions for rebounds from the forwards.</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F58D66C-0FB9-91CF-2C6F-7F437DB2D60C}"/>
              </a:ext>
            </a:extLst>
          </p:cNvPr>
          <p:cNvSpPr txBox="1">
            <a:spLocks/>
          </p:cNvSpPr>
          <p:nvPr/>
        </p:nvSpPr>
        <p:spPr>
          <a:xfrm>
            <a:off x="285988" y="3144275"/>
            <a:ext cx="2899142" cy="502944"/>
          </a:xfrm>
          <a:prstGeom prst="rect">
            <a:avLst/>
          </a:prstGeom>
          <a:solidFill>
            <a:schemeClr val="bg1"/>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accent1"/>
                </a:solidFill>
                <a:latin typeface="Arial" panose="020B0604020202020204" pitchFamily="34" charset="0"/>
                <a:cs typeface="Arial" panose="020B0604020202020204" pitchFamily="34" charset="0"/>
              </a:rPr>
              <a:t>Power and Distance Shooting Game</a:t>
            </a:r>
            <a:endParaRPr lang="en-US" sz="12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8" descr="rmp164">
            <a:extLst>
              <a:ext uri="{FF2B5EF4-FFF2-40B4-BE49-F238E27FC236}">
                <a16:creationId xmlns:a16="http://schemas.microsoft.com/office/drawing/2014/main" id="{EA1DA3A8-1353-1BE8-7867-B2D485B67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5546" y="3797229"/>
            <a:ext cx="3017837"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F58B806-6020-172D-0F81-7421C9AF889E}"/>
              </a:ext>
            </a:extLst>
          </p:cNvPr>
          <p:cNvSpPr txBox="1"/>
          <p:nvPr/>
        </p:nvSpPr>
        <p:spPr>
          <a:xfrm>
            <a:off x="8327661" y="3360537"/>
            <a:ext cx="3274142" cy="286682"/>
          </a:xfrm>
          <a:prstGeom prst="rect">
            <a:avLst/>
          </a:prstGeom>
          <a:solidFill>
            <a:schemeClr val="bg1"/>
          </a:solidFill>
          <a:ln>
            <a:solidFill>
              <a:schemeClr val="tx1"/>
            </a:solidFill>
          </a:ln>
        </p:spPr>
        <p:txBody>
          <a:bodyPr wrap="square">
            <a:spAutoFit/>
          </a:bodyPr>
          <a:lstStyle/>
          <a:p>
            <a:pPr marL="0" marR="0" algn="ctr">
              <a:lnSpc>
                <a:spcPct val="115000"/>
              </a:lnSpc>
              <a:spcBef>
                <a:spcPts val="0"/>
              </a:spcBef>
              <a:spcAft>
                <a:spcPts val="1000"/>
              </a:spcAft>
            </a:pPr>
            <a:r>
              <a:rPr lang="en-US" sz="12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Finishing with a scrimmage</a:t>
            </a:r>
          </a:p>
        </p:txBody>
      </p:sp>
    </p:spTree>
    <p:extLst>
      <p:ext uri="{BB962C8B-B14F-4D97-AF65-F5344CB8AC3E}">
        <p14:creationId xmlns:p14="http://schemas.microsoft.com/office/powerpoint/2010/main" val="2604660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39FBC-DAAA-0B55-E189-B2349271D2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605C3A-485E-2A08-79ED-105723BAFF8A}"/>
              </a:ext>
            </a:extLst>
          </p:cNvPr>
          <p:cNvSpPr txBox="1"/>
          <p:nvPr/>
        </p:nvSpPr>
        <p:spPr>
          <a:xfrm>
            <a:off x="1996080" y="3283652"/>
            <a:ext cx="7824159" cy="830997"/>
          </a:xfrm>
          <a:prstGeom prst="rect">
            <a:avLst/>
          </a:prstGeom>
          <a:solidFill>
            <a:schemeClr val="tx2">
              <a:lumMod val="10000"/>
              <a:lumOff val="90000"/>
            </a:schemeClr>
          </a:solidFill>
          <a:ln w="28575">
            <a:solidFill>
              <a:schemeClr val="tx1"/>
            </a:solidFill>
          </a:ln>
        </p:spPr>
        <p:txBody>
          <a:bodyPr wrap="square">
            <a:spAutoFit/>
          </a:bodyPr>
          <a:lstStyle/>
          <a:p>
            <a:pPr algn="ctr"/>
            <a:r>
              <a:rPr lang="en-US" sz="4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Grades Seven to Nine</a:t>
            </a:r>
            <a:endParaRPr lang="en-US" sz="3600" dirty="0">
              <a:solidFill>
                <a:srgbClr val="0070C0"/>
              </a:solidFill>
            </a:endParaRPr>
          </a:p>
        </p:txBody>
      </p:sp>
      <p:pic>
        <p:nvPicPr>
          <p:cNvPr id="2" name="Picture 1" descr="A logo of a sports team&#10;&#10;AI-generated content may be incorrect.">
            <a:extLst>
              <a:ext uri="{FF2B5EF4-FFF2-40B4-BE49-F238E27FC236}">
                <a16:creationId xmlns:a16="http://schemas.microsoft.com/office/drawing/2014/main" id="{7665AC11-4B98-6780-7CD4-626A26B3F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388" y="306171"/>
            <a:ext cx="3578353" cy="2791376"/>
          </a:xfrm>
          <a:prstGeom prst="rect">
            <a:avLst/>
          </a:prstGeom>
          <a:ln>
            <a:solidFill>
              <a:schemeClr val="accent1"/>
            </a:solidFill>
          </a:ln>
        </p:spPr>
      </p:pic>
      <p:sp>
        <p:nvSpPr>
          <p:cNvPr id="3" name="Title 1">
            <a:extLst>
              <a:ext uri="{FF2B5EF4-FFF2-40B4-BE49-F238E27FC236}">
                <a16:creationId xmlns:a16="http://schemas.microsoft.com/office/drawing/2014/main" id="{E63398F3-5594-9F8E-0D7A-A32D40E5DB2D}"/>
              </a:ext>
            </a:extLst>
          </p:cNvPr>
          <p:cNvSpPr txBox="1">
            <a:spLocks/>
          </p:cNvSpPr>
          <p:nvPr/>
        </p:nvSpPr>
        <p:spPr>
          <a:xfrm>
            <a:off x="1421000" y="4389479"/>
            <a:ext cx="9144000" cy="1233806"/>
          </a:xfrm>
          <a:prstGeom prst="rect">
            <a:avLst/>
          </a:prstGeom>
          <a:solidFill>
            <a:schemeClr val="bg1"/>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a:t>
            </a: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North Star F.C. </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Training Plan for Recreational Soccer </a:t>
            </a: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Week Six)</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928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239BF-94C7-B762-195E-5D49B4F180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582B6-2B1D-7700-6AF1-88EFE7BCC07B}"/>
              </a:ext>
            </a:extLst>
          </p:cNvPr>
          <p:cNvSpPr>
            <a:spLocks noGrp="1"/>
          </p:cNvSpPr>
          <p:nvPr>
            <p:ph idx="1"/>
          </p:nvPr>
        </p:nvSpPr>
        <p:spPr>
          <a:xfrm>
            <a:off x="358219" y="1002113"/>
            <a:ext cx="11431215" cy="5634661"/>
          </a:xfrm>
          <a:solidFill>
            <a:schemeClr val="bg1"/>
          </a:solidFill>
          <a:ln w="28575">
            <a:solidFill>
              <a:schemeClr val="tx1"/>
            </a:solidFill>
          </a:ln>
        </p:spPr>
        <p:txBody>
          <a:bodyPr>
            <a:noAutofit/>
          </a:bodyPr>
          <a:lstStyle/>
          <a:p>
            <a:pPr marL="0" marR="0" lvl="0" indent="0">
              <a:lnSpc>
                <a:spcPct val="107000"/>
              </a:lnSpc>
              <a:spcBef>
                <a:spcPts val="0"/>
              </a:spcBef>
              <a:spcAft>
                <a:spcPts val="0"/>
              </a:spcAft>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We can now progress to taking our shooting exercises into a real game situation focused in and around the box.</a:t>
            </a:r>
          </a:p>
          <a:p>
            <a:pPr marL="0" marR="0" lvl="0" indent="0">
              <a:lnSpc>
                <a:spcPct val="107000"/>
              </a:lnSpc>
              <a:spcBef>
                <a:spcPts val="0"/>
              </a:spcBef>
              <a:spcAft>
                <a:spcPts val="0"/>
              </a:spcAft>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This is a very competitive game the players will love playing. It can take up the whole session for you there are so many ideas to get in. </a:t>
            </a:r>
          </a:p>
          <a:p>
            <a:pPr marL="0" marR="0" lvl="0" indent="0">
              <a:lnSpc>
                <a:spcPct val="107000"/>
              </a:lnSpc>
              <a:spcBef>
                <a:spcPts val="0"/>
              </a:spcBef>
              <a:spcAft>
                <a:spcPts val="0"/>
              </a:spcAft>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This can take up the whole session.</a:t>
            </a:r>
          </a:p>
          <a:p>
            <a:pPr marL="0" indent="0">
              <a:lnSpc>
                <a:spcPct val="107000"/>
              </a:lnSpc>
              <a:spcBef>
                <a:spcPts val="0"/>
              </a:spcBef>
              <a:buNone/>
            </a:pPr>
            <a:endPar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Warmup / Foundations</a:t>
            </a:r>
          </a:p>
          <a:p>
            <a:pPr marL="0" indent="0">
              <a:lnSpc>
                <a:spcPct val="107000"/>
              </a:lnSpc>
              <a:spcBef>
                <a:spcPts val="0"/>
              </a:spcBef>
              <a:buNone/>
            </a:pPr>
            <a:endParaRPr lang="en-US" sz="1400"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Fast Footwork; co-ordination and speed work </a:t>
            </a:r>
          </a:p>
          <a:p>
            <a:pPr marL="0" indent="0">
              <a:lnSpc>
                <a:spcPct val="107000"/>
              </a:lnSpc>
              <a:spcBef>
                <a:spcPts val="0"/>
              </a:spcBef>
              <a:buNone/>
            </a:pPr>
            <a:r>
              <a:rPr lang="en-US" sz="1400" dirty="0">
                <a:effectLst/>
                <a:latin typeface="Arial" panose="020B0604020202020204" pitchFamily="34" charset="0"/>
                <a:ea typeface="Calibri" panose="020F0502020204030204" pitchFamily="34" charset="0"/>
                <a:cs typeface="Arial" panose="020B0604020202020204" pitchFamily="34" charset="0"/>
              </a:rPr>
              <a:t>a)  Getting the feet and body balanced and prepared for the first touch. </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b)   Players must be light on their feet to be able to change their stride patterns, change direction and so on.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5 mins</a:t>
            </a:r>
          </a:p>
          <a:p>
            <a:pPr marL="0" marR="0" lvl="0" indent="0">
              <a:lnSpc>
                <a:spcPct val="107000"/>
              </a:lnSpc>
              <a:spcBef>
                <a:spcPts val="0"/>
              </a:spcBef>
              <a:spcAft>
                <a:spcPts val="0"/>
              </a:spcAft>
              <a:buNone/>
            </a:pPr>
            <a:endParaRPr lang="en-US" sz="14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2.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Combination and Link up play, give and go ideas and runs off the ball</a:t>
            </a:r>
          </a:p>
          <a:p>
            <a:pPr marL="0" indent="0">
              <a:lnSpc>
                <a:spcPct val="107000"/>
              </a:lnSpc>
              <a:spcBef>
                <a:spcPts val="0"/>
              </a:spcBef>
              <a:buNone/>
            </a:pPr>
            <a:r>
              <a:rPr lang="en-US" altLang="en-US" sz="1400" dirty="0">
                <a:latin typeface="Arial" panose="020B0604020202020204" pitchFamily="34" charset="0"/>
                <a:cs typeface="Arial" panose="020B0604020202020204" pitchFamily="34" charset="0"/>
              </a:rPr>
              <a:t>a)  Different challenges to players to enable them to keep improving basic ideas </a:t>
            </a:r>
            <a:r>
              <a:rPr lang="en-US" altLang="en-US" sz="1400" b="1" dirty="0">
                <a:solidFill>
                  <a:schemeClr val="accent1"/>
                </a:solidFill>
                <a:latin typeface="Arial" panose="020B0604020202020204" pitchFamily="34" charset="0"/>
                <a:cs typeface="Arial" panose="020B0604020202020204" pitchFamily="34" charset="0"/>
              </a:rPr>
              <a:t>10 mins</a:t>
            </a:r>
            <a:endParaRPr lang="en-US" altLang="en-US" sz="900" b="1" dirty="0">
              <a:solidFill>
                <a:schemeClr val="accent1"/>
              </a:solidFill>
              <a:latin typeface="Arial" panose="020B0604020202020204" pitchFamily="34" charset="0"/>
              <a:cs typeface="Arial" panose="020B0604020202020204" pitchFamily="34" charset="0"/>
            </a:endParaRPr>
          </a:p>
          <a:p>
            <a:pPr marL="0" marR="0" lvl="0" indent="0">
              <a:lnSpc>
                <a:spcPct val="107000"/>
              </a:lnSpc>
              <a:spcBef>
                <a:spcPts val="0"/>
              </a:spcBef>
              <a:spcAft>
                <a:spcPts val="0"/>
              </a:spcAft>
              <a:buNone/>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AutoNum type="arabicPeriod" startAt="3"/>
            </a:pPr>
            <a:r>
              <a:rPr lang="en-US" sz="1400" b="1" u="sng" dirty="0">
                <a:solidFill>
                  <a:schemeClr val="accent1"/>
                </a:solidFill>
                <a:latin typeface="Arial" panose="020B0604020202020204" pitchFamily="34" charset="0"/>
                <a:ea typeface="Calibri" panose="020F0502020204030204" pitchFamily="34" charset="0"/>
                <a:cs typeface="Times New Roman" panose="02020603050405020304" pitchFamily="18" charset="0"/>
              </a:rPr>
              <a:t>Transition Attacking and Defending </a:t>
            </a:r>
          </a:p>
          <a:p>
            <a:pPr marL="342900" indent="-342900">
              <a:lnSpc>
                <a:spcPct val="107000"/>
              </a:lnSpc>
              <a:spcBef>
                <a:spcPts val="0"/>
              </a:spcBef>
              <a:buAutoNum type="alphaLcParenR"/>
            </a:pPr>
            <a:r>
              <a:rPr lang="en-US" sz="1400" dirty="0">
                <a:latin typeface="Arial" panose="020B0604020202020204" pitchFamily="34" charset="0"/>
                <a:ea typeface="Calibri" panose="020F0502020204030204" pitchFamily="34" charset="0"/>
                <a:cs typeface="Times New Roman" panose="02020603050405020304" pitchFamily="18" charset="0"/>
              </a:rPr>
              <a:t>Working on both strategies of the game </a:t>
            </a:r>
            <a:r>
              <a:rPr lang="en-US" sz="1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15 Mins</a:t>
            </a:r>
          </a:p>
          <a:p>
            <a:pPr marL="342900" indent="-342900">
              <a:lnSpc>
                <a:spcPct val="107000"/>
              </a:lnSpc>
              <a:spcBef>
                <a:spcPts val="0"/>
              </a:spcBef>
              <a:buAutoNum type="alphaLcParenR"/>
            </a:pPr>
            <a:endParaRPr lang="en-US" sz="14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4.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Water Break</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5 Mins</a:t>
            </a:r>
          </a:p>
          <a:p>
            <a:pPr marL="0" marR="0" lvl="0" indent="0">
              <a:lnSpc>
                <a:spcPct val="107000"/>
              </a:lnSpc>
              <a:spcBef>
                <a:spcPts val="0"/>
              </a:spcBef>
              <a:spcAft>
                <a:spcPts val="0"/>
              </a:spcAft>
              <a:buNone/>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5</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Crossing and Finishing as an exercise</a:t>
            </a:r>
          </a:p>
          <a:p>
            <a:pPr marL="0" marR="0" lvl="0" indent="0">
              <a:lnSpc>
                <a:spcPct val="107000"/>
              </a:lnSpc>
              <a:spcBef>
                <a:spcPts val="0"/>
              </a:spcBef>
              <a:spcAft>
                <a:spcPts val="0"/>
              </a:spcAft>
              <a:buNone/>
            </a:pPr>
            <a:r>
              <a:rPr lang="en-US" sz="1400" dirty="0">
                <a:latin typeface="Arial" panose="020B0604020202020204" pitchFamily="34" charset="0"/>
                <a:ea typeface="Calibri" panose="020F0502020204030204" pitchFamily="34" charset="0"/>
                <a:cs typeface="Arial" panose="020B0604020202020204" pitchFamily="34" charset="0"/>
              </a:rPr>
              <a:t>a)   Short and sharp crossing and finishing in tight areas, great practice for the real games.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10 mins</a:t>
            </a:r>
            <a:endPar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400" b="1" dirty="0">
                <a:solidFill>
                  <a:schemeClr val="accent1"/>
                </a:solidFill>
                <a:latin typeface="Arial" panose="020B0604020202020204" pitchFamily="34" charset="0"/>
                <a:cs typeface="Arial" panose="020B0604020202020204" pitchFamily="34" charset="0"/>
              </a:rPr>
              <a:t>6.   </a:t>
            </a:r>
            <a:r>
              <a:rPr lang="en-US" sz="1400" b="1" u="sng" dirty="0">
                <a:solidFill>
                  <a:schemeClr val="accent1"/>
                </a:solidFill>
                <a:latin typeface="Arial" panose="020B0604020202020204" pitchFamily="34" charset="0"/>
                <a:cs typeface="Arial" panose="020B0604020202020204" pitchFamily="34" charset="0"/>
              </a:rPr>
              <a:t>Scrimmage</a:t>
            </a:r>
          </a:p>
          <a:p>
            <a:pPr marL="0" indent="0">
              <a:buNone/>
            </a:pPr>
            <a:r>
              <a:rPr lang="en-US" sz="1400" dirty="0">
                <a:latin typeface="Arial" panose="020B0604020202020204" pitchFamily="34" charset="0"/>
                <a:cs typeface="Arial" panose="020B0604020202020204" pitchFamily="34" charset="0"/>
              </a:rPr>
              <a:t>a)    A regular game or continue with this set up if you need more time to get all the ideas across with the players. </a:t>
            </a:r>
            <a:r>
              <a:rPr lang="en-US" sz="1400" b="1" dirty="0">
                <a:solidFill>
                  <a:schemeClr val="accent1"/>
                </a:solidFill>
                <a:latin typeface="Arial" panose="020B0604020202020204" pitchFamily="34" charset="0"/>
                <a:cs typeface="Arial" panose="020B0604020202020204" pitchFamily="34" charset="0"/>
              </a:rPr>
              <a:t>15 Mins</a:t>
            </a:r>
          </a:p>
        </p:txBody>
      </p:sp>
      <p:sp>
        <p:nvSpPr>
          <p:cNvPr id="4" name="TextBox 3">
            <a:extLst>
              <a:ext uri="{FF2B5EF4-FFF2-40B4-BE49-F238E27FC236}">
                <a16:creationId xmlns:a16="http://schemas.microsoft.com/office/drawing/2014/main" id="{2254ABFF-467D-7A8A-15A5-6D5BCDF9F44C}"/>
              </a:ext>
            </a:extLst>
          </p:cNvPr>
          <p:cNvSpPr txBox="1"/>
          <p:nvPr/>
        </p:nvSpPr>
        <p:spPr>
          <a:xfrm>
            <a:off x="521110" y="483915"/>
            <a:ext cx="10752233" cy="397738"/>
          </a:xfrm>
          <a:prstGeom prst="rect">
            <a:avLst/>
          </a:prstGeom>
          <a:solidFill>
            <a:schemeClr val="tx2">
              <a:lumMod val="10000"/>
              <a:lumOff val="90000"/>
            </a:schemeClr>
          </a:solidFill>
          <a:ln w="28575">
            <a:solidFill>
              <a:schemeClr val="tx1"/>
            </a:solidFill>
          </a:ln>
        </p:spPr>
        <p:txBody>
          <a:bodyPr wrap="square">
            <a:spAutoFit/>
          </a:bodyPr>
          <a:lstStyle/>
          <a:p>
            <a:pPr marL="0" marR="0" algn="ctr">
              <a:lnSpc>
                <a:spcPct val="107000"/>
              </a:lnSpc>
              <a:spcBef>
                <a:spcPts val="0"/>
              </a:spcBef>
              <a:spcAft>
                <a:spcPts val="800"/>
              </a:spcAft>
            </a:pPr>
            <a:r>
              <a:rPr lang="en-US"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Week 6: Developing shooting and finishing in and around the box</a:t>
            </a:r>
          </a:p>
        </p:txBody>
      </p:sp>
    </p:spTree>
    <p:extLst>
      <p:ext uri="{BB962C8B-B14F-4D97-AF65-F5344CB8AC3E}">
        <p14:creationId xmlns:p14="http://schemas.microsoft.com/office/powerpoint/2010/main" val="2632956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EB5BC-3982-F6AA-8E4B-E68A58BB9E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68A690-B0E5-9538-0589-A6A8F4ABF4E8}"/>
              </a:ext>
            </a:extLst>
          </p:cNvPr>
          <p:cNvSpPr txBox="1"/>
          <p:nvPr/>
        </p:nvSpPr>
        <p:spPr>
          <a:xfrm>
            <a:off x="3454399" y="818074"/>
            <a:ext cx="8453675" cy="342549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800"/>
              </a:spcAft>
            </a:pPr>
            <a:r>
              <a:rPr lang="en-US" sz="1100" b="1" u="sng"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Fast footwork; co-ordination and speed work</a:t>
            </a:r>
            <a:r>
              <a:rPr lang="en-US"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All training is specific to match play. Our work is based upon developing a balance between ball handling and functional running and sprinting in combination with jumping, stopping, and turning.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Quick feet, light feet, changing stride length exercises (short and sharp the best) will be particularly important.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u="sng" dirty="0">
                <a:effectLst/>
                <a:latin typeface="Arial" panose="020B0604020202020204" pitchFamily="34" charset="0"/>
                <a:ea typeface="Calibri" panose="020F0502020204030204" pitchFamily="34" charset="0"/>
                <a:cs typeface="Arial" panose="020B0604020202020204" pitchFamily="34" charset="0"/>
              </a:rPr>
              <a:t>For getting your feet ready to shoot at goal, perhaps with very little time to adjust this exercise is perfect to develop this ability for finishing.</a:t>
            </a:r>
          </a:p>
          <a:p>
            <a:pPr marL="0" marR="0">
              <a:lnSpc>
                <a:spcPct val="107000"/>
              </a:lnSpc>
              <a:spcBef>
                <a:spcPts val="0"/>
              </a:spcBef>
              <a:spcAft>
                <a:spcPts val="800"/>
              </a:spcAft>
            </a:pPr>
            <a:r>
              <a:rPr lang="en-US" sz="1100" b="1" u="sng" dirty="0">
                <a:solidFill>
                  <a:srgbClr val="C00000"/>
                </a:solidFill>
                <a:effectLst/>
                <a:latin typeface="Arial" panose="020B0604020202020204" pitchFamily="34" charset="0"/>
                <a:ea typeface="Calibri" panose="020F0502020204030204" pitchFamily="34" charset="0"/>
                <a:cs typeface="Arial" panose="020B0604020202020204" pitchFamily="34" charset="0"/>
              </a:rPr>
              <a:t>Coaching Points in Shooting</a:t>
            </a:r>
            <a:r>
              <a:rPr lang="en-US"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1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a) Positive Attitude to shoot, quick shooting where needed.                                                                                                                                                               b) Receive on the Half Turn or facing forward, if possible (create space for yourself), take the chance.                                                                                                                                     c) Accuracy and Power (accuracy first). Be composed.                                                                                                                                                                   d) Shooting High or Low (low best because it’s more difficult for the keeper).                                                                                                                                 e) Selection of Shot (driven, chip, side foot, swerve etc.). You can use defenders to shoot around for placement. Check the keepers’ position (if you have time!)                                                                                                                                                                                                                             f) Near Post or Far Post (can depend on the keepers' position, also if you shot and miss at the near post the ball is out of play, if shooting at the far post and it’s missing, the keeper may palm it to a player following up, a striker may intercept it on its way and score, (it may hit a defender and go in off them).                                                                                                                                                                                                                                    g) Rebounds (follow all shots in).</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SW13">
            <a:extLst>
              <a:ext uri="{FF2B5EF4-FFF2-40B4-BE49-F238E27FC236}">
                <a16:creationId xmlns:a16="http://schemas.microsoft.com/office/drawing/2014/main" id="{1EB17CF5-25A5-701F-67A1-93C86C9451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517" y="837283"/>
            <a:ext cx="3048163" cy="2721500"/>
          </a:xfrm>
          <a:prstGeom prst="rect">
            <a:avLst/>
          </a:prstGeom>
          <a:solidFill>
            <a:schemeClr val="bg1"/>
          </a:solidFill>
        </p:spPr>
      </p:pic>
      <p:sp>
        <p:nvSpPr>
          <p:cNvPr id="2" name="TextBox 1">
            <a:extLst>
              <a:ext uri="{FF2B5EF4-FFF2-40B4-BE49-F238E27FC236}">
                <a16:creationId xmlns:a16="http://schemas.microsoft.com/office/drawing/2014/main" id="{AA9F763B-FD2E-C300-2AAE-17584FC62F4F}"/>
              </a:ext>
            </a:extLst>
          </p:cNvPr>
          <p:cNvSpPr txBox="1"/>
          <p:nvPr/>
        </p:nvSpPr>
        <p:spPr>
          <a:xfrm>
            <a:off x="3178963" y="279920"/>
            <a:ext cx="8729112" cy="338554"/>
          </a:xfrm>
          <a:prstGeom prst="rect">
            <a:avLst/>
          </a:prstGeom>
          <a:solidFill>
            <a:schemeClr val="bg1"/>
          </a:solidFill>
          <a:ln w="28575">
            <a:solidFill>
              <a:schemeClr val="tx1"/>
            </a:solidFill>
          </a:ln>
        </p:spPr>
        <p:txBody>
          <a:bodyPr wrap="square">
            <a:spAutoFit/>
          </a:bodyPr>
          <a:lstStyle/>
          <a:p>
            <a:pPr marL="1371600" marR="0" indent="-1257300" algn="ctr" hangingPunct="0">
              <a:spcBef>
                <a:spcPts val="0"/>
              </a:spcBef>
              <a:spcAft>
                <a:spcPts val="1200"/>
              </a:spcAft>
            </a:pPr>
            <a:r>
              <a:rPr lang="en-US" sz="1600" b="1" dirty="0">
                <a:solidFill>
                  <a:schemeClr val="accent1"/>
                </a:solidFill>
                <a:latin typeface="Arial" panose="020B0604020202020204" pitchFamily="34" charset="0"/>
                <a:cs typeface="Arial" panose="020B0604020202020204" pitchFamily="34" charset="0"/>
              </a:rPr>
              <a:t>Fast footwork warm up to help speed; co-ordination and balance.</a:t>
            </a:r>
            <a:endParaRPr lang="en-US" sz="1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10" descr="SWU11">
            <a:extLst>
              <a:ext uri="{FF2B5EF4-FFF2-40B4-BE49-F238E27FC236}">
                <a16:creationId xmlns:a16="http://schemas.microsoft.com/office/drawing/2014/main" id="{091934A8-C905-A7BE-0646-8CA7748F4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16" y="3734068"/>
            <a:ext cx="3048163" cy="282862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DB11D2E7-966D-2A7D-54AE-4123114BBB80}"/>
              </a:ext>
            </a:extLst>
          </p:cNvPr>
          <p:cNvSpPr>
            <a:spLocks noChangeArrowheads="1"/>
          </p:cNvSpPr>
          <p:nvPr/>
        </p:nvSpPr>
        <p:spPr bwMode="auto">
          <a:xfrm>
            <a:off x="3454399" y="4443164"/>
            <a:ext cx="8453676" cy="1323439"/>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Players can move anywhere. This involves them using anticipation, decision making, reaction and perception and well as co-ordination and fast feet to find space to move without bumping into people.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Peripheral vision development is starting to be introduced without the ball.</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Usual coach commands can be start and stop so they are practicing acceleration, deceleration, and lateral movement all in one exercise.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can also use the commands turn, jump (for a header) check, sit down and so on for which they must do a short sprint after the command then stop on the call stop. All these are specific movements in the game.</a:t>
            </a:r>
            <a:endParaRPr kumimoji="0" lang="en-US" altLang="en-US" sz="1000" b="0" i="0" u="none" strike="noStrike" cap="none" normalizeH="0" baseline="0" dirty="0">
              <a:ln>
                <a:noFill/>
              </a:ln>
              <a:solidFill>
                <a:schemeClr val="tx1"/>
              </a:solidFill>
              <a:effectLst/>
            </a:endParaRPr>
          </a:p>
        </p:txBody>
      </p:sp>
      <p:sp>
        <p:nvSpPr>
          <p:cNvPr id="25" name="TextBox 24">
            <a:extLst>
              <a:ext uri="{FF2B5EF4-FFF2-40B4-BE49-F238E27FC236}">
                <a16:creationId xmlns:a16="http://schemas.microsoft.com/office/drawing/2014/main" id="{F35979FE-B4C1-2B62-5A80-8B5B5EC9FEF2}"/>
              </a:ext>
            </a:extLst>
          </p:cNvPr>
          <p:cNvSpPr txBox="1"/>
          <p:nvPr/>
        </p:nvSpPr>
        <p:spPr>
          <a:xfrm>
            <a:off x="559228" y="287975"/>
            <a:ext cx="2156603" cy="307777"/>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Warmup</a:t>
            </a:r>
          </a:p>
        </p:txBody>
      </p:sp>
    </p:spTree>
    <p:extLst>
      <p:ext uri="{BB962C8B-B14F-4D97-AF65-F5344CB8AC3E}">
        <p14:creationId xmlns:p14="http://schemas.microsoft.com/office/powerpoint/2010/main" val="2841406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32D0DE-F830-3006-45A4-359573E0257F}"/>
              </a:ext>
            </a:extLst>
          </p:cNvPr>
          <p:cNvSpPr txBox="1">
            <a:spLocks noGrp="1"/>
          </p:cNvSpPr>
          <p:nvPr>
            <p:ph type="title"/>
          </p:nvPr>
        </p:nvSpPr>
        <p:spPr>
          <a:xfrm>
            <a:off x="912844" y="2536166"/>
            <a:ext cx="10366309" cy="3985404"/>
          </a:xfrm>
          <a:solidFill>
            <a:schemeClr val="bg2"/>
          </a:solidFill>
          <a:ln>
            <a:solidFill>
              <a:schemeClr val="tx1"/>
            </a:solidFill>
            <a:miter lim="800000"/>
            <a:headEnd/>
            <a:tailEnd/>
          </a:ln>
        </p:spPr>
        <p:txBody>
          <a:bodyPr rtlCol="0">
            <a:noAutofit/>
          </a:bodyPr>
          <a:lstStyle/>
          <a:p>
            <a:pPr eaLnBrk="1" fontAlgn="auto" hangingPunct="1">
              <a:lnSpc>
                <a:spcPct val="100000"/>
              </a:lnSpc>
              <a:spcAft>
                <a:spcPts val="0"/>
              </a:spcAft>
              <a:defRPr/>
            </a:pPr>
            <a:r>
              <a:rPr lang="en-US" sz="1600" u="sng" dirty="0">
                <a:ln w="500">
                  <a:solidFill>
                    <a:schemeClr val="tx2">
                      <a:shade val="20000"/>
                      <a:satMod val="120000"/>
                    </a:schemeClr>
                  </a:solidFill>
                </a:ln>
                <a:latin typeface="Arial" pitchFamily="34" charset="0"/>
                <a:cs typeface="Arial" pitchFamily="34" charset="0"/>
              </a:rPr>
              <a:t>Developing team play</a:t>
            </a:r>
            <a:br>
              <a:rPr lang="en-US" sz="1600" dirty="0">
                <a:ln w="500">
                  <a:solidFill>
                    <a:schemeClr val="tx2">
                      <a:shade val="20000"/>
                      <a:satMod val="120000"/>
                    </a:schemeClr>
                  </a:solidFill>
                </a:ln>
                <a:latin typeface="Arial" pitchFamily="34" charset="0"/>
                <a:cs typeface="Arial" pitchFamily="34" charset="0"/>
              </a:rPr>
            </a:br>
            <a:br>
              <a:rPr lang="en-US" sz="1600" dirty="0">
                <a:ln w="500">
                  <a:solidFill>
                    <a:schemeClr val="tx2">
                      <a:shade val="20000"/>
                      <a:satMod val="120000"/>
                    </a:schemeClr>
                  </a:solidFill>
                </a:ln>
                <a:latin typeface="Arial" pitchFamily="34" charset="0"/>
                <a:cs typeface="Arial" pitchFamily="34" charset="0"/>
              </a:rPr>
            </a:br>
            <a:r>
              <a:rPr lang="en-US" sz="1600" dirty="0">
                <a:ln w="500">
                  <a:solidFill>
                    <a:schemeClr val="tx2">
                      <a:shade val="20000"/>
                      <a:satMod val="120000"/>
                    </a:schemeClr>
                  </a:solidFill>
                </a:ln>
                <a:latin typeface="Arial" pitchFamily="34" charset="0"/>
                <a:cs typeface="Arial" pitchFamily="34" charset="0"/>
              </a:rPr>
              <a:t>1. Three teams the outside team works with the inside attacking team. Great to teach both defending and attacking play.</a:t>
            </a:r>
            <a:br>
              <a:rPr lang="en-US" sz="1600" dirty="0">
                <a:ln w="500">
                  <a:solidFill>
                    <a:schemeClr val="tx2">
                      <a:shade val="20000"/>
                      <a:satMod val="120000"/>
                    </a:schemeClr>
                  </a:solidFill>
                </a:ln>
                <a:latin typeface="Arial" pitchFamily="34" charset="0"/>
                <a:cs typeface="Arial" pitchFamily="34" charset="0"/>
              </a:rPr>
            </a:br>
            <a:r>
              <a:rPr lang="en-US" sz="1600" dirty="0">
                <a:ln w="500">
                  <a:solidFill>
                    <a:schemeClr val="tx2">
                      <a:shade val="20000"/>
                      <a:satMod val="120000"/>
                    </a:schemeClr>
                  </a:solidFill>
                </a:ln>
                <a:latin typeface="Arial" pitchFamily="34" charset="0"/>
                <a:cs typeface="Arial" pitchFamily="34" charset="0"/>
              </a:rPr>
              <a:t>2. First team to score 1 goal stays on; the losing team goes off as fast as possible. The outside team coming in now attack the team who just scored and are now defending so more fast transition mentality happening.</a:t>
            </a:r>
            <a:br>
              <a:rPr lang="en-US" sz="1600" dirty="0">
                <a:ln w="500">
                  <a:solidFill>
                    <a:schemeClr val="tx2">
                      <a:shade val="20000"/>
                      <a:satMod val="120000"/>
                    </a:schemeClr>
                  </a:solidFill>
                </a:ln>
                <a:latin typeface="Arial" pitchFamily="34" charset="0"/>
                <a:cs typeface="Arial" pitchFamily="34" charset="0"/>
              </a:rPr>
            </a:br>
            <a:r>
              <a:rPr lang="en-US" sz="1600" dirty="0">
                <a:ln w="500">
                  <a:solidFill>
                    <a:schemeClr val="tx2">
                      <a:shade val="20000"/>
                      <a:satMod val="120000"/>
                    </a:schemeClr>
                  </a:solidFill>
                </a:ln>
                <a:latin typeface="Arial" pitchFamily="34" charset="0"/>
                <a:cs typeface="Arial" pitchFamily="34" charset="0"/>
              </a:rPr>
              <a:t>3. Keep the score for number of wins per team.</a:t>
            </a:r>
            <a:br>
              <a:rPr lang="en-US" sz="1600" dirty="0">
                <a:ln w="500">
                  <a:solidFill>
                    <a:schemeClr val="tx2">
                      <a:shade val="20000"/>
                      <a:satMod val="120000"/>
                    </a:schemeClr>
                  </a:solidFill>
                </a:ln>
                <a:latin typeface="Arial" pitchFamily="34" charset="0"/>
                <a:cs typeface="Arial" pitchFamily="34" charset="0"/>
              </a:rPr>
            </a:br>
            <a:r>
              <a:rPr lang="en-US" sz="1600" dirty="0">
                <a:ln w="500">
                  <a:solidFill>
                    <a:schemeClr val="tx2">
                      <a:shade val="20000"/>
                      <a:satMod val="120000"/>
                    </a:schemeClr>
                  </a:solidFill>
                </a:ln>
                <a:latin typeface="Arial" pitchFamily="34" charset="0"/>
                <a:cs typeface="Arial" pitchFamily="34" charset="0"/>
              </a:rPr>
              <a:t>4. Transition game: Defending team wins the ball; they must pass to the outside team to then attack.</a:t>
            </a:r>
            <a:br>
              <a:rPr lang="en-US" sz="1600" dirty="0">
                <a:ln w="500">
                  <a:solidFill>
                    <a:schemeClr val="tx2">
                      <a:shade val="20000"/>
                      <a:satMod val="120000"/>
                    </a:schemeClr>
                  </a:solidFill>
                </a:ln>
                <a:latin typeface="Arial" pitchFamily="34" charset="0"/>
                <a:cs typeface="Arial" pitchFamily="34" charset="0"/>
              </a:rPr>
            </a:br>
            <a:r>
              <a:rPr lang="en-US" sz="1600" dirty="0">
                <a:ln w="500">
                  <a:solidFill>
                    <a:schemeClr val="tx2">
                      <a:shade val="20000"/>
                      <a:satMod val="120000"/>
                    </a:schemeClr>
                  </a:solidFill>
                </a:ln>
                <a:latin typeface="Arial" pitchFamily="34" charset="0"/>
                <a:cs typeface="Arial" pitchFamily="34" charset="0"/>
              </a:rPr>
              <a:t>5. Teaches the mentality of transitional change.</a:t>
            </a:r>
            <a:br>
              <a:rPr lang="en-US" sz="1600" dirty="0">
                <a:ln w="500">
                  <a:solidFill>
                    <a:schemeClr val="tx2">
                      <a:shade val="20000"/>
                      <a:satMod val="120000"/>
                    </a:schemeClr>
                  </a:solidFill>
                </a:ln>
                <a:latin typeface="Arial" pitchFamily="34" charset="0"/>
                <a:cs typeface="Arial" pitchFamily="34" charset="0"/>
              </a:rPr>
            </a:br>
            <a:r>
              <a:rPr lang="en-US" sz="1600" dirty="0">
                <a:ln w="500">
                  <a:solidFill>
                    <a:schemeClr val="tx2">
                      <a:shade val="20000"/>
                      <a:satMod val="120000"/>
                    </a:schemeClr>
                  </a:solidFill>
                </a:ln>
                <a:latin typeface="Arial" pitchFamily="34" charset="0"/>
                <a:cs typeface="Arial" pitchFamily="34" charset="0"/>
              </a:rPr>
              <a:t>6. Developing Quick Play in and around the box.</a:t>
            </a:r>
            <a:br>
              <a:rPr lang="en-US" sz="1600" dirty="0">
                <a:ln w="500">
                  <a:solidFill>
                    <a:schemeClr val="tx2">
                      <a:shade val="20000"/>
                      <a:satMod val="120000"/>
                    </a:schemeClr>
                  </a:solidFill>
                </a:ln>
                <a:latin typeface="Arial" pitchFamily="34" charset="0"/>
                <a:cs typeface="Arial" pitchFamily="34" charset="0"/>
              </a:rPr>
            </a:br>
            <a:r>
              <a:rPr lang="en-US" sz="1600" dirty="0">
                <a:ln w="500">
                  <a:solidFill>
                    <a:schemeClr val="tx2">
                      <a:shade val="20000"/>
                      <a:satMod val="120000"/>
                    </a:schemeClr>
                  </a:solidFill>
                </a:ln>
                <a:latin typeface="Arial" pitchFamily="34" charset="0"/>
                <a:cs typeface="Arial" pitchFamily="34" charset="0"/>
              </a:rPr>
              <a:t>7. As soon as the team lose possession they must try to defend on the offside line and beyond, thus immediately pushing opponents away from the goal.</a:t>
            </a:r>
            <a:br>
              <a:rPr lang="en-US" sz="1600" dirty="0">
                <a:ln w="500">
                  <a:solidFill>
                    <a:schemeClr val="tx2">
                      <a:shade val="20000"/>
                      <a:satMod val="120000"/>
                    </a:schemeClr>
                  </a:solidFill>
                </a:ln>
                <a:latin typeface="Arial" pitchFamily="34" charset="0"/>
                <a:cs typeface="Arial" pitchFamily="34" charset="0"/>
              </a:rPr>
            </a:br>
            <a:r>
              <a:rPr lang="en-US" sz="1600" dirty="0">
                <a:ln w="500">
                  <a:solidFill>
                    <a:schemeClr val="tx2">
                      <a:shade val="20000"/>
                      <a:satMod val="120000"/>
                    </a:schemeClr>
                  </a:solidFill>
                </a:ln>
                <a:latin typeface="Arial" pitchFamily="34" charset="0"/>
                <a:cs typeface="Arial" pitchFamily="34" charset="0"/>
              </a:rPr>
              <a:t>8. Using the set up through the “numbers” to suit how we set our teams up.</a:t>
            </a:r>
            <a:br>
              <a:rPr lang="en-US" sz="1600" dirty="0">
                <a:ln w="500">
                  <a:solidFill>
                    <a:schemeClr val="tx2">
                      <a:shade val="20000"/>
                      <a:satMod val="120000"/>
                    </a:schemeClr>
                  </a:solidFill>
                </a:ln>
                <a:latin typeface="Arial" pitchFamily="34" charset="0"/>
                <a:cs typeface="Arial" pitchFamily="34" charset="0"/>
              </a:rPr>
            </a:br>
            <a:r>
              <a:rPr lang="en-US" sz="1600" dirty="0">
                <a:ln w="500">
                  <a:solidFill>
                    <a:schemeClr val="tx2">
                      <a:shade val="20000"/>
                      <a:satMod val="120000"/>
                    </a:schemeClr>
                  </a:solidFill>
                </a:ln>
                <a:latin typeface="Arial" pitchFamily="34" charset="0"/>
                <a:cs typeface="Arial" pitchFamily="34" charset="0"/>
              </a:rPr>
              <a:t>9. Offside rule applies.</a:t>
            </a:r>
            <a:endParaRPr lang="en-US" sz="1600" dirty="0">
              <a:latin typeface="Arial" pitchFamily="34" charset="0"/>
              <a:cs typeface="Arial" pitchFamily="34" charset="0"/>
            </a:endParaRPr>
          </a:p>
        </p:txBody>
      </p:sp>
      <p:sp>
        <p:nvSpPr>
          <p:cNvPr id="7" name="Title 1">
            <a:extLst>
              <a:ext uri="{FF2B5EF4-FFF2-40B4-BE49-F238E27FC236}">
                <a16:creationId xmlns:a16="http://schemas.microsoft.com/office/drawing/2014/main" id="{0C1791D0-3767-81CB-844E-777FDFEE4A83}"/>
              </a:ext>
            </a:extLst>
          </p:cNvPr>
          <p:cNvSpPr txBox="1">
            <a:spLocks/>
          </p:cNvSpPr>
          <p:nvPr/>
        </p:nvSpPr>
        <p:spPr>
          <a:xfrm>
            <a:off x="2225429" y="336430"/>
            <a:ext cx="7504981" cy="1045953"/>
          </a:xfrm>
          <a:prstGeom prst="rect">
            <a:avLst/>
          </a:prstGeom>
          <a:solidFill>
            <a:schemeClr val="bg1"/>
          </a:solidFill>
          <a:ln>
            <a:solidFill>
              <a:schemeClr val="tx1"/>
            </a:solidFill>
          </a:ln>
        </p:spPr>
        <p:txBody>
          <a:bodyPr anchor="ctr"/>
          <a:lstStyle/>
          <a:p>
            <a:pPr algn="ctr" eaLnBrk="1" fontAlgn="auto" hangingPunct="1">
              <a:spcBef>
                <a:spcPts val="0"/>
              </a:spcBef>
              <a:spcAft>
                <a:spcPts val="0"/>
              </a:spcAft>
              <a:defRPr/>
            </a:pPr>
            <a:endParaRPr lang="en-US" sz="2400" b="1" dirty="0">
              <a:ln w="500">
                <a:solidFill>
                  <a:schemeClr val="tx2">
                    <a:shade val="20000"/>
                    <a:satMod val="120000"/>
                  </a:schemeClr>
                </a:solidFill>
              </a:ln>
              <a:solidFill>
                <a:schemeClr val="accent1"/>
              </a:solidFill>
              <a:latin typeface="Arial" panose="020B0604020202020204" pitchFamily="34" charset="0"/>
              <a:ea typeface="+mj-ea"/>
              <a:cs typeface="Arial" panose="020B0604020202020204" pitchFamily="34" charset="0"/>
            </a:endParaRPr>
          </a:p>
          <a:p>
            <a:pPr algn="ctr" eaLnBrk="1" fontAlgn="auto" hangingPunct="1">
              <a:spcBef>
                <a:spcPts val="0"/>
              </a:spcBef>
              <a:spcAft>
                <a:spcPts val="0"/>
              </a:spcAft>
              <a:defRPr/>
            </a:pPr>
            <a:r>
              <a:rPr lang="en-US" sz="2400" b="1" dirty="0">
                <a:ln w="500">
                  <a:solidFill>
                    <a:schemeClr val="tx2">
                      <a:shade val="20000"/>
                      <a:satMod val="120000"/>
                    </a:schemeClr>
                  </a:solidFill>
                </a:ln>
                <a:solidFill>
                  <a:schemeClr val="accent1"/>
                </a:solidFill>
                <a:latin typeface="Arial" panose="020B0604020202020204" pitchFamily="34" charset="0"/>
                <a:ea typeface="+mj-ea"/>
                <a:cs typeface="Arial" panose="020B0604020202020204" pitchFamily="34" charset="0"/>
              </a:rPr>
              <a:t>The three team Transition Game: Quick Play in and around the box. </a:t>
            </a:r>
            <a:endParaRPr lang="en-US" sz="2400" dirty="0">
              <a:solidFill>
                <a:schemeClr val="accent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endParaRPr lang="en-US" sz="2400" dirty="0">
              <a:solidFill>
                <a:schemeClr val="accent1"/>
              </a:solidFill>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1FFBA3C2-8849-8C61-CF85-5FEFF9D6FB17}"/>
              </a:ext>
            </a:extLst>
          </p:cNvPr>
          <p:cNvSpPr txBox="1">
            <a:spLocks/>
          </p:cNvSpPr>
          <p:nvPr/>
        </p:nvSpPr>
        <p:spPr>
          <a:xfrm>
            <a:off x="2343507" y="1610983"/>
            <a:ext cx="7504981" cy="772064"/>
          </a:xfrm>
          <a:prstGeom prst="rect">
            <a:avLst/>
          </a:prstGeom>
          <a:solidFill>
            <a:schemeClr val="bg1"/>
          </a:solidFill>
          <a:ln>
            <a:solidFill>
              <a:schemeClr val="tx1"/>
            </a:solidFill>
          </a:ln>
        </p:spPr>
        <p:txBody>
          <a:bodyPr anchor="ctr"/>
          <a:lstStyle/>
          <a:p>
            <a:pPr algn="ctr" eaLnBrk="1" fontAlgn="auto" hangingPunct="1">
              <a:spcBef>
                <a:spcPts val="0"/>
              </a:spcBef>
              <a:spcAft>
                <a:spcPts val="0"/>
              </a:spcAft>
              <a:defRPr/>
            </a:pPr>
            <a:endParaRPr lang="en-US" sz="2000" b="1" dirty="0">
              <a:ln w="500">
                <a:solidFill>
                  <a:schemeClr val="tx2">
                    <a:shade val="20000"/>
                    <a:satMod val="120000"/>
                  </a:schemeClr>
                </a:solidFill>
              </a:ln>
              <a:solidFill>
                <a:schemeClr val="accent1"/>
              </a:solidFill>
              <a:latin typeface="Arial" panose="020B0604020202020204" pitchFamily="34" charset="0"/>
              <a:ea typeface="+mj-ea"/>
              <a:cs typeface="Arial" panose="020B0604020202020204" pitchFamily="34" charset="0"/>
            </a:endParaRPr>
          </a:p>
          <a:p>
            <a:pPr algn="ctr" eaLnBrk="1" fontAlgn="auto" hangingPunct="1">
              <a:spcBef>
                <a:spcPts val="0"/>
              </a:spcBef>
              <a:spcAft>
                <a:spcPts val="0"/>
              </a:spcAft>
              <a:defRPr/>
            </a:pPr>
            <a:r>
              <a:rPr lang="en-US" sz="1600" b="1" dirty="0">
                <a:ln w="500">
                  <a:solidFill>
                    <a:schemeClr val="tx2">
                      <a:shade val="20000"/>
                      <a:satMod val="120000"/>
                    </a:schemeClr>
                  </a:solidFill>
                </a:ln>
                <a:solidFill>
                  <a:schemeClr val="accent1"/>
                </a:solidFill>
                <a:latin typeface="Arial" panose="020B0604020202020204" pitchFamily="34" charset="0"/>
                <a:ea typeface="+mj-ea"/>
                <a:cs typeface="Arial" panose="020B0604020202020204" pitchFamily="34" charset="0"/>
              </a:rPr>
              <a:t>Progressing this right after our last session on shooting and finishing taking it into a game situation in and around the box.</a:t>
            </a:r>
            <a:endParaRPr lang="en-US" sz="1600" dirty="0">
              <a:solidFill>
                <a:schemeClr val="accent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endParaRPr lang="en-US" sz="2000"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0268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5CE44C2-E386-8833-682F-AA57C3C634CD}"/>
              </a:ext>
            </a:extLst>
          </p:cNvPr>
          <p:cNvSpPr>
            <a:spLocks noChangeArrowheads="1"/>
          </p:cNvSpPr>
          <p:nvPr/>
        </p:nvSpPr>
        <p:spPr bwMode="auto">
          <a:xfrm>
            <a:off x="2044727" y="1058865"/>
            <a:ext cx="7696200" cy="5029200"/>
          </a:xfrm>
          <a:prstGeom prst="rect">
            <a:avLst/>
          </a:prstGeom>
          <a:solidFill>
            <a:srgbClr val="00B050"/>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800" i="1" dirty="0">
              <a:solidFill>
                <a:schemeClr val="tx2"/>
              </a:solidFill>
            </a:endParaRPr>
          </a:p>
        </p:txBody>
      </p:sp>
      <p:sp>
        <p:nvSpPr>
          <p:cNvPr id="6" name="Rectangle 3">
            <a:extLst>
              <a:ext uri="{FF2B5EF4-FFF2-40B4-BE49-F238E27FC236}">
                <a16:creationId xmlns:a16="http://schemas.microsoft.com/office/drawing/2014/main" id="{ACAC61AB-6FA8-2D11-9336-E06B96736B7C}"/>
              </a:ext>
            </a:extLst>
          </p:cNvPr>
          <p:cNvSpPr>
            <a:spLocks noChangeArrowheads="1"/>
          </p:cNvSpPr>
          <p:nvPr/>
        </p:nvSpPr>
        <p:spPr bwMode="auto">
          <a:xfrm>
            <a:off x="2055173" y="2302746"/>
            <a:ext cx="1066800" cy="246735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7" name="Rectangle 4">
            <a:extLst>
              <a:ext uri="{FF2B5EF4-FFF2-40B4-BE49-F238E27FC236}">
                <a16:creationId xmlns:a16="http://schemas.microsoft.com/office/drawing/2014/main" id="{4A686077-B13E-ABA0-0C86-2D68C7EC5081}"/>
              </a:ext>
            </a:extLst>
          </p:cNvPr>
          <p:cNvSpPr>
            <a:spLocks noChangeArrowheads="1"/>
          </p:cNvSpPr>
          <p:nvPr/>
        </p:nvSpPr>
        <p:spPr bwMode="auto">
          <a:xfrm>
            <a:off x="8678519" y="2327915"/>
            <a:ext cx="1066800" cy="2483592"/>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8" name="Rectangle 5">
            <a:extLst>
              <a:ext uri="{FF2B5EF4-FFF2-40B4-BE49-F238E27FC236}">
                <a16:creationId xmlns:a16="http://schemas.microsoft.com/office/drawing/2014/main" id="{F2E20247-29FD-35B4-77D9-04E4E09240D2}"/>
              </a:ext>
            </a:extLst>
          </p:cNvPr>
          <p:cNvSpPr>
            <a:spLocks noChangeArrowheads="1"/>
          </p:cNvSpPr>
          <p:nvPr/>
        </p:nvSpPr>
        <p:spPr bwMode="auto">
          <a:xfrm>
            <a:off x="2055173" y="2926822"/>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9" name="Rectangle 6">
            <a:extLst>
              <a:ext uri="{FF2B5EF4-FFF2-40B4-BE49-F238E27FC236}">
                <a16:creationId xmlns:a16="http://schemas.microsoft.com/office/drawing/2014/main" id="{33F406DE-ACBD-6FE4-C23A-F51D70602E8D}"/>
              </a:ext>
            </a:extLst>
          </p:cNvPr>
          <p:cNvSpPr>
            <a:spLocks noChangeArrowheads="1"/>
          </p:cNvSpPr>
          <p:nvPr/>
        </p:nvSpPr>
        <p:spPr bwMode="auto">
          <a:xfrm>
            <a:off x="9294173" y="2889330"/>
            <a:ext cx="457200" cy="1295400"/>
          </a:xfrm>
          <a:prstGeom prst="rect">
            <a:avLst/>
          </a:prstGeom>
          <a:solidFill>
            <a:srgbClr val="00B050"/>
          </a:solidFill>
          <a:ln w="19050">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Constantia" panose="02030602050306030303" pitchFamily="18" charset="0"/>
            </a:endParaRPr>
          </a:p>
        </p:txBody>
      </p:sp>
      <p:sp>
        <p:nvSpPr>
          <p:cNvPr id="10" name="Oval 7">
            <a:extLst>
              <a:ext uri="{FF2B5EF4-FFF2-40B4-BE49-F238E27FC236}">
                <a16:creationId xmlns:a16="http://schemas.microsoft.com/office/drawing/2014/main" id="{48F380A6-7CE5-3992-7B57-8BABA753D680}"/>
              </a:ext>
            </a:extLst>
          </p:cNvPr>
          <p:cNvSpPr>
            <a:spLocks noChangeArrowheads="1"/>
          </p:cNvSpPr>
          <p:nvPr/>
        </p:nvSpPr>
        <p:spPr bwMode="auto">
          <a:xfrm>
            <a:off x="5186445" y="2712789"/>
            <a:ext cx="1380712" cy="1368056"/>
          </a:xfrm>
          <a:prstGeom prst="ellipse">
            <a:avLst/>
          </a:prstGeom>
          <a:solidFill>
            <a:srgbClr val="00B050"/>
          </a:solidFill>
          <a:ln w="19050">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Constantia" panose="02030602050306030303" pitchFamily="18" charset="0"/>
            </a:endParaRPr>
          </a:p>
        </p:txBody>
      </p:sp>
      <p:sp>
        <p:nvSpPr>
          <p:cNvPr id="11" name="Line 8">
            <a:extLst>
              <a:ext uri="{FF2B5EF4-FFF2-40B4-BE49-F238E27FC236}">
                <a16:creationId xmlns:a16="http://schemas.microsoft.com/office/drawing/2014/main" id="{5603B3A0-73CD-C2CC-F362-74272EFBF879}"/>
              </a:ext>
            </a:extLst>
          </p:cNvPr>
          <p:cNvSpPr>
            <a:spLocks noChangeShapeType="1"/>
          </p:cNvSpPr>
          <p:nvPr/>
        </p:nvSpPr>
        <p:spPr bwMode="auto">
          <a:xfrm>
            <a:off x="5876801" y="1021821"/>
            <a:ext cx="0" cy="506624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9" descr="Rombos transparentes">
            <a:extLst>
              <a:ext uri="{FF2B5EF4-FFF2-40B4-BE49-F238E27FC236}">
                <a16:creationId xmlns:a16="http://schemas.microsoft.com/office/drawing/2014/main" id="{9AF0652F-08FB-7EC3-2805-8150D676B34D}"/>
              </a:ext>
            </a:extLst>
          </p:cNvPr>
          <p:cNvSpPr>
            <a:spLocks noChangeArrowheads="1"/>
          </p:cNvSpPr>
          <p:nvPr/>
        </p:nvSpPr>
        <p:spPr bwMode="auto">
          <a:xfrm>
            <a:off x="1902773" y="32316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grpSp>
        <p:nvGrpSpPr>
          <p:cNvPr id="24" name="Group 280">
            <a:extLst>
              <a:ext uri="{FF2B5EF4-FFF2-40B4-BE49-F238E27FC236}">
                <a16:creationId xmlns:a16="http://schemas.microsoft.com/office/drawing/2014/main" id="{17558E0B-8638-3C7E-6050-C660176F04A2}"/>
              </a:ext>
            </a:extLst>
          </p:cNvPr>
          <p:cNvGrpSpPr>
            <a:grpSpLocks/>
          </p:cNvGrpSpPr>
          <p:nvPr/>
        </p:nvGrpSpPr>
        <p:grpSpPr bwMode="auto">
          <a:xfrm>
            <a:off x="7229943" y="2052657"/>
            <a:ext cx="203751" cy="189782"/>
            <a:chOff x="0" y="0"/>
            <a:chExt cx="89" cy="85"/>
          </a:xfrm>
        </p:grpSpPr>
        <p:sp>
          <p:nvSpPr>
            <p:cNvPr id="25" name="Freeform 281">
              <a:extLst>
                <a:ext uri="{FF2B5EF4-FFF2-40B4-BE49-F238E27FC236}">
                  <a16:creationId xmlns:a16="http://schemas.microsoft.com/office/drawing/2014/main" id="{33ED7024-A285-1101-6B3F-C1CEB1305450}"/>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6" name="Freeform 282">
              <a:extLst>
                <a:ext uri="{FF2B5EF4-FFF2-40B4-BE49-F238E27FC236}">
                  <a16:creationId xmlns:a16="http://schemas.microsoft.com/office/drawing/2014/main" id="{37834899-08CB-37FA-9506-C87294588412}"/>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7" name="Freeform 283">
              <a:extLst>
                <a:ext uri="{FF2B5EF4-FFF2-40B4-BE49-F238E27FC236}">
                  <a16:creationId xmlns:a16="http://schemas.microsoft.com/office/drawing/2014/main" id="{BD70C507-3B91-68E6-9AC9-EE6D51F4FFB6}"/>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4">
              <a:extLst>
                <a:ext uri="{FF2B5EF4-FFF2-40B4-BE49-F238E27FC236}">
                  <a16:creationId xmlns:a16="http://schemas.microsoft.com/office/drawing/2014/main" id="{E0425474-6CA8-EF23-EB10-CA3090A7D2AA}"/>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85">
              <a:extLst>
                <a:ext uri="{FF2B5EF4-FFF2-40B4-BE49-F238E27FC236}">
                  <a16:creationId xmlns:a16="http://schemas.microsoft.com/office/drawing/2014/main" id="{4F571D12-AF64-92BA-54FD-8C70538D3A98}"/>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86">
              <a:extLst>
                <a:ext uri="{FF2B5EF4-FFF2-40B4-BE49-F238E27FC236}">
                  <a16:creationId xmlns:a16="http://schemas.microsoft.com/office/drawing/2014/main" id="{04C7284B-7BCB-0C94-D3C6-9BF98E75E1EC}"/>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87">
              <a:extLst>
                <a:ext uri="{FF2B5EF4-FFF2-40B4-BE49-F238E27FC236}">
                  <a16:creationId xmlns:a16="http://schemas.microsoft.com/office/drawing/2014/main" id="{3DE1C021-FF82-DC53-6491-7C53C778531F}"/>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2" name="Freeform 288">
              <a:extLst>
                <a:ext uri="{FF2B5EF4-FFF2-40B4-BE49-F238E27FC236}">
                  <a16:creationId xmlns:a16="http://schemas.microsoft.com/office/drawing/2014/main" id="{9583B962-AFB3-C2D1-BD12-C419E4A2FB52}"/>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3" name="Freeform 289">
              <a:extLst>
                <a:ext uri="{FF2B5EF4-FFF2-40B4-BE49-F238E27FC236}">
                  <a16:creationId xmlns:a16="http://schemas.microsoft.com/office/drawing/2014/main" id="{DCC6E61B-C5D1-EB35-CD13-3D265185481A}"/>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4" name="Freeform 290">
              <a:extLst>
                <a:ext uri="{FF2B5EF4-FFF2-40B4-BE49-F238E27FC236}">
                  <a16:creationId xmlns:a16="http://schemas.microsoft.com/office/drawing/2014/main" id="{D0C6C5B3-E44F-FBA0-FCB6-9E311D6D37DB}"/>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5" name="Freeform 291">
              <a:extLst>
                <a:ext uri="{FF2B5EF4-FFF2-40B4-BE49-F238E27FC236}">
                  <a16:creationId xmlns:a16="http://schemas.microsoft.com/office/drawing/2014/main" id="{417ED033-9328-0A85-F625-D9E212745F21}"/>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6" name="Freeform 292">
              <a:extLst>
                <a:ext uri="{FF2B5EF4-FFF2-40B4-BE49-F238E27FC236}">
                  <a16:creationId xmlns:a16="http://schemas.microsoft.com/office/drawing/2014/main" id="{BBCA8367-CC41-1FBB-F2FE-A79CF5144861}"/>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96" name="Oval 26">
            <a:extLst>
              <a:ext uri="{FF2B5EF4-FFF2-40B4-BE49-F238E27FC236}">
                <a16:creationId xmlns:a16="http://schemas.microsoft.com/office/drawing/2014/main" id="{B93AD45F-E6DD-A49E-CB88-0D32D49D0645}"/>
              </a:ext>
            </a:extLst>
          </p:cNvPr>
          <p:cNvSpPr>
            <a:spLocks noChangeArrowheads="1"/>
          </p:cNvSpPr>
          <p:nvPr/>
        </p:nvSpPr>
        <p:spPr bwMode="auto">
          <a:xfrm>
            <a:off x="7390796" y="4457503"/>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7" name="Oval 26">
            <a:extLst>
              <a:ext uri="{FF2B5EF4-FFF2-40B4-BE49-F238E27FC236}">
                <a16:creationId xmlns:a16="http://schemas.microsoft.com/office/drawing/2014/main" id="{437ADE94-96E5-5794-3DCF-4E4F0A755F77}"/>
              </a:ext>
            </a:extLst>
          </p:cNvPr>
          <p:cNvSpPr>
            <a:spLocks noChangeArrowheads="1"/>
          </p:cNvSpPr>
          <p:nvPr/>
        </p:nvSpPr>
        <p:spPr bwMode="auto">
          <a:xfrm>
            <a:off x="6066900" y="2851745"/>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8" name="Oval 26">
            <a:extLst>
              <a:ext uri="{FF2B5EF4-FFF2-40B4-BE49-F238E27FC236}">
                <a16:creationId xmlns:a16="http://schemas.microsoft.com/office/drawing/2014/main" id="{5875DF86-B889-1D50-2CC1-B2516FB0B2CD}"/>
              </a:ext>
            </a:extLst>
          </p:cNvPr>
          <p:cNvSpPr>
            <a:spLocks noChangeArrowheads="1"/>
          </p:cNvSpPr>
          <p:nvPr/>
        </p:nvSpPr>
        <p:spPr bwMode="auto">
          <a:xfrm>
            <a:off x="7266615" y="1749516"/>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2" name="Rectangle 9" descr="Rombos transparentes">
            <a:extLst>
              <a:ext uri="{FF2B5EF4-FFF2-40B4-BE49-F238E27FC236}">
                <a16:creationId xmlns:a16="http://schemas.microsoft.com/office/drawing/2014/main" id="{BDEEB3AC-3499-03E9-C94E-254100E69F3A}"/>
              </a:ext>
            </a:extLst>
          </p:cNvPr>
          <p:cNvSpPr>
            <a:spLocks noChangeArrowheads="1"/>
          </p:cNvSpPr>
          <p:nvPr/>
        </p:nvSpPr>
        <p:spPr bwMode="auto">
          <a:xfrm>
            <a:off x="9730481" y="3193522"/>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3" name="Rectangle 2">
            <a:extLst>
              <a:ext uri="{FF2B5EF4-FFF2-40B4-BE49-F238E27FC236}">
                <a16:creationId xmlns:a16="http://schemas.microsoft.com/office/drawing/2014/main" id="{97F969D2-5919-60D7-B44D-D7F183D85EFA}"/>
              </a:ext>
            </a:extLst>
          </p:cNvPr>
          <p:cNvSpPr/>
          <p:nvPr/>
        </p:nvSpPr>
        <p:spPr>
          <a:xfrm>
            <a:off x="5872409" y="1078958"/>
            <a:ext cx="3864319" cy="500266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grpSp>
        <p:nvGrpSpPr>
          <p:cNvPr id="105" name="Group 280">
            <a:extLst>
              <a:ext uri="{FF2B5EF4-FFF2-40B4-BE49-F238E27FC236}">
                <a16:creationId xmlns:a16="http://schemas.microsoft.com/office/drawing/2014/main" id="{A1E2BDB6-B41C-E052-28A0-E30C7F9705FC}"/>
              </a:ext>
            </a:extLst>
          </p:cNvPr>
          <p:cNvGrpSpPr>
            <a:grpSpLocks/>
          </p:cNvGrpSpPr>
          <p:nvPr/>
        </p:nvGrpSpPr>
        <p:grpSpPr bwMode="auto">
          <a:xfrm>
            <a:off x="6367589" y="2871826"/>
            <a:ext cx="203751" cy="189782"/>
            <a:chOff x="0" y="0"/>
            <a:chExt cx="89" cy="85"/>
          </a:xfrm>
        </p:grpSpPr>
        <p:sp>
          <p:nvSpPr>
            <p:cNvPr id="106" name="Freeform 281">
              <a:extLst>
                <a:ext uri="{FF2B5EF4-FFF2-40B4-BE49-F238E27FC236}">
                  <a16:creationId xmlns:a16="http://schemas.microsoft.com/office/drawing/2014/main" id="{F7BD9912-BC3B-D619-3DE7-F11EBC41947C}"/>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07" name="Freeform 282">
              <a:extLst>
                <a:ext uri="{FF2B5EF4-FFF2-40B4-BE49-F238E27FC236}">
                  <a16:creationId xmlns:a16="http://schemas.microsoft.com/office/drawing/2014/main" id="{4ADCAC2B-8299-AD08-4EF3-0196B3A06CFE}"/>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08" name="Freeform 283">
              <a:extLst>
                <a:ext uri="{FF2B5EF4-FFF2-40B4-BE49-F238E27FC236}">
                  <a16:creationId xmlns:a16="http://schemas.microsoft.com/office/drawing/2014/main" id="{356EB17E-286A-4197-1D9C-D5ED6CF7C203}"/>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09" name="Freeform 284">
              <a:extLst>
                <a:ext uri="{FF2B5EF4-FFF2-40B4-BE49-F238E27FC236}">
                  <a16:creationId xmlns:a16="http://schemas.microsoft.com/office/drawing/2014/main" id="{CB794D83-4014-333E-9A0B-A60E637FC005}"/>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10" name="Freeform 285">
              <a:extLst>
                <a:ext uri="{FF2B5EF4-FFF2-40B4-BE49-F238E27FC236}">
                  <a16:creationId xmlns:a16="http://schemas.microsoft.com/office/drawing/2014/main" id="{ACCB8E71-7F61-C8B5-F487-0D6EC300E237}"/>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11" name="Freeform 286">
              <a:extLst>
                <a:ext uri="{FF2B5EF4-FFF2-40B4-BE49-F238E27FC236}">
                  <a16:creationId xmlns:a16="http://schemas.microsoft.com/office/drawing/2014/main" id="{F9E9EA5C-63C5-239B-AD81-2B27E2160B14}"/>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12" name="Freeform 287">
              <a:extLst>
                <a:ext uri="{FF2B5EF4-FFF2-40B4-BE49-F238E27FC236}">
                  <a16:creationId xmlns:a16="http://schemas.microsoft.com/office/drawing/2014/main" id="{C7FCC6CD-B6F9-4423-E293-BF4D870B96B2}"/>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13" name="Freeform 288">
              <a:extLst>
                <a:ext uri="{FF2B5EF4-FFF2-40B4-BE49-F238E27FC236}">
                  <a16:creationId xmlns:a16="http://schemas.microsoft.com/office/drawing/2014/main" id="{8D86B0B1-E809-22F0-A212-E5CF05795845}"/>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14" name="Freeform 289">
              <a:extLst>
                <a:ext uri="{FF2B5EF4-FFF2-40B4-BE49-F238E27FC236}">
                  <a16:creationId xmlns:a16="http://schemas.microsoft.com/office/drawing/2014/main" id="{B9421E64-98DE-DF36-B4FA-EA6E204B708F}"/>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15" name="Freeform 290">
              <a:extLst>
                <a:ext uri="{FF2B5EF4-FFF2-40B4-BE49-F238E27FC236}">
                  <a16:creationId xmlns:a16="http://schemas.microsoft.com/office/drawing/2014/main" id="{3C8F98DF-DBE1-2EDE-1CD2-1BE3BCB33CF1}"/>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16" name="Freeform 291">
              <a:extLst>
                <a:ext uri="{FF2B5EF4-FFF2-40B4-BE49-F238E27FC236}">
                  <a16:creationId xmlns:a16="http://schemas.microsoft.com/office/drawing/2014/main" id="{8EEE4318-B09D-773E-C3E2-493EC9641004}"/>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17" name="Freeform 292">
              <a:extLst>
                <a:ext uri="{FF2B5EF4-FFF2-40B4-BE49-F238E27FC236}">
                  <a16:creationId xmlns:a16="http://schemas.microsoft.com/office/drawing/2014/main" id="{D44CBAD8-0833-5A07-AF0F-43CB01DE25E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grpSp>
        <p:nvGrpSpPr>
          <p:cNvPr id="118" name="Group 280">
            <a:extLst>
              <a:ext uri="{FF2B5EF4-FFF2-40B4-BE49-F238E27FC236}">
                <a16:creationId xmlns:a16="http://schemas.microsoft.com/office/drawing/2014/main" id="{D372F2D0-5B64-66B9-8E9C-E752E8468678}"/>
              </a:ext>
            </a:extLst>
          </p:cNvPr>
          <p:cNvGrpSpPr>
            <a:grpSpLocks/>
          </p:cNvGrpSpPr>
          <p:nvPr/>
        </p:nvGrpSpPr>
        <p:grpSpPr bwMode="auto">
          <a:xfrm>
            <a:off x="7909283" y="2060315"/>
            <a:ext cx="203751" cy="189782"/>
            <a:chOff x="0" y="0"/>
            <a:chExt cx="89" cy="85"/>
          </a:xfrm>
        </p:grpSpPr>
        <p:sp>
          <p:nvSpPr>
            <p:cNvPr id="119" name="Freeform 281">
              <a:extLst>
                <a:ext uri="{FF2B5EF4-FFF2-40B4-BE49-F238E27FC236}">
                  <a16:creationId xmlns:a16="http://schemas.microsoft.com/office/drawing/2014/main" id="{BDE4376B-2044-AAF4-20EA-D03CF9B824A5}"/>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0" name="Freeform 282">
              <a:extLst>
                <a:ext uri="{FF2B5EF4-FFF2-40B4-BE49-F238E27FC236}">
                  <a16:creationId xmlns:a16="http://schemas.microsoft.com/office/drawing/2014/main" id="{A882FDF3-C5D0-B07A-5DD0-B7750BFBD163}"/>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1" name="Freeform 283">
              <a:extLst>
                <a:ext uri="{FF2B5EF4-FFF2-40B4-BE49-F238E27FC236}">
                  <a16:creationId xmlns:a16="http://schemas.microsoft.com/office/drawing/2014/main" id="{3668EFC1-C95B-5BCA-A7B2-3C9AC3DA3AE7}"/>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2" name="Freeform 284">
              <a:extLst>
                <a:ext uri="{FF2B5EF4-FFF2-40B4-BE49-F238E27FC236}">
                  <a16:creationId xmlns:a16="http://schemas.microsoft.com/office/drawing/2014/main" id="{06E08813-3A65-044A-FF3B-0BF74F895B4F}"/>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3" name="Freeform 285">
              <a:extLst>
                <a:ext uri="{FF2B5EF4-FFF2-40B4-BE49-F238E27FC236}">
                  <a16:creationId xmlns:a16="http://schemas.microsoft.com/office/drawing/2014/main" id="{AB7FA1B4-C26F-2E32-59D5-9F6307C5D84C}"/>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4" name="Freeform 286">
              <a:extLst>
                <a:ext uri="{FF2B5EF4-FFF2-40B4-BE49-F238E27FC236}">
                  <a16:creationId xmlns:a16="http://schemas.microsoft.com/office/drawing/2014/main" id="{3C300AF3-D3E8-F9D9-0664-A52B798ACA64}"/>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5" name="Freeform 287">
              <a:extLst>
                <a:ext uri="{FF2B5EF4-FFF2-40B4-BE49-F238E27FC236}">
                  <a16:creationId xmlns:a16="http://schemas.microsoft.com/office/drawing/2014/main" id="{57326605-9D9D-1AC5-7ACE-FA7F4694AA26}"/>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6" name="Freeform 288">
              <a:extLst>
                <a:ext uri="{FF2B5EF4-FFF2-40B4-BE49-F238E27FC236}">
                  <a16:creationId xmlns:a16="http://schemas.microsoft.com/office/drawing/2014/main" id="{977912E0-E39C-4235-5B1E-3150481B97B3}"/>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7" name="Freeform 289">
              <a:extLst>
                <a:ext uri="{FF2B5EF4-FFF2-40B4-BE49-F238E27FC236}">
                  <a16:creationId xmlns:a16="http://schemas.microsoft.com/office/drawing/2014/main" id="{75297548-E5FE-C58E-9167-018C75A07440}"/>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8" name="Freeform 290">
              <a:extLst>
                <a:ext uri="{FF2B5EF4-FFF2-40B4-BE49-F238E27FC236}">
                  <a16:creationId xmlns:a16="http://schemas.microsoft.com/office/drawing/2014/main" id="{7BC39239-0B01-2801-2ED1-BD36D687935C}"/>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29" name="Freeform 291">
              <a:extLst>
                <a:ext uri="{FF2B5EF4-FFF2-40B4-BE49-F238E27FC236}">
                  <a16:creationId xmlns:a16="http://schemas.microsoft.com/office/drawing/2014/main" id="{8FFCAAAD-BF80-6E44-4607-53EB0B80C628}"/>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30" name="Freeform 292">
              <a:extLst>
                <a:ext uri="{FF2B5EF4-FFF2-40B4-BE49-F238E27FC236}">
                  <a16:creationId xmlns:a16="http://schemas.microsoft.com/office/drawing/2014/main" id="{A3EB798C-C713-1500-A26B-08297493C5BA}"/>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161" name="TextBox 160">
            <a:extLst>
              <a:ext uri="{FF2B5EF4-FFF2-40B4-BE49-F238E27FC236}">
                <a16:creationId xmlns:a16="http://schemas.microsoft.com/office/drawing/2014/main" id="{22F4599F-1569-6BD9-736E-E545807338DE}"/>
              </a:ext>
            </a:extLst>
          </p:cNvPr>
          <p:cNvSpPr txBox="1"/>
          <p:nvPr/>
        </p:nvSpPr>
        <p:spPr>
          <a:xfrm>
            <a:off x="7150588" y="4803212"/>
            <a:ext cx="768144" cy="307777"/>
          </a:xfrm>
          <a:prstGeom prst="rect">
            <a:avLst/>
          </a:prstGeom>
          <a:solidFill>
            <a:schemeClr val="bg2">
              <a:lumMod val="20000"/>
              <a:lumOff val="80000"/>
            </a:schemeClr>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Right</a:t>
            </a:r>
          </a:p>
        </p:txBody>
      </p:sp>
      <p:sp>
        <p:nvSpPr>
          <p:cNvPr id="162" name="TextBox 161">
            <a:extLst>
              <a:ext uri="{FF2B5EF4-FFF2-40B4-BE49-F238E27FC236}">
                <a16:creationId xmlns:a16="http://schemas.microsoft.com/office/drawing/2014/main" id="{F31BC281-1932-9721-CC9F-F85CAA115A57}"/>
              </a:ext>
            </a:extLst>
          </p:cNvPr>
          <p:cNvSpPr txBox="1"/>
          <p:nvPr/>
        </p:nvSpPr>
        <p:spPr>
          <a:xfrm>
            <a:off x="3119546" y="2079879"/>
            <a:ext cx="2733217" cy="3000821"/>
          </a:xfrm>
          <a:prstGeom prst="rect">
            <a:avLst/>
          </a:prstGeom>
          <a:solidFill>
            <a:schemeClr val="accent2"/>
          </a:solidFill>
          <a:ln>
            <a:solidFill>
              <a:schemeClr val="tx1"/>
            </a:solidFill>
          </a:ln>
        </p:spPr>
        <p:txBody>
          <a:bodyPr wrap="square">
            <a:spAutoFit/>
          </a:bodyPr>
          <a:lstStyle/>
          <a:p>
            <a:pPr>
              <a:defRPr/>
            </a:pPr>
            <a:r>
              <a:rPr lang="en-US" sz="1050" b="1" dirty="0">
                <a:latin typeface="Arial" panose="020B0604020202020204" pitchFamily="34" charset="0"/>
                <a:ea typeface="Calibri" pitchFamily="34" charset="0"/>
                <a:cs typeface="Arial" panose="020B0604020202020204" pitchFamily="34" charset="0"/>
              </a:rPr>
              <a:t>                 </a:t>
            </a:r>
            <a:r>
              <a:rPr lang="en-US" sz="1050" b="1" u="sng" dirty="0">
                <a:latin typeface="Arial" panose="020B0604020202020204" pitchFamily="34" charset="0"/>
                <a:ea typeface="Calibri" pitchFamily="34" charset="0"/>
                <a:cs typeface="Arial" panose="020B0604020202020204" pitchFamily="34" charset="0"/>
              </a:rPr>
              <a:t>Criss-cross dribble                                  </a:t>
            </a:r>
            <a:r>
              <a:rPr lang="en-US" sz="1050" b="1" dirty="0">
                <a:latin typeface="Arial" panose="020B0604020202020204" pitchFamily="34" charset="0"/>
                <a:ea typeface="Calibri" pitchFamily="34" charset="0"/>
                <a:cs typeface="Arial" panose="020B0604020202020204" pitchFamily="34" charset="0"/>
              </a:rPr>
              <a:t>a. Set this up before you start the exercise.</a:t>
            </a:r>
          </a:p>
          <a:p>
            <a:pPr>
              <a:defRPr/>
            </a:pPr>
            <a:r>
              <a:rPr lang="en-US" sz="1050" b="1" dirty="0">
                <a:latin typeface="Arial" panose="020B0604020202020204" pitchFamily="34" charset="0"/>
                <a:ea typeface="Calibri" pitchFamily="34" charset="0"/>
                <a:cs typeface="Arial" panose="020B0604020202020204" pitchFamily="34" charset="0"/>
              </a:rPr>
              <a:t>b. Set the grid up like the diagram.</a:t>
            </a:r>
          </a:p>
          <a:p>
            <a:pPr>
              <a:defRPr/>
            </a:pPr>
            <a:r>
              <a:rPr lang="en-US" sz="1050" b="1" dirty="0">
                <a:latin typeface="Arial" panose="020B0604020202020204" pitchFamily="34" charset="0"/>
                <a:ea typeface="Calibri" pitchFamily="34" charset="0"/>
                <a:cs typeface="Arial" panose="020B0604020202020204" pitchFamily="34" charset="0"/>
              </a:rPr>
              <a:t>Players are spaced evenly around the square. </a:t>
            </a:r>
          </a:p>
          <a:p>
            <a:pPr>
              <a:defRPr/>
            </a:pPr>
            <a:r>
              <a:rPr lang="en-US" sz="1050" b="1" dirty="0">
                <a:latin typeface="Arial" panose="020B0604020202020204" pitchFamily="34" charset="0"/>
                <a:ea typeface="Calibri" pitchFamily="34" charset="0"/>
                <a:cs typeface="Arial" panose="020B0604020202020204" pitchFamily="34" charset="0"/>
              </a:rPr>
              <a:t>c. On the commend the players on the right and lefthand side dribble across the grid trying not to bump into each other. They need to go around the disc and finish up where they started. </a:t>
            </a:r>
          </a:p>
          <a:p>
            <a:pPr>
              <a:defRPr/>
            </a:pPr>
            <a:r>
              <a:rPr lang="en-US" sz="1050" b="1" dirty="0">
                <a:latin typeface="Arial" panose="020B0604020202020204" pitchFamily="34" charset="0"/>
                <a:ea typeface="Calibri" pitchFamily="34" charset="0"/>
                <a:cs typeface="Arial" panose="020B0604020202020204" pitchFamily="34" charset="0"/>
              </a:rPr>
              <a:t>d. Next have the top and bottom groups go. Make a game of it they must go back and forth so many times, whoever does wins.</a:t>
            </a:r>
          </a:p>
          <a:p>
            <a:pPr>
              <a:defRPr/>
            </a:pPr>
            <a:r>
              <a:rPr lang="en-US" sz="1050" b="1" dirty="0">
                <a:latin typeface="Arial" panose="020B0604020202020204" pitchFamily="34" charset="0"/>
                <a:ea typeface="Calibri" pitchFamily="34" charset="0"/>
                <a:cs typeface="Arial" panose="020B0604020202020204" pitchFamily="34" charset="0"/>
              </a:rPr>
              <a:t>e. Eventually you want everyone going at the same time both Right and Left and Top and Bottom.</a:t>
            </a:r>
          </a:p>
        </p:txBody>
      </p:sp>
      <p:sp>
        <p:nvSpPr>
          <p:cNvPr id="15" name="Oval 26">
            <a:extLst>
              <a:ext uri="{FF2B5EF4-FFF2-40B4-BE49-F238E27FC236}">
                <a16:creationId xmlns:a16="http://schemas.microsoft.com/office/drawing/2014/main" id="{B4911526-FDCC-5987-1DE4-9E931AE9E0EE}"/>
              </a:ext>
            </a:extLst>
          </p:cNvPr>
          <p:cNvSpPr>
            <a:spLocks noChangeArrowheads="1"/>
          </p:cNvSpPr>
          <p:nvPr/>
        </p:nvSpPr>
        <p:spPr bwMode="auto">
          <a:xfrm>
            <a:off x="9066416" y="3023652"/>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16" name="Oval 26">
            <a:extLst>
              <a:ext uri="{FF2B5EF4-FFF2-40B4-BE49-F238E27FC236}">
                <a16:creationId xmlns:a16="http://schemas.microsoft.com/office/drawing/2014/main" id="{EB3D8DE8-E406-6D77-9569-60696826388C}"/>
              </a:ext>
            </a:extLst>
          </p:cNvPr>
          <p:cNvSpPr>
            <a:spLocks noChangeArrowheads="1"/>
          </p:cNvSpPr>
          <p:nvPr/>
        </p:nvSpPr>
        <p:spPr bwMode="auto">
          <a:xfrm>
            <a:off x="7922801" y="1758439"/>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4" name="Isosceles Triangle 3">
            <a:extLst>
              <a:ext uri="{FF2B5EF4-FFF2-40B4-BE49-F238E27FC236}">
                <a16:creationId xmlns:a16="http://schemas.microsoft.com/office/drawing/2014/main" id="{22EDDEBE-D611-79D2-014C-8BC635B24F8B}"/>
              </a:ext>
            </a:extLst>
          </p:cNvPr>
          <p:cNvSpPr/>
          <p:nvPr/>
        </p:nvSpPr>
        <p:spPr>
          <a:xfrm>
            <a:off x="7540618" y="2013401"/>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B294FCD9-4C6F-CF5E-5571-C13C91C0239F}"/>
              </a:ext>
            </a:extLst>
          </p:cNvPr>
          <p:cNvSpPr/>
          <p:nvPr/>
        </p:nvSpPr>
        <p:spPr>
          <a:xfrm>
            <a:off x="6865324" y="1998685"/>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ADBD1EB-1A28-6DA1-DD07-99E9CD3A3801}"/>
              </a:ext>
            </a:extLst>
          </p:cNvPr>
          <p:cNvSpPr/>
          <p:nvPr/>
        </p:nvSpPr>
        <p:spPr>
          <a:xfrm>
            <a:off x="6351022" y="3102339"/>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46EB8208-FACA-DE50-517D-3F06941C2E73}"/>
              </a:ext>
            </a:extLst>
          </p:cNvPr>
          <p:cNvSpPr/>
          <p:nvPr/>
        </p:nvSpPr>
        <p:spPr>
          <a:xfrm>
            <a:off x="6367739" y="3726667"/>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679556E7-26FE-6227-5739-70D57BAC9270}"/>
              </a:ext>
            </a:extLst>
          </p:cNvPr>
          <p:cNvSpPr/>
          <p:nvPr/>
        </p:nvSpPr>
        <p:spPr>
          <a:xfrm>
            <a:off x="8220107" y="1995774"/>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AD67601-168D-5CCA-B204-F53F6B4781F6}"/>
              </a:ext>
            </a:extLst>
          </p:cNvPr>
          <p:cNvSpPr/>
          <p:nvPr/>
        </p:nvSpPr>
        <p:spPr>
          <a:xfrm>
            <a:off x="8908908" y="3253537"/>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038FA064-EBA2-E7C3-5F74-BA74CA36A5CB}"/>
              </a:ext>
            </a:extLst>
          </p:cNvPr>
          <p:cNvSpPr/>
          <p:nvPr/>
        </p:nvSpPr>
        <p:spPr>
          <a:xfrm>
            <a:off x="8895233" y="3753250"/>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AEA0AC41-568E-CF22-B380-C69D16730A6B}"/>
              </a:ext>
            </a:extLst>
          </p:cNvPr>
          <p:cNvSpPr/>
          <p:nvPr/>
        </p:nvSpPr>
        <p:spPr>
          <a:xfrm>
            <a:off x="8184995" y="4189654"/>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FD832B-4A4A-3054-5FD5-70C8B8027063}"/>
              </a:ext>
            </a:extLst>
          </p:cNvPr>
          <p:cNvSpPr/>
          <p:nvPr/>
        </p:nvSpPr>
        <p:spPr>
          <a:xfrm>
            <a:off x="6981589" y="4206906"/>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D3240362-F8F6-E251-7769-D56BF7080344}"/>
              </a:ext>
            </a:extLst>
          </p:cNvPr>
          <p:cNvSpPr/>
          <p:nvPr/>
        </p:nvSpPr>
        <p:spPr>
          <a:xfrm>
            <a:off x="6344886" y="2588016"/>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Isosceles Triangle 39">
            <a:extLst>
              <a:ext uri="{FF2B5EF4-FFF2-40B4-BE49-F238E27FC236}">
                <a16:creationId xmlns:a16="http://schemas.microsoft.com/office/drawing/2014/main" id="{EA3BFCBC-6415-ED72-794E-18A721C19855}"/>
              </a:ext>
            </a:extLst>
          </p:cNvPr>
          <p:cNvSpPr/>
          <p:nvPr/>
        </p:nvSpPr>
        <p:spPr>
          <a:xfrm>
            <a:off x="8906733" y="2663344"/>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58B3CBB7-F092-3C6E-F102-F41FDB7811C6}"/>
              </a:ext>
            </a:extLst>
          </p:cNvPr>
          <p:cNvSpPr/>
          <p:nvPr/>
        </p:nvSpPr>
        <p:spPr>
          <a:xfrm>
            <a:off x="7621067" y="4184729"/>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80">
            <a:extLst>
              <a:ext uri="{FF2B5EF4-FFF2-40B4-BE49-F238E27FC236}">
                <a16:creationId xmlns:a16="http://schemas.microsoft.com/office/drawing/2014/main" id="{77DC849A-D4C6-217D-FB60-C426C66914DD}"/>
              </a:ext>
            </a:extLst>
          </p:cNvPr>
          <p:cNvGrpSpPr>
            <a:grpSpLocks/>
          </p:cNvGrpSpPr>
          <p:nvPr/>
        </p:nvGrpSpPr>
        <p:grpSpPr bwMode="auto">
          <a:xfrm>
            <a:off x="8819706" y="3033124"/>
            <a:ext cx="203751" cy="189782"/>
            <a:chOff x="0" y="0"/>
            <a:chExt cx="89" cy="85"/>
          </a:xfrm>
        </p:grpSpPr>
        <p:sp>
          <p:nvSpPr>
            <p:cNvPr id="43" name="Freeform 281">
              <a:extLst>
                <a:ext uri="{FF2B5EF4-FFF2-40B4-BE49-F238E27FC236}">
                  <a16:creationId xmlns:a16="http://schemas.microsoft.com/office/drawing/2014/main" id="{B8E9730F-9978-3A3C-AC4D-74E6341CB35C}"/>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4" name="Freeform 282">
              <a:extLst>
                <a:ext uri="{FF2B5EF4-FFF2-40B4-BE49-F238E27FC236}">
                  <a16:creationId xmlns:a16="http://schemas.microsoft.com/office/drawing/2014/main" id="{91483041-ECB3-66C6-F899-30043EDCEB4D}"/>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5" name="Freeform 283">
              <a:extLst>
                <a:ext uri="{FF2B5EF4-FFF2-40B4-BE49-F238E27FC236}">
                  <a16:creationId xmlns:a16="http://schemas.microsoft.com/office/drawing/2014/main" id="{E2592CC8-77EC-51DD-4647-94847A65E107}"/>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6" name="Freeform 284">
              <a:extLst>
                <a:ext uri="{FF2B5EF4-FFF2-40B4-BE49-F238E27FC236}">
                  <a16:creationId xmlns:a16="http://schemas.microsoft.com/office/drawing/2014/main" id="{3B100789-B9EF-3FA7-850E-DDC3FFB05FE8}"/>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7" name="Freeform 285">
              <a:extLst>
                <a:ext uri="{FF2B5EF4-FFF2-40B4-BE49-F238E27FC236}">
                  <a16:creationId xmlns:a16="http://schemas.microsoft.com/office/drawing/2014/main" id="{37E010F3-7444-7F29-59FF-35B3E8202474}"/>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8" name="Freeform 286">
              <a:extLst>
                <a:ext uri="{FF2B5EF4-FFF2-40B4-BE49-F238E27FC236}">
                  <a16:creationId xmlns:a16="http://schemas.microsoft.com/office/drawing/2014/main" id="{6366DE7C-E82F-BDCB-DB11-6E3BDDA01C47}"/>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9" name="Freeform 287">
              <a:extLst>
                <a:ext uri="{FF2B5EF4-FFF2-40B4-BE49-F238E27FC236}">
                  <a16:creationId xmlns:a16="http://schemas.microsoft.com/office/drawing/2014/main" id="{390EFEA8-D002-15C9-E9FE-788FD192BD15}"/>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0" name="Freeform 288">
              <a:extLst>
                <a:ext uri="{FF2B5EF4-FFF2-40B4-BE49-F238E27FC236}">
                  <a16:creationId xmlns:a16="http://schemas.microsoft.com/office/drawing/2014/main" id="{47FCDB36-4882-447B-29F7-7F73A1ACCB32}"/>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1" name="Freeform 289">
              <a:extLst>
                <a:ext uri="{FF2B5EF4-FFF2-40B4-BE49-F238E27FC236}">
                  <a16:creationId xmlns:a16="http://schemas.microsoft.com/office/drawing/2014/main" id="{49AA5202-1D4F-FA82-D593-CF6917BB167E}"/>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2" name="Freeform 290">
              <a:extLst>
                <a:ext uri="{FF2B5EF4-FFF2-40B4-BE49-F238E27FC236}">
                  <a16:creationId xmlns:a16="http://schemas.microsoft.com/office/drawing/2014/main" id="{42CBCD60-A33E-2969-D9AB-395C5C368767}"/>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3" name="Freeform 291">
              <a:extLst>
                <a:ext uri="{FF2B5EF4-FFF2-40B4-BE49-F238E27FC236}">
                  <a16:creationId xmlns:a16="http://schemas.microsoft.com/office/drawing/2014/main" id="{00F2E5C9-2CEC-A9E1-5C4C-600EAA5E12C0}"/>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4" name="Freeform 292">
              <a:extLst>
                <a:ext uri="{FF2B5EF4-FFF2-40B4-BE49-F238E27FC236}">
                  <a16:creationId xmlns:a16="http://schemas.microsoft.com/office/drawing/2014/main" id="{5AEA0A94-82D1-35AA-6E17-CB5D7B822190}"/>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grpSp>
        <p:nvGrpSpPr>
          <p:cNvPr id="55" name="Group 280">
            <a:extLst>
              <a:ext uri="{FF2B5EF4-FFF2-40B4-BE49-F238E27FC236}">
                <a16:creationId xmlns:a16="http://schemas.microsoft.com/office/drawing/2014/main" id="{F54A32C6-5E6A-C59E-6AFF-185B29175741}"/>
              </a:ext>
            </a:extLst>
          </p:cNvPr>
          <p:cNvGrpSpPr>
            <a:grpSpLocks/>
          </p:cNvGrpSpPr>
          <p:nvPr/>
        </p:nvGrpSpPr>
        <p:grpSpPr bwMode="auto">
          <a:xfrm>
            <a:off x="7305618" y="4187343"/>
            <a:ext cx="203751" cy="189782"/>
            <a:chOff x="0" y="0"/>
            <a:chExt cx="89" cy="85"/>
          </a:xfrm>
        </p:grpSpPr>
        <p:sp>
          <p:nvSpPr>
            <p:cNvPr id="56" name="Freeform 281">
              <a:extLst>
                <a:ext uri="{FF2B5EF4-FFF2-40B4-BE49-F238E27FC236}">
                  <a16:creationId xmlns:a16="http://schemas.microsoft.com/office/drawing/2014/main" id="{2FF4D829-C827-0823-5590-4CE4FD7E1333}"/>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7" name="Freeform 282">
              <a:extLst>
                <a:ext uri="{FF2B5EF4-FFF2-40B4-BE49-F238E27FC236}">
                  <a16:creationId xmlns:a16="http://schemas.microsoft.com/office/drawing/2014/main" id="{DD8C28C7-B34C-5F61-1B66-02003D5D48AC}"/>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8" name="Freeform 283">
              <a:extLst>
                <a:ext uri="{FF2B5EF4-FFF2-40B4-BE49-F238E27FC236}">
                  <a16:creationId xmlns:a16="http://schemas.microsoft.com/office/drawing/2014/main" id="{A5F979E6-2BA7-9604-A60B-400E979DC55F}"/>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9" name="Freeform 284">
              <a:extLst>
                <a:ext uri="{FF2B5EF4-FFF2-40B4-BE49-F238E27FC236}">
                  <a16:creationId xmlns:a16="http://schemas.microsoft.com/office/drawing/2014/main" id="{47D8C991-2091-07D5-3C60-0A11F967444A}"/>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0" name="Freeform 285">
              <a:extLst>
                <a:ext uri="{FF2B5EF4-FFF2-40B4-BE49-F238E27FC236}">
                  <a16:creationId xmlns:a16="http://schemas.microsoft.com/office/drawing/2014/main" id="{4879024C-35D7-38D0-45B0-13FDC0326F38}"/>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1" name="Freeform 286">
              <a:extLst>
                <a:ext uri="{FF2B5EF4-FFF2-40B4-BE49-F238E27FC236}">
                  <a16:creationId xmlns:a16="http://schemas.microsoft.com/office/drawing/2014/main" id="{3CD13A18-C48C-90DD-C8F8-4F84E40D3AAF}"/>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2" name="Freeform 287">
              <a:extLst>
                <a:ext uri="{FF2B5EF4-FFF2-40B4-BE49-F238E27FC236}">
                  <a16:creationId xmlns:a16="http://schemas.microsoft.com/office/drawing/2014/main" id="{26720D50-10A7-F067-2962-496BD9751249}"/>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3" name="Freeform 288">
              <a:extLst>
                <a:ext uri="{FF2B5EF4-FFF2-40B4-BE49-F238E27FC236}">
                  <a16:creationId xmlns:a16="http://schemas.microsoft.com/office/drawing/2014/main" id="{C7339171-8258-D05B-B0BF-6DC58069EDCD}"/>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4" name="Freeform 289">
              <a:extLst>
                <a:ext uri="{FF2B5EF4-FFF2-40B4-BE49-F238E27FC236}">
                  <a16:creationId xmlns:a16="http://schemas.microsoft.com/office/drawing/2014/main" id="{481F624E-B695-4A3F-457C-CF8138DCDB50}"/>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5" name="Freeform 290">
              <a:extLst>
                <a:ext uri="{FF2B5EF4-FFF2-40B4-BE49-F238E27FC236}">
                  <a16:creationId xmlns:a16="http://schemas.microsoft.com/office/drawing/2014/main" id="{5F3C0673-33FB-3B70-F96C-87DAD94DE4A6}"/>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6" name="Freeform 291">
              <a:extLst>
                <a:ext uri="{FF2B5EF4-FFF2-40B4-BE49-F238E27FC236}">
                  <a16:creationId xmlns:a16="http://schemas.microsoft.com/office/drawing/2014/main" id="{92CB4A7E-3EFC-2D45-B8D8-123CFC12C495}"/>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7" name="Freeform 292">
              <a:extLst>
                <a:ext uri="{FF2B5EF4-FFF2-40B4-BE49-F238E27FC236}">
                  <a16:creationId xmlns:a16="http://schemas.microsoft.com/office/drawing/2014/main" id="{2A0CAD75-AC84-1A95-64B9-BE9AFC6D1EFA}"/>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68" name="Oval 26">
            <a:extLst>
              <a:ext uri="{FF2B5EF4-FFF2-40B4-BE49-F238E27FC236}">
                <a16:creationId xmlns:a16="http://schemas.microsoft.com/office/drawing/2014/main" id="{ABD90B60-E9CC-C7F9-6BAB-BD7234B79024}"/>
              </a:ext>
            </a:extLst>
          </p:cNvPr>
          <p:cNvSpPr>
            <a:spLocks noChangeArrowheads="1"/>
          </p:cNvSpPr>
          <p:nvPr/>
        </p:nvSpPr>
        <p:spPr bwMode="auto">
          <a:xfrm>
            <a:off x="6056654" y="3457359"/>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grpSp>
        <p:nvGrpSpPr>
          <p:cNvPr id="69" name="Group 280">
            <a:extLst>
              <a:ext uri="{FF2B5EF4-FFF2-40B4-BE49-F238E27FC236}">
                <a16:creationId xmlns:a16="http://schemas.microsoft.com/office/drawing/2014/main" id="{E4C155AF-005F-178A-2590-10AB67596C3F}"/>
              </a:ext>
            </a:extLst>
          </p:cNvPr>
          <p:cNvGrpSpPr>
            <a:grpSpLocks/>
          </p:cNvGrpSpPr>
          <p:nvPr/>
        </p:nvGrpSpPr>
        <p:grpSpPr bwMode="auto">
          <a:xfrm>
            <a:off x="6428707" y="3404194"/>
            <a:ext cx="203751" cy="189782"/>
            <a:chOff x="0" y="0"/>
            <a:chExt cx="89" cy="85"/>
          </a:xfrm>
        </p:grpSpPr>
        <p:sp>
          <p:nvSpPr>
            <p:cNvPr id="70" name="Freeform 281">
              <a:extLst>
                <a:ext uri="{FF2B5EF4-FFF2-40B4-BE49-F238E27FC236}">
                  <a16:creationId xmlns:a16="http://schemas.microsoft.com/office/drawing/2014/main" id="{46D48E64-B983-57E1-3355-B4960B9953E9}"/>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1" name="Freeform 282">
              <a:extLst>
                <a:ext uri="{FF2B5EF4-FFF2-40B4-BE49-F238E27FC236}">
                  <a16:creationId xmlns:a16="http://schemas.microsoft.com/office/drawing/2014/main" id="{2A2DD1CE-B803-0AA9-F81A-D463685F0DB9}"/>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2" name="Freeform 283">
              <a:extLst>
                <a:ext uri="{FF2B5EF4-FFF2-40B4-BE49-F238E27FC236}">
                  <a16:creationId xmlns:a16="http://schemas.microsoft.com/office/drawing/2014/main" id="{F0E70695-A69D-7C59-CFCB-FF1ABAE340B8}"/>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3" name="Freeform 284">
              <a:extLst>
                <a:ext uri="{FF2B5EF4-FFF2-40B4-BE49-F238E27FC236}">
                  <a16:creationId xmlns:a16="http://schemas.microsoft.com/office/drawing/2014/main" id="{A70EA75E-D13C-A7A9-52C6-17B8150D3A20}"/>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4" name="Freeform 285">
              <a:extLst>
                <a:ext uri="{FF2B5EF4-FFF2-40B4-BE49-F238E27FC236}">
                  <a16:creationId xmlns:a16="http://schemas.microsoft.com/office/drawing/2014/main" id="{DA769DBB-47B2-FDD6-359E-B0633D9D1F1B}"/>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5" name="Freeform 286">
              <a:extLst>
                <a:ext uri="{FF2B5EF4-FFF2-40B4-BE49-F238E27FC236}">
                  <a16:creationId xmlns:a16="http://schemas.microsoft.com/office/drawing/2014/main" id="{36E542AB-CB24-0695-64B4-942F16227C6C}"/>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6" name="Freeform 287">
              <a:extLst>
                <a:ext uri="{FF2B5EF4-FFF2-40B4-BE49-F238E27FC236}">
                  <a16:creationId xmlns:a16="http://schemas.microsoft.com/office/drawing/2014/main" id="{C9515F57-8855-C346-54D6-06009DBF01CA}"/>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7" name="Freeform 288">
              <a:extLst>
                <a:ext uri="{FF2B5EF4-FFF2-40B4-BE49-F238E27FC236}">
                  <a16:creationId xmlns:a16="http://schemas.microsoft.com/office/drawing/2014/main" id="{19357812-0F07-F346-BF89-DB7DDA0F1177}"/>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8" name="Freeform 289">
              <a:extLst>
                <a:ext uri="{FF2B5EF4-FFF2-40B4-BE49-F238E27FC236}">
                  <a16:creationId xmlns:a16="http://schemas.microsoft.com/office/drawing/2014/main" id="{CCACD386-CA23-CA14-1CAB-58528BF2B0A1}"/>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9" name="Freeform 290">
              <a:extLst>
                <a:ext uri="{FF2B5EF4-FFF2-40B4-BE49-F238E27FC236}">
                  <a16:creationId xmlns:a16="http://schemas.microsoft.com/office/drawing/2014/main" id="{88FC448F-45A8-4079-BD7A-AC9757A992CE}"/>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0" name="Freeform 291">
              <a:extLst>
                <a:ext uri="{FF2B5EF4-FFF2-40B4-BE49-F238E27FC236}">
                  <a16:creationId xmlns:a16="http://schemas.microsoft.com/office/drawing/2014/main" id="{2C4EEC96-8E86-B8E6-70B9-5E47DFCE7FDB}"/>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1" name="Freeform 292">
              <a:extLst>
                <a:ext uri="{FF2B5EF4-FFF2-40B4-BE49-F238E27FC236}">
                  <a16:creationId xmlns:a16="http://schemas.microsoft.com/office/drawing/2014/main" id="{ADC6769B-1F76-104D-DF51-3F1F524E620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82" name="TextBox 81">
            <a:extLst>
              <a:ext uri="{FF2B5EF4-FFF2-40B4-BE49-F238E27FC236}">
                <a16:creationId xmlns:a16="http://schemas.microsoft.com/office/drawing/2014/main" id="{CB80B809-3DAD-BF17-181E-9FC88428F39A}"/>
              </a:ext>
            </a:extLst>
          </p:cNvPr>
          <p:cNvSpPr txBox="1"/>
          <p:nvPr/>
        </p:nvSpPr>
        <p:spPr>
          <a:xfrm>
            <a:off x="7179707" y="1274556"/>
            <a:ext cx="531243" cy="307777"/>
          </a:xfrm>
          <a:prstGeom prst="rect">
            <a:avLst/>
          </a:prstGeom>
          <a:solidFill>
            <a:schemeClr val="bg2">
              <a:lumMod val="20000"/>
              <a:lumOff val="80000"/>
            </a:schemeClr>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Left</a:t>
            </a:r>
          </a:p>
        </p:txBody>
      </p:sp>
      <p:sp>
        <p:nvSpPr>
          <p:cNvPr id="83" name="TextBox 82">
            <a:extLst>
              <a:ext uri="{FF2B5EF4-FFF2-40B4-BE49-F238E27FC236}">
                <a16:creationId xmlns:a16="http://schemas.microsoft.com/office/drawing/2014/main" id="{D0147DBB-A4A4-6A34-B7E9-319177198EFB}"/>
              </a:ext>
            </a:extLst>
          </p:cNvPr>
          <p:cNvSpPr txBox="1"/>
          <p:nvPr/>
        </p:nvSpPr>
        <p:spPr>
          <a:xfrm>
            <a:off x="9394381" y="3159848"/>
            <a:ext cx="810668" cy="307777"/>
          </a:xfrm>
          <a:prstGeom prst="rect">
            <a:avLst/>
          </a:prstGeom>
          <a:solidFill>
            <a:schemeClr val="bg2">
              <a:lumMod val="20000"/>
              <a:lumOff val="80000"/>
            </a:schemeClr>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Bottom</a:t>
            </a:r>
          </a:p>
        </p:txBody>
      </p:sp>
      <p:sp>
        <p:nvSpPr>
          <p:cNvPr id="84" name="TextBox 83">
            <a:extLst>
              <a:ext uri="{FF2B5EF4-FFF2-40B4-BE49-F238E27FC236}">
                <a16:creationId xmlns:a16="http://schemas.microsoft.com/office/drawing/2014/main" id="{95AB6068-8AA8-D1AD-7E57-57D13565745C}"/>
              </a:ext>
            </a:extLst>
          </p:cNvPr>
          <p:cNvSpPr txBox="1"/>
          <p:nvPr/>
        </p:nvSpPr>
        <p:spPr>
          <a:xfrm>
            <a:off x="5703062" y="3138823"/>
            <a:ext cx="616413" cy="307777"/>
          </a:xfrm>
          <a:prstGeom prst="rect">
            <a:avLst/>
          </a:prstGeom>
          <a:solidFill>
            <a:schemeClr val="bg2">
              <a:lumMod val="20000"/>
              <a:lumOff val="80000"/>
            </a:schemeClr>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Top</a:t>
            </a:r>
          </a:p>
        </p:txBody>
      </p:sp>
      <p:sp>
        <p:nvSpPr>
          <p:cNvPr id="85" name="TextBox 84">
            <a:extLst>
              <a:ext uri="{FF2B5EF4-FFF2-40B4-BE49-F238E27FC236}">
                <a16:creationId xmlns:a16="http://schemas.microsoft.com/office/drawing/2014/main" id="{A8263957-251A-3387-7D4A-164910FB938B}"/>
              </a:ext>
            </a:extLst>
          </p:cNvPr>
          <p:cNvSpPr txBox="1"/>
          <p:nvPr/>
        </p:nvSpPr>
        <p:spPr>
          <a:xfrm>
            <a:off x="4779150" y="765603"/>
            <a:ext cx="2156603" cy="307777"/>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Criss-cross dribble</a:t>
            </a:r>
          </a:p>
        </p:txBody>
      </p:sp>
      <p:sp>
        <p:nvSpPr>
          <p:cNvPr id="86" name="TextBox 85">
            <a:extLst>
              <a:ext uri="{FF2B5EF4-FFF2-40B4-BE49-F238E27FC236}">
                <a16:creationId xmlns:a16="http://schemas.microsoft.com/office/drawing/2014/main" id="{55773EAD-C306-E090-CA98-BB6B63A53560}"/>
              </a:ext>
            </a:extLst>
          </p:cNvPr>
          <p:cNvSpPr txBox="1"/>
          <p:nvPr/>
        </p:nvSpPr>
        <p:spPr>
          <a:xfrm>
            <a:off x="10829929" y="1120667"/>
            <a:ext cx="836762" cy="307777"/>
          </a:xfrm>
          <a:prstGeom prst="rect">
            <a:avLst/>
          </a:prstGeom>
          <a:solidFill>
            <a:schemeClr val="bg1"/>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Dribble</a:t>
            </a:r>
          </a:p>
        </p:txBody>
      </p:sp>
      <p:cxnSp>
        <p:nvCxnSpPr>
          <p:cNvPr id="87" name="Straight Arrow Connector 86">
            <a:extLst>
              <a:ext uri="{FF2B5EF4-FFF2-40B4-BE49-F238E27FC236}">
                <a16:creationId xmlns:a16="http://schemas.microsoft.com/office/drawing/2014/main" id="{12DFD600-547D-77FC-B7A9-6FE6F15B43E1}"/>
              </a:ext>
            </a:extLst>
          </p:cNvPr>
          <p:cNvCxnSpPr>
            <a:cxnSpLocks/>
          </p:cNvCxnSpPr>
          <p:nvPr/>
        </p:nvCxnSpPr>
        <p:spPr>
          <a:xfrm>
            <a:off x="10077946" y="1274555"/>
            <a:ext cx="606895"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6CCF2AD-44DF-1DB0-095D-54ECDDD9B54F}"/>
              </a:ext>
            </a:extLst>
          </p:cNvPr>
          <p:cNvCxnSpPr>
            <a:cxnSpLocks/>
          </p:cNvCxnSpPr>
          <p:nvPr/>
        </p:nvCxnSpPr>
        <p:spPr>
          <a:xfrm>
            <a:off x="8007724" y="2327915"/>
            <a:ext cx="36629" cy="1863893"/>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28355955-5744-C1FC-0889-FAFB606EB1A2}"/>
              </a:ext>
            </a:extLst>
          </p:cNvPr>
          <p:cNvCxnSpPr>
            <a:cxnSpLocks/>
          </p:cNvCxnSpPr>
          <p:nvPr/>
        </p:nvCxnSpPr>
        <p:spPr>
          <a:xfrm flipH="1">
            <a:off x="7212235" y="2323809"/>
            <a:ext cx="128008" cy="192158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3BA9AD8-2392-4B6B-4A68-9CA0A1F88881}"/>
              </a:ext>
            </a:extLst>
          </p:cNvPr>
          <p:cNvCxnSpPr>
            <a:cxnSpLocks/>
          </p:cNvCxnSpPr>
          <p:nvPr/>
        </p:nvCxnSpPr>
        <p:spPr>
          <a:xfrm flipV="1">
            <a:off x="7488320" y="2260300"/>
            <a:ext cx="257859" cy="188184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B047E78-E5C0-3FCB-5578-21615BD63BB2}"/>
              </a:ext>
            </a:extLst>
          </p:cNvPr>
          <p:cNvCxnSpPr>
            <a:cxnSpLocks/>
          </p:cNvCxnSpPr>
          <p:nvPr/>
        </p:nvCxnSpPr>
        <p:spPr>
          <a:xfrm flipV="1">
            <a:off x="6642881" y="2871826"/>
            <a:ext cx="2199531" cy="11833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9ABFF60-C2A1-78F8-32A7-93F017712196}"/>
              </a:ext>
            </a:extLst>
          </p:cNvPr>
          <p:cNvCxnSpPr>
            <a:cxnSpLocks/>
          </p:cNvCxnSpPr>
          <p:nvPr/>
        </p:nvCxnSpPr>
        <p:spPr>
          <a:xfrm>
            <a:off x="6665212" y="3539366"/>
            <a:ext cx="2171059" cy="7799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A2676782-1B1D-939F-5EBC-EF6FDD4E3965}"/>
              </a:ext>
            </a:extLst>
          </p:cNvPr>
          <p:cNvCxnSpPr>
            <a:cxnSpLocks/>
          </p:cNvCxnSpPr>
          <p:nvPr/>
        </p:nvCxnSpPr>
        <p:spPr>
          <a:xfrm flipH="1" flipV="1">
            <a:off x="6622818" y="3155042"/>
            <a:ext cx="2153930" cy="18203"/>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70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3">
                                          <p:stCondLst>
                                            <p:cond delay="0"/>
                                          </p:stCondLst>
                                        </p:cTn>
                                        <p:tgtEl>
                                          <p:spTgt spid="24"/>
                                        </p:tgtEl>
                                      </p:cBhvr>
                                    </p:animEffect>
                                    <p:anim calcmode="lin" valueType="num">
                                      <p:cBhvr>
                                        <p:cTn id="8" dur="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4"/>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4"/>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4"/>
                                        </p:tgtEl>
                                        <p:attrNameLst>
                                          <p:attrName>ppt_y</p:attrName>
                                        </p:attrNameLst>
                                      </p:cBhvr>
                                      <p:tavLst>
                                        <p:tav tm="0" fmla="#ppt_y-sin(pi*$)/81">
                                          <p:val>
                                            <p:fltVal val="0"/>
                                          </p:val>
                                        </p:tav>
                                        <p:tav tm="100000">
                                          <p:val>
                                            <p:fltVal val="1"/>
                                          </p:val>
                                        </p:tav>
                                      </p:tavLst>
                                    </p:anim>
                                    <p:animScale>
                                      <p:cBhvr>
                                        <p:cTn id="13" dur="1">
                                          <p:stCondLst>
                                            <p:cond delay="3"/>
                                          </p:stCondLst>
                                        </p:cTn>
                                        <p:tgtEl>
                                          <p:spTgt spid="24"/>
                                        </p:tgtEl>
                                      </p:cBhvr>
                                      <p:to x="100000" y="60000"/>
                                    </p:animScale>
                                    <p:animScale>
                                      <p:cBhvr>
                                        <p:cTn id="14" dur="1" decel="50000">
                                          <p:stCondLst>
                                            <p:cond delay="3"/>
                                          </p:stCondLst>
                                        </p:cTn>
                                        <p:tgtEl>
                                          <p:spTgt spid="24"/>
                                        </p:tgtEl>
                                      </p:cBhvr>
                                      <p:to x="100000" y="100000"/>
                                    </p:animScale>
                                    <p:animScale>
                                      <p:cBhvr>
                                        <p:cTn id="15" dur="1">
                                          <p:stCondLst>
                                            <p:cond delay="7"/>
                                          </p:stCondLst>
                                        </p:cTn>
                                        <p:tgtEl>
                                          <p:spTgt spid="24"/>
                                        </p:tgtEl>
                                      </p:cBhvr>
                                      <p:to x="100000" y="80000"/>
                                    </p:animScale>
                                    <p:animScale>
                                      <p:cBhvr>
                                        <p:cTn id="16" dur="1" decel="50000">
                                          <p:stCondLst>
                                            <p:cond delay="7"/>
                                          </p:stCondLst>
                                        </p:cTn>
                                        <p:tgtEl>
                                          <p:spTgt spid="24"/>
                                        </p:tgtEl>
                                      </p:cBhvr>
                                      <p:to x="100000" y="100000"/>
                                    </p:animScale>
                                    <p:animScale>
                                      <p:cBhvr>
                                        <p:cTn id="17" dur="1">
                                          <p:stCondLst>
                                            <p:cond delay="8"/>
                                          </p:stCondLst>
                                        </p:cTn>
                                        <p:tgtEl>
                                          <p:spTgt spid="24"/>
                                        </p:tgtEl>
                                      </p:cBhvr>
                                      <p:to x="100000" y="90000"/>
                                    </p:animScale>
                                    <p:animScale>
                                      <p:cBhvr>
                                        <p:cTn id="18" dur="1" decel="50000">
                                          <p:stCondLst>
                                            <p:cond delay="8"/>
                                          </p:stCondLst>
                                        </p:cTn>
                                        <p:tgtEl>
                                          <p:spTgt spid="24"/>
                                        </p:tgtEl>
                                      </p:cBhvr>
                                      <p:to x="100000" y="100000"/>
                                    </p:animScale>
                                    <p:animScale>
                                      <p:cBhvr>
                                        <p:cTn id="19" dur="1">
                                          <p:stCondLst>
                                            <p:cond delay="9"/>
                                          </p:stCondLst>
                                        </p:cTn>
                                        <p:tgtEl>
                                          <p:spTgt spid="24"/>
                                        </p:tgtEl>
                                      </p:cBhvr>
                                      <p:to x="100000" y="95000"/>
                                    </p:animScale>
                                    <p:animScale>
                                      <p:cBhvr>
                                        <p:cTn id="20" dur="1" decel="50000">
                                          <p:stCondLst>
                                            <p:cond delay="9"/>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wipe(down)">
                                      <p:cBhvr>
                                        <p:cTn id="23" dur="3">
                                          <p:stCondLst>
                                            <p:cond delay="0"/>
                                          </p:stCondLst>
                                        </p:cTn>
                                        <p:tgtEl>
                                          <p:spTgt spid="105"/>
                                        </p:tgtEl>
                                      </p:cBhvr>
                                    </p:animEffect>
                                    <p:anim calcmode="lin" valueType="num">
                                      <p:cBhvr>
                                        <p:cTn id="24" dur="9" tmFilter="0,0; 0.14,0.36; 0.43,0.73; 0.71,0.91; 1.0,1.0">
                                          <p:stCondLst>
                                            <p:cond delay="0"/>
                                          </p:stCondLst>
                                        </p:cTn>
                                        <p:tgtEl>
                                          <p:spTgt spid="105"/>
                                        </p:tgtEl>
                                        <p:attrNameLst>
                                          <p:attrName>ppt_x</p:attrName>
                                        </p:attrNameLst>
                                      </p:cBhvr>
                                      <p:tavLst>
                                        <p:tav tm="0">
                                          <p:val>
                                            <p:strVal val="#ppt_x-0.25"/>
                                          </p:val>
                                        </p:tav>
                                        <p:tav tm="100000">
                                          <p:val>
                                            <p:strVal val="#ppt_x"/>
                                          </p:val>
                                        </p:tav>
                                      </p:tavLst>
                                    </p:anim>
                                    <p:anim calcmode="lin" valueType="num">
                                      <p:cBhvr>
                                        <p:cTn id="25" dur="3" tmFilter="0.0,0.0; 0.25,0.07; 0.50,0.2; 0.75,0.467; 1.0,1.0">
                                          <p:stCondLst>
                                            <p:cond delay="0"/>
                                          </p:stCondLst>
                                        </p:cTn>
                                        <p:tgtEl>
                                          <p:spTgt spid="105"/>
                                        </p:tgtEl>
                                        <p:attrNameLst>
                                          <p:attrName>ppt_y</p:attrName>
                                        </p:attrNameLst>
                                      </p:cBhvr>
                                      <p:tavLst>
                                        <p:tav tm="0" fmla="#ppt_y-sin(pi*$)/3">
                                          <p:val>
                                            <p:fltVal val="0.5"/>
                                          </p:val>
                                        </p:tav>
                                        <p:tav tm="100000">
                                          <p:val>
                                            <p:fltVal val="1"/>
                                          </p:val>
                                        </p:tav>
                                      </p:tavLst>
                                    </p:anim>
                                    <p:anim calcmode="lin" valueType="num">
                                      <p:cBhvr>
                                        <p:cTn id="26" dur="3" tmFilter="0, 0; 0.125,0.2665; 0.25,0.4; 0.375,0.465; 0.5,0.5;  0.625,0.535; 0.75,0.6; 0.875,0.7335; 1,1">
                                          <p:stCondLst>
                                            <p:cond delay="3"/>
                                          </p:stCondLst>
                                        </p:cTn>
                                        <p:tgtEl>
                                          <p:spTgt spid="105"/>
                                        </p:tgtEl>
                                        <p:attrNameLst>
                                          <p:attrName>ppt_y</p:attrName>
                                        </p:attrNameLst>
                                      </p:cBhvr>
                                      <p:tavLst>
                                        <p:tav tm="0" fmla="#ppt_y-sin(pi*$)/9">
                                          <p:val>
                                            <p:fltVal val="0"/>
                                          </p:val>
                                        </p:tav>
                                        <p:tav tm="100000">
                                          <p:val>
                                            <p:fltVal val="1"/>
                                          </p:val>
                                        </p:tav>
                                      </p:tavLst>
                                    </p:anim>
                                    <p:anim calcmode="lin" valueType="num">
                                      <p:cBhvr>
                                        <p:cTn id="27" dur="2" tmFilter="0, 0; 0.125,0.2665; 0.25,0.4; 0.375,0.465; 0.5,0.5;  0.625,0.535; 0.75,0.6; 0.875,0.7335; 1,1">
                                          <p:stCondLst>
                                            <p:cond delay="7"/>
                                          </p:stCondLst>
                                        </p:cTn>
                                        <p:tgtEl>
                                          <p:spTgt spid="105"/>
                                        </p:tgtEl>
                                        <p:attrNameLst>
                                          <p:attrName>ppt_y</p:attrName>
                                        </p:attrNameLst>
                                      </p:cBhvr>
                                      <p:tavLst>
                                        <p:tav tm="0" fmla="#ppt_y-sin(pi*$)/27">
                                          <p:val>
                                            <p:fltVal val="0"/>
                                          </p:val>
                                        </p:tav>
                                        <p:tav tm="100000">
                                          <p:val>
                                            <p:fltVal val="1"/>
                                          </p:val>
                                        </p:tav>
                                      </p:tavLst>
                                    </p:anim>
                                    <p:anim calcmode="lin" valueType="num">
                                      <p:cBhvr>
                                        <p:cTn id="28" dur="1" tmFilter="0, 0; 0.125,0.2665; 0.25,0.4; 0.375,0.465; 0.5,0.5;  0.625,0.535; 0.75,0.6; 0.875,0.7335; 1,1">
                                          <p:stCondLst>
                                            <p:cond delay="8"/>
                                          </p:stCondLst>
                                        </p:cTn>
                                        <p:tgtEl>
                                          <p:spTgt spid="105"/>
                                        </p:tgtEl>
                                        <p:attrNameLst>
                                          <p:attrName>ppt_y</p:attrName>
                                        </p:attrNameLst>
                                      </p:cBhvr>
                                      <p:tavLst>
                                        <p:tav tm="0" fmla="#ppt_y-sin(pi*$)/81">
                                          <p:val>
                                            <p:fltVal val="0"/>
                                          </p:val>
                                        </p:tav>
                                        <p:tav tm="100000">
                                          <p:val>
                                            <p:fltVal val="1"/>
                                          </p:val>
                                        </p:tav>
                                      </p:tavLst>
                                    </p:anim>
                                    <p:animScale>
                                      <p:cBhvr>
                                        <p:cTn id="29" dur="1">
                                          <p:stCondLst>
                                            <p:cond delay="3"/>
                                          </p:stCondLst>
                                        </p:cTn>
                                        <p:tgtEl>
                                          <p:spTgt spid="105"/>
                                        </p:tgtEl>
                                      </p:cBhvr>
                                      <p:to x="100000" y="60000"/>
                                    </p:animScale>
                                    <p:animScale>
                                      <p:cBhvr>
                                        <p:cTn id="30" dur="1" decel="50000">
                                          <p:stCondLst>
                                            <p:cond delay="3"/>
                                          </p:stCondLst>
                                        </p:cTn>
                                        <p:tgtEl>
                                          <p:spTgt spid="105"/>
                                        </p:tgtEl>
                                      </p:cBhvr>
                                      <p:to x="100000" y="100000"/>
                                    </p:animScale>
                                    <p:animScale>
                                      <p:cBhvr>
                                        <p:cTn id="31" dur="1">
                                          <p:stCondLst>
                                            <p:cond delay="7"/>
                                          </p:stCondLst>
                                        </p:cTn>
                                        <p:tgtEl>
                                          <p:spTgt spid="105"/>
                                        </p:tgtEl>
                                      </p:cBhvr>
                                      <p:to x="100000" y="80000"/>
                                    </p:animScale>
                                    <p:animScale>
                                      <p:cBhvr>
                                        <p:cTn id="32" dur="1" decel="50000">
                                          <p:stCondLst>
                                            <p:cond delay="7"/>
                                          </p:stCondLst>
                                        </p:cTn>
                                        <p:tgtEl>
                                          <p:spTgt spid="105"/>
                                        </p:tgtEl>
                                      </p:cBhvr>
                                      <p:to x="100000" y="100000"/>
                                    </p:animScale>
                                    <p:animScale>
                                      <p:cBhvr>
                                        <p:cTn id="33" dur="1">
                                          <p:stCondLst>
                                            <p:cond delay="8"/>
                                          </p:stCondLst>
                                        </p:cTn>
                                        <p:tgtEl>
                                          <p:spTgt spid="105"/>
                                        </p:tgtEl>
                                      </p:cBhvr>
                                      <p:to x="100000" y="90000"/>
                                    </p:animScale>
                                    <p:animScale>
                                      <p:cBhvr>
                                        <p:cTn id="34" dur="1" decel="50000">
                                          <p:stCondLst>
                                            <p:cond delay="8"/>
                                          </p:stCondLst>
                                        </p:cTn>
                                        <p:tgtEl>
                                          <p:spTgt spid="105"/>
                                        </p:tgtEl>
                                      </p:cBhvr>
                                      <p:to x="100000" y="100000"/>
                                    </p:animScale>
                                    <p:animScale>
                                      <p:cBhvr>
                                        <p:cTn id="35" dur="1">
                                          <p:stCondLst>
                                            <p:cond delay="9"/>
                                          </p:stCondLst>
                                        </p:cTn>
                                        <p:tgtEl>
                                          <p:spTgt spid="105"/>
                                        </p:tgtEl>
                                      </p:cBhvr>
                                      <p:to x="100000" y="95000"/>
                                    </p:animScale>
                                    <p:animScale>
                                      <p:cBhvr>
                                        <p:cTn id="36" dur="1" decel="50000">
                                          <p:stCondLst>
                                            <p:cond delay="9"/>
                                          </p:stCondLst>
                                        </p:cTn>
                                        <p:tgtEl>
                                          <p:spTgt spid="10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wipe(down)">
                                      <p:cBhvr>
                                        <p:cTn id="39" dur="3">
                                          <p:stCondLst>
                                            <p:cond delay="0"/>
                                          </p:stCondLst>
                                        </p:cTn>
                                        <p:tgtEl>
                                          <p:spTgt spid="118"/>
                                        </p:tgtEl>
                                      </p:cBhvr>
                                    </p:animEffect>
                                    <p:anim calcmode="lin" valueType="num">
                                      <p:cBhvr>
                                        <p:cTn id="40" dur="9"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41" dur="3"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42" dur="3" tmFilter="0, 0; 0.125,0.2665; 0.25,0.4; 0.375,0.465; 0.5,0.5;  0.625,0.535; 0.75,0.6; 0.875,0.7335; 1,1">
                                          <p:stCondLst>
                                            <p:cond delay="3"/>
                                          </p:stCondLst>
                                        </p:cTn>
                                        <p:tgtEl>
                                          <p:spTgt spid="118"/>
                                        </p:tgtEl>
                                        <p:attrNameLst>
                                          <p:attrName>ppt_y</p:attrName>
                                        </p:attrNameLst>
                                      </p:cBhvr>
                                      <p:tavLst>
                                        <p:tav tm="0" fmla="#ppt_y-sin(pi*$)/9">
                                          <p:val>
                                            <p:fltVal val="0"/>
                                          </p:val>
                                        </p:tav>
                                        <p:tav tm="100000">
                                          <p:val>
                                            <p:fltVal val="1"/>
                                          </p:val>
                                        </p:tav>
                                      </p:tavLst>
                                    </p:anim>
                                    <p:anim calcmode="lin" valueType="num">
                                      <p:cBhvr>
                                        <p:cTn id="43" dur="2" tmFilter="0, 0; 0.125,0.2665; 0.25,0.4; 0.375,0.465; 0.5,0.5;  0.625,0.535; 0.75,0.6; 0.875,0.7335; 1,1">
                                          <p:stCondLst>
                                            <p:cond delay="7"/>
                                          </p:stCondLst>
                                        </p:cTn>
                                        <p:tgtEl>
                                          <p:spTgt spid="118"/>
                                        </p:tgtEl>
                                        <p:attrNameLst>
                                          <p:attrName>ppt_y</p:attrName>
                                        </p:attrNameLst>
                                      </p:cBhvr>
                                      <p:tavLst>
                                        <p:tav tm="0" fmla="#ppt_y-sin(pi*$)/27">
                                          <p:val>
                                            <p:fltVal val="0"/>
                                          </p:val>
                                        </p:tav>
                                        <p:tav tm="100000">
                                          <p:val>
                                            <p:fltVal val="1"/>
                                          </p:val>
                                        </p:tav>
                                      </p:tavLst>
                                    </p:anim>
                                    <p:anim calcmode="lin" valueType="num">
                                      <p:cBhvr>
                                        <p:cTn id="44" dur="1" tmFilter="0, 0; 0.125,0.2665; 0.25,0.4; 0.375,0.465; 0.5,0.5;  0.625,0.535; 0.75,0.6; 0.875,0.7335; 1,1">
                                          <p:stCondLst>
                                            <p:cond delay="8"/>
                                          </p:stCondLst>
                                        </p:cTn>
                                        <p:tgtEl>
                                          <p:spTgt spid="118"/>
                                        </p:tgtEl>
                                        <p:attrNameLst>
                                          <p:attrName>ppt_y</p:attrName>
                                        </p:attrNameLst>
                                      </p:cBhvr>
                                      <p:tavLst>
                                        <p:tav tm="0" fmla="#ppt_y-sin(pi*$)/81">
                                          <p:val>
                                            <p:fltVal val="0"/>
                                          </p:val>
                                        </p:tav>
                                        <p:tav tm="100000">
                                          <p:val>
                                            <p:fltVal val="1"/>
                                          </p:val>
                                        </p:tav>
                                      </p:tavLst>
                                    </p:anim>
                                    <p:animScale>
                                      <p:cBhvr>
                                        <p:cTn id="45" dur="1">
                                          <p:stCondLst>
                                            <p:cond delay="3"/>
                                          </p:stCondLst>
                                        </p:cTn>
                                        <p:tgtEl>
                                          <p:spTgt spid="118"/>
                                        </p:tgtEl>
                                      </p:cBhvr>
                                      <p:to x="100000" y="60000"/>
                                    </p:animScale>
                                    <p:animScale>
                                      <p:cBhvr>
                                        <p:cTn id="46" dur="1" decel="50000">
                                          <p:stCondLst>
                                            <p:cond delay="3"/>
                                          </p:stCondLst>
                                        </p:cTn>
                                        <p:tgtEl>
                                          <p:spTgt spid="118"/>
                                        </p:tgtEl>
                                      </p:cBhvr>
                                      <p:to x="100000" y="100000"/>
                                    </p:animScale>
                                    <p:animScale>
                                      <p:cBhvr>
                                        <p:cTn id="47" dur="1">
                                          <p:stCondLst>
                                            <p:cond delay="7"/>
                                          </p:stCondLst>
                                        </p:cTn>
                                        <p:tgtEl>
                                          <p:spTgt spid="118"/>
                                        </p:tgtEl>
                                      </p:cBhvr>
                                      <p:to x="100000" y="80000"/>
                                    </p:animScale>
                                    <p:animScale>
                                      <p:cBhvr>
                                        <p:cTn id="48" dur="1" decel="50000">
                                          <p:stCondLst>
                                            <p:cond delay="7"/>
                                          </p:stCondLst>
                                        </p:cTn>
                                        <p:tgtEl>
                                          <p:spTgt spid="118"/>
                                        </p:tgtEl>
                                      </p:cBhvr>
                                      <p:to x="100000" y="100000"/>
                                    </p:animScale>
                                    <p:animScale>
                                      <p:cBhvr>
                                        <p:cTn id="49" dur="1">
                                          <p:stCondLst>
                                            <p:cond delay="8"/>
                                          </p:stCondLst>
                                        </p:cTn>
                                        <p:tgtEl>
                                          <p:spTgt spid="118"/>
                                        </p:tgtEl>
                                      </p:cBhvr>
                                      <p:to x="100000" y="90000"/>
                                    </p:animScale>
                                    <p:animScale>
                                      <p:cBhvr>
                                        <p:cTn id="50" dur="1" decel="50000">
                                          <p:stCondLst>
                                            <p:cond delay="8"/>
                                          </p:stCondLst>
                                        </p:cTn>
                                        <p:tgtEl>
                                          <p:spTgt spid="118"/>
                                        </p:tgtEl>
                                      </p:cBhvr>
                                      <p:to x="100000" y="100000"/>
                                    </p:animScale>
                                    <p:animScale>
                                      <p:cBhvr>
                                        <p:cTn id="51" dur="1">
                                          <p:stCondLst>
                                            <p:cond delay="9"/>
                                          </p:stCondLst>
                                        </p:cTn>
                                        <p:tgtEl>
                                          <p:spTgt spid="118"/>
                                        </p:tgtEl>
                                      </p:cBhvr>
                                      <p:to x="100000" y="95000"/>
                                    </p:animScale>
                                    <p:animScale>
                                      <p:cBhvr>
                                        <p:cTn id="52" dur="1" decel="50000">
                                          <p:stCondLst>
                                            <p:cond delay="9"/>
                                          </p:stCondLst>
                                        </p:cTn>
                                        <p:tgtEl>
                                          <p:spTgt spid="11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3">
                                          <p:stCondLst>
                                            <p:cond delay="0"/>
                                          </p:stCondLst>
                                        </p:cTn>
                                        <p:tgtEl>
                                          <p:spTgt spid="42"/>
                                        </p:tgtEl>
                                      </p:cBhvr>
                                    </p:animEffect>
                                    <p:anim calcmode="lin" valueType="num">
                                      <p:cBhvr>
                                        <p:cTn id="56" dur="9"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57" dur="3"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58" dur="3" tmFilter="0, 0; 0.125,0.2665; 0.25,0.4; 0.375,0.465; 0.5,0.5;  0.625,0.535; 0.75,0.6; 0.875,0.7335; 1,1">
                                          <p:stCondLst>
                                            <p:cond delay="3"/>
                                          </p:stCondLst>
                                        </p:cTn>
                                        <p:tgtEl>
                                          <p:spTgt spid="42"/>
                                        </p:tgtEl>
                                        <p:attrNameLst>
                                          <p:attrName>ppt_y</p:attrName>
                                        </p:attrNameLst>
                                      </p:cBhvr>
                                      <p:tavLst>
                                        <p:tav tm="0" fmla="#ppt_y-sin(pi*$)/9">
                                          <p:val>
                                            <p:fltVal val="0"/>
                                          </p:val>
                                        </p:tav>
                                        <p:tav tm="100000">
                                          <p:val>
                                            <p:fltVal val="1"/>
                                          </p:val>
                                        </p:tav>
                                      </p:tavLst>
                                    </p:anim>
                                    <p:anim calcmode="lin" valueType="num">
                                      <p:cBhvr>
                                        <p:cTn id="59" dur="2" tmFilter="0, 0; 0.125,0.2665; 0.25,0.4; 0.375,0.465; 0.5,0.5;  0.625,0.535; 0.75,0.6; 0.875,0.7335; 1,1">
                                          <p:stCondLst>
                                            <p:cond delay="7"/>
                                          </p:stCondLst>
                                        </p:cTn>
                                        <p:tgtEl>
                                          <p:spTgt spid="42"/>
                                        </p:tgtEl>
                                        <p:attrNameLst>
                                          <p:attrName>ppt_y</p:attrName>
                                        </p:attrNameLst>
                                      </p:cBhvr>
                                      <p:tavLst>
                                        <p:tav tm="0" fmla="#ppt_y-sin(pi*$)/27">
                                          <p:val>
                                            <p:fltVal val="0"/>
                                          </p:val>
                                        </p:tav>
                                        <p:tav tm="100000">
                                          <p:val>
                                            <p:fltVal val="1"/>
                                          </p:val>
                                        </p:tav>
                                      </p:tavLst>
                                    </p:anim>
                                    <p:anim calcmode="lin" valueType="num">
                                      <p:cBhvr>
                                        <p:cTn id="60" dur="1" tmFilter="0, 0; 0.125,0.2665; 0.25,0.4; 0.375,0.465; 0.5,0.5;  0.625,0.535; 0.75,0.6; 0.875,0.7335; 1,1">
                                          <p:stCondLst>
                                            <p:cond delay="8"/>
                                          </p:stCondLst>
                                        </p:cTn>
                                        <p:tgtEl>
                                          <p:spTgt spid="42"/>
                                        </p:tgtEl>
                                        <p:attrNameLst>
                                          <p:attrName>ppt_y</p:attrName>
                                        </p:attrNameLst>
                                      </p:cBhvr>
                                      <p:tavLst>
                                        <p:tav tm="0" fmla="#ppt_y-sin(pi*$)/81">
                                          <p:val>
                                            <p:fltVal val="0"/>
                                          </p:val>
                                        </p:tav>
                                        <p:tav tm="100000">
                                          <p:val>
                                            <p:fltVal val="1"/>
                                          </p:val>
                                        </p:tav>
                                      </p:tavLst>
                                    </p:anim>
                                    <p:animScale>
                                      <p:cBhvr>
                                        <p:cTn id="61" dur="1">
                                          <p:stCondLst>
                                            <p:cond delay="3"/>
                                          </p:stCondLst>
                                        </p:cTn>
                                        <p:tgtEl>
                                          <p:spTgt spid="42"/>
                                        </p:tgtEl>
                                      </p:cBhvr>
                                      <p:to x="100000" y="60000"/>
                                    </p:animScale>
                                    <p:animScale>
                                      <p:cBhvr>
                                        <p:cTn id="62" dur="1" decel="50000">
                                          <p:stCondLst>
                                            <p:cond delay="3"/>
                                          </p:stCondLst>
                                        </p:cTn>
                                        <p:tgtEl>
                                          <p:spTgt spid="42"/>
                                        </p:tgtEl>
                                      </p:cBhvr>
                                      <p:to x="100000" y="100000"/>
                                    </p:animScale>
                                    <p:animScale>
                                      <p:cBhvr>
                                        <p:cTn id="63" dur="1">
                                          <p:stCondLst>
                                            <p:cond delay="7"/>
                                          </p:stCondLst>
                                        </p:cTn>
                                        <p:tgtEl>
                                          <p:spTgt spid="42"/>
                                        </p:tgtEl>
                                      </p:cBhvr>
                                      <p:to x="100000" y="80000"/>
                                    </p:animScale>
                                    <p:animScale>
                                      <p:cBhvr>
                                        <p:cTn id="64" dur="1" decel="50000">
                                          <p:stCondLst>
                                            <p:cond delay="7"/>
                                          </p:stCondLst>
                                        </p:cTn>
                                        <p:tgtEl>
                                          <p:spTgt spid="42"/>
                                        </p:tgtEl>
                                      </p:cBhvr>
                                      <p:to x="100000" y="100000"/>
                                    </p:animScale>
                                    <p:animScale>
                                      <p:cBhvr>
                                        <p:cTn id="65" dur="1">
                                          <p:stCondLst>
                                            <p:cond delay="8"/>
                                          </p:stCondLst>
                                        </p:cTn>
                                        <p:tgtEl>
                                          <p:spTgt spid="42"/>
                                        </p:tgtEl>
                                      </p:cBhvr>
                                      <p:to x="100000" y="90000"/>
                                    </p:animScale>
                                    <p:animScale>
                                      <p:cBhvr>
                                        <p:cTn id="66" dur="1" decel="50000">
                                          <p:stCondLst>
                                            <p:cond delay="8"/>
                                          </p:stCondLst>
                                        </p:cTn>
                                        <p:tgtEl>
                                          <p:spTgt spid="42"/>
                                        </p:tgtEl>
                                      </p:cBhvr>
                                      <p:to x="100000" y="100000"/>
                                    </p:animScale>
                                    <p:animScale>
                                      <p:cBhvr>
                                        <p:cTn id="67" dur="1">
                                          <p:stCondLst>
                                            <p:cond delay="9"/>
                                          </p:stCondLst>
                                        </p:cTn>
                                        <p:tgtEl>
                                          <p:spTgt spid="42"/>
                                        </p:tgtEl>
                                      </p:cBhvr>
                                      <p:to x="100000" y="95000"/>
                                    </p:animScale>
                                    <p:animScale>
                                      <p:cBhvr>
                                        <p:cTn id="68" dur="1" decel="50000">
                                          <p:stCondLst>
                                            <p:cond delay="9"/>
                                          </p:stCondLst>
                                        </p:cTn>
                                        <p:tgtEl>
                                          <p:spTgt spid="4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down)">
                                      <p:cBhvr>
                                        <p:cTn id="71" dur="3">
                                          <p:stCondLst>
                                            <p:cond delay="0"/>
                                          </p:stCondLst>
                                        </p:cTn>
                                        <p:tgtEl>
                                          <p:spTgt spid="55"/>
                                        </p:tgtEl>
                                      </p:cBhvr>
                                    </p:animEffect>
                                    <p:anim calcmode="lin" valueType="num">
                                      <p:cBhvr>
                                        <p:cTn id="72" dur="9"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73" dur="3"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74" dur="3" tmFilter="0, 0; 0.125,0.2665; 0.25,0.4; 0.375,0.465; 0.5,0.5;  0.625,0.535; 0.75,0.6; 0.875,0.7335; 1,1">
                                          <p:stCondLst>
                                            <p:cond delay="3"/>
                                          </p:stCondLst>
                                        </p:cTn>
                                        <p:tgtEl>
                                          <p:spTgt spid="55"/>
                                        </p:tgtEl>
                                        <p:attrNameLst>
                                          <p:attrName>ppt_y</p:attrName>
                                        </p:attrNameLst>
                                      </p:cBhvr>
                                      <p:tavLst>
                                        <p:tav tm="0" fmla="#ppt_y-sin(pi*$)/9">
                                          <p:val>
                                            <p:fltVal val="0"/>
                                          </p:val>
                                        </p:tav>
                                        <p:tav tm="100000">
                                          <p:val>
                                            <p:fltVal val="1"/>
                                          </p:val>
                                        </p:tav>
                                      </p:tavLst>
                                    </p:anim>
                                    <p:anim calcmode="lin" valueType="num">
                                      <p:cBhvr>
                                        <p:cTn id="75" dur="2" tmFilter="0, 0; 0.125,0.2665; 0.25,0.4; 0.375,0.465; 0.5,0.5;  0.625,0.535; 0.75,0.6; 0.875,0.7335; 1,1">
                                          <p:stCondLst>
                                            <p:cond delay="7"/>
                                          </p:stCondLst>
                                        </p:cTn>
                                        <p:tgtEl>
                                          <p:spTgt spid="55"/>
                                        </p:tgtEl>
                                        <p:attrNameLst>
                                          <p:attrName>ppt_y</p:attrName>
                                        </p:attrNameLst>
                                      </p:cBhvr>
                                      <p:tavLst>
                                        <p:tav tm="0" fmla="#ppt_y-sin(pi*$)/27">
                                          <p:val>
                                            <p:fltVal val="0"/>
                                          </p:val>
                                        </p:tav>
                                        <p:tav tm="100000">
                                          <p:val>
                                            <p:fltVal val="1"/>
                                          </p:val>
                                        </p:tav>
                                      </p:tavLst>
                                    </p:anim>
                                    <p:anim calcmode="lin" valueType="num">
                                      <p:cBhvr>
                                        <p:cTn id="76" dur="1" tmFilter="0, 0; 0.125,0.2665; 0.25,0.4; 0.375,0.465; 0.5,0.5;  0.625,0.535; 0.75,0.6; 0.875,0.7335; 1,1">
                                          <p:stCondLst>
                                            <p:cond delay="8"/>
                                          </p:stCondLst>
                                        </p:cTn>
                                        <p:tgtEl>
                                          <p:spTgt spid="55"/>
                                        </p:tgtEl>
                                        <p:attrNameLst>
                                          <p:attrName>ppt_y</p:attrName>
                                        </p:attrNameLst>
                                      </p:cBhvr>
                                      <p:tavLst>
                                        <p:tav tm="0" fmla="#ppt_y-sin(pi*$)/81">
                                          <p:val>
                                            <p:fltVal val="0"/>
                                          </p:val>
                                        </p:tav>
                                        <p:tav tm="100000">
                                          <p:val>
                                            <p:fltVal val="1"/>
                                          </p:val>
                                        </p:tav>
                                      </p:tavLst>
                                    </p:anim>
                                    <p:animScale>
                                      <p:cBhvr>
                                        <p:cTn id="77" dur="1">
                                          <p:stCondLst>
                                            <p:cond delay="3"/>
                                          </p:stCondLst>
                                        </p:cTn>
                                        <p:tgtEl>
                                          <p:spTgt spid="55"/>
                                        </p:tgtEl>
                                      </p:cBhvr>
                                      <p:to x="100000" y="60000"/>
                                    </p:animScale>
                                    <p:animScale>
                                      <p:cBhvr>
                                        <p:cTn id="78" dur="1" decel="50000">
                                          <p:stCondLst>
                                            <p:cond delay="3"/>
                                          </p:stCondLst>
                                        </p:cTn>
                                        <p:tgtEl>
                                          <p:spTgt spid="55"/>
                                        </p:tgtEl>
                                      </p:cBhvr>
                                      <p:to x="100000" y="100000"/>
                                    </p:animScale>
                                    <p:animScale>
                                      <p:cBhvr>
                                        <p:cTn id="79" dur="1">
                                          <p:stCondLst>
                                            <p:cond delay="7"/>
                                          </p:stCondLst>
                                        </p:cTn>
                                        <p:tgtEl>
                                          <p:spTgt spid="55"/>
                                        </p:tgtEl>
                                      </p:cBhvr>
                                      <p:to x="100000" y="80000"/>
                                    </p:animScale>
                                    <p:animScale>
                                      <p:cBhvr>
                                        <p:cTn id="80" dur="1" decel="50000">
                                          <p:stCondLst>
                                            <p:cond delay="7"/>
                                          </p:stCondLst>
                                        </p:cTn>
                                        <p:tgtEl>
                                          <p:spTgt spid="55"/>
                                        </p:tgtEl>
                                      </p:cBhvr>
                                      <p:to x="100000" y="100000"/>
                                    </p:animScale>
                                    <p:animScale>
                                      <p:cBhvr>
                                        <p:cTn id="81" dur="1">
                                          <p:stCondLst>
                                            <p:cond delay="8"/>
                                          </p:stCondLst>
                                        </p:cTn>
                                        <p:tgtEl>
                                          <p:spTgt spid="55"/>
                                        </p:tgtEl>
                                      </p:cBhvr>
                                      <p:to x="100000" y="90000"/>
                                    </p:animScale>
                                    <p:animScale>
                                      <p:cBhvr>
                                        <p:cTn id="82" dur="1" decel="50000">
                                          <p:stCondLst>
                                            <p:cond delay="8"/>
                                          </p:stCondLst>
                                        </p:cTn>
                                        <p:tgtEl>
                                          <p:spTgt spid="55"/>
                                        </p:tgtEl>
                                      </p:cBhvr>
                                      <p:to x="100000" y="100000"/>
                                    </p:animScale>
                                    <p:animScale>
                                      <p:cBhvr>
                                        <p:cTn id="83" dur="1">
                                          <p:stCondLst>
                                            <p:cond delay="9"/>
                                          </p:stCondLst>
                                        </p:cTn>
                                        <p:tgtEl>
                                          <p:spTgt spid="55"/>
                                        </p:tgtEl>
                                      </p:cBhvr>
                                      <p:to x="100000" y="95000"/>
                                    </p:animScale>
                                    <p:animScale>
                                      <p:cBhvr>
                                        <p:cTn id="84" dur="1" decel="50000">
                                          <p:stCondLst>
                                            <p:cond delay="9"/>
                                          </p:stCondLst>
                                        </p:cTn>
                                        <p:tgtEl>
                                          <p:spTgt spid="55"/>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down)">
                                      <p:cBhvr>
                                        <p:cTn id="87" dur="3">
                                          <p:stCondLst>
                                            <p:cond delay="0"/>
                                          </p:stCondLst>
                                        </p:cTn>
                                        <p:tgtEl>
                                          <p:spTgt spid="69"/>
                                        </p:tgtEl>
                                      </p:cBhvr>
                                    </p:animEffect>
                                    <p:anim calcmode="lin" valueType="num">
                                      <p:cBhvr>
                                        <p:cTn id="88" dur="9"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89" dur="3"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90" dur="3" tmFilter="0, 0; 0.125,0.2665; 0.25,0.4; 0.375,0.465; 0.5,0.5;  0.625,0.535; 0.75,0.6; 0.875,0.7335; 1,1">
                                          <p:stCondLst>
                                            <p:cond delay="3"/>
                                          </p:stCondLst>
                                        </p:cTn>
                                        <p:tgtEl>
                                          <p:spTgt spid="69"/>
                                        </p:tgtEl>
                                        <p:attrNameLst>
                                          <p:attrName>ppt_y</p:attrName>
                                        </p:attrNameLst>
                                      </p:cBhvr>
                                      <p:tavLst>
                                        <p:tav tm="0" fmla="#ppt_y-sin(pi*$)/9">
                                          <p:val>
                                            <p:fltVal val="0"/>
                                          </p:val>
                                        </p:tav>
                                        <p:tav tm="100000">
                                          <p:val>
                                            <p:fltVal val="1"/>
                                          </p:val>
                                        </p:tav>
                                      </p:tavLst>
                                    </p:anim>
                                    <p:anim calcmode="lin" valueType="num">
                                      <p:cBhvr>
                                        <p:cTn id="91" dur="2" tmFilter="0, 0; 0.125,0.2665; 0.25,0.4; 0.375,0.465; 0.5,0.5;  0.625,0.535; 0.75,0.6; 0.875,0.7335; 1,1">
                                          <p:stCondLst>
                                            <p:cond delay="7"/>
                                          </p:stCondLst>
                                        </p:cTn>
                                        <p:tgtEl>
                                          <p:spTgt spid="69"/>
                                        </p:tgtEl>
                                        <p:attrNameLst>
                                          <p:attrName>ppt_y</p:attrName>
                                        </p:attrNameLst>
                                      </p:cBhvr>
                                      <p:tavLst>
                                        <p:tav tm="0" fmla="#ppt_y-sin(pi*$)/27">
                                          <p:val>
                                            <p:fltVal val="0"/>
                                          </p:val>
                                        </p:tav>
                                        <p:tav tm="100000">
                                          <p:val>
                                            <p:fltVal val="1"/>
                                          </p:val>
                                        </p:tav>
                                      </p:tavLst>
                                    </p:anim>
                                    <p:anim calcmode="lin" valueType="num">
                                      <p:cBhvr>
                                        <p:cTn id="92" dur="1" tmFilter="0, 0; 0.125,0.2665; 0.25,0.4; 0.375,0.465; 0.5,0.5;  0.625,0.535; 0.75,0.6; 0.875,0.7335; 1,1">
                                          <p:stCondLst>
                                            <p:cond delay="8"/>
                                          </p:stCondLst>
                                        </p:cTn>
                                        <p:tgtEl>
                                          <p:spTgt spid="69"/>
                                        </p:tgtEl>
                                        <p:attrNameLst>
                                          <p:attrName>ppt_y</p:attrName>
                                        </p:attrNameLst>
                                      </p:cBhvr>
                                      <p:tavLst>
                                        <p:tav tm="0" fmla="#ppt_y-sin(pi*$)/81">
                                          <p:val>
                                            <p:fltVal val="0"/>
                                          </p:val>
                                        </p:tav>
                                        <p:tav tm="100000">
                                          <p:val>
                                            <p:fltVal val="1"/>
                                          </p:val>
                                        </p:tav>
                                      </p:tavLst>
                                    </p:anim>
                                    <p:animScale>
                                      <p:cBhvr>
                                        <p:cTn id="93" dur="1">
                                          <p:stCondLst>
                                            <p:cond delay="3"/>
                                          </p:stCondLst>
                                        </p:cTn>
                                        <p:tgtEl>
                                          <p:spTgt spid="69"/>
                                        </p:tgtEl>
                                      </p:cBhvr>
                                      <p:to x="100000" y="60000"/>
                                    </p:animScale>
                                    <p:animScale>
                                      <p:cBhvr>
                                        <p:cTn id="94" dur="1" decel="50000">
                                          <p:stCondLst>
                                            <p:cond delay="3"/>
                                          </p:stCondLst>
                                        </p:cTn>
                                        <p:tgtEl>
                                          <p:spTgt spid="69"/>
                                        </p:tgtEl>
                                      </p:cBhvr>
                                      <p:to x="100000" y="100000"/>
                                    </p:animScale>
                                    <p:animScale>
                                      <p:cBhvr>
                                        <p:cTn id="95" dur="1">
                                          <p:stCondLst>
                                            <p:cond delay="7"/>
                                          </p:stCondLst>
                                        </p:cTn>
                                        <p:tgtEl>
                                          <p:spTgt spid="69"/>
                                        </p:tgtEl>
                                      </p:cBhvr>
                                      <p:to x="100000" y="80000"/>
                                    </p:animScale>
                                    <p:animScale>
                                      <p:cBhvr>
                                        <p:cTn id="96" dur="1" decel="50000">
                                          <p:stCondLst>
                                            <p:cond delay="7"/>
                                          </p:stCondLst>
                                        </p:cTn>
                                        <p:tgtEl>
                                          <p:spTgt spid="69"/>
                                        </p:tgtEl>
                                      </p:cBhvr>
                                      <p:to x="100000" y="100000"/>
                                    </p:animScale>
                                    <p:animScale>
                                      <p:cBhvr>
                                        <p:cTn id="97" dur="1">
                                          <p:stCondLst>
                                            <p:cond delay="8"/>
                                          </p:stCondLst>
                                        </p:cTn>
                                        <p:tgtEl>
                                          <p:spTgt spid="69"/>
                                        </p:tgtEl>
                                      </p:cBhvr>
                                      <p:to x="100000" y="90000"/>
                                    </p:animScale>
                                    <p:animScale>
                                      <p:cBhvr>
                                        <p:cTn id="98" dur="1" decel="50000">
                                          <p:stCondLst>
                                            <p:cond delay="8"/>
                                          </p:stCondLst>
                                        </p:cTn>
                                        <p:tgtEl>
                                          <p:spTgt spid="69"/>
                                        </p:tgtEl>
                                      </p:cBhvr>
                                      <p:to x="100000" y="100000"/>
                                    </p:animScale>
                                    <p:animScale>
                                      <p:cBhvr>
                                        <p:cTn id="99" dur="1">
                                          <p:stCondLst>
                                            <p:cond delay="9"/>
                                          </p:stCondLst>
                                        </p:cTn>
                                        <p:tgtEl>
                                          <p:spTgt spid="69"/>
                                        </p:tgtEl>
                                      </p:cBhvr>
                                      <p:to x="100000" y="95000"/>
                                    </p:animScale>
                                    <p:animScale>
                                      <p:cBhvr>
                                        <p:cTn id="100" dur="1" decel="50000">
                                          <p:stCondLst>
                                            <p:cond delay="9"/>
                                          </p:stCondLst>
                                        </p:cTn>
                                        <p:tgtEl>
                                          <p:spTgt spid="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D4B95EC-6B10-B031-0B7A-68323B3D43DB}"/>
              </a:ext>
            </a:extLst>
          </p:cNvPr>
          <p:cNvSpPr>
            <a:spLocks noChangeArrowheads="1"/>
          </p:cNvSpPr>
          <p:nvPr/>
        </p:nvSpPr>
        <p:spPr bwMode="auto">
          <a:xfrm>
            <a:off x="301925" y="543466"/>
            <a:ext cx="3651532" cy="2846716"/>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3" name="Text Box 12">
            <a:extLst>
              <a:ext uri="{FF2B5EF4-FFF2-40B4-BE49-F238E27FC236}">
                <a16:creationId xmlns:a16="http://schemas.microsoft.com/office/drawing/2014/main" id="{2903241E-F5A4-9BD0-42C3-59A443D669A6}"/>
              </a:ext>
            </a:extLst>
          </p:cNvPr>
          <p:cNvSpPr txBox="1">
            <a:spLocks noChangeArrowheads="1"/>
          </p:cNvSpPr>
          <p:nvPr/>
        </p:nvSpPr>
        <p:spPr bwMode="auto">
          <a:xfrm>
            <a:off x="2342741" y="2175325"/>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B</a:t>
            </a:r>
            <a:endParaRPr lang="es-ES_tradnl" altLang="en-US" sz="700">
              <a:latin typeface="Arial" panose="020B0604020202020204" pitchFamily="34" charset="0"/>
              <a:cs typeface="Arial" panose="020B0604020202020204" pitchFamily="34" charset="0"/>
            </a:endParaRPr>
          </a:p>
        </p:txBody>
      </p:sp>
      <p:sp>
        <p:nvSpPr>
          <p:cNvPr id="5" name="Text Box 21">
            <a:extLst>
              <a:ext uri="{FF2B5EF4-FFF2-40B4-BE49-F238E27FC236}">
                <a16:creationId xmlns:a16="http://schemas.microsoft.com/office/drawing/2014/main" id="{8DA2E8AF-8E41-6307-53D4-D2C8F6372201}"/>
              </a:ext>
            </a:extLst>
          </p:cNvPr>
          <p:cNvSpPr txBox="1">
            <a:spLocks noChangeArrowheads="1"/>
          </p:cNvSpPr>
          <p:nvPr/>
        </p:nvSpPr>
        <p:spPr bwMode="auto">
          <a:xfrm>
            <a:off x="2461323" y="1246066"/>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A</a:t>
            </a:r>
            <a:endParaRPr lang="es-ES_tradnl" altLang="en-US" sz="700">
              <a:latin typeface="Arial" panose="020B0604020202020204" pitchFamily="34" charset="0"/>
              <a:cs typeface="Arial" panose="020B0604020202020204" pitchFamily="34" charset="0"/>
            </a:endParaRPr>
          </a:p>
        </p:txBody>
      </p:sp>
      <p:grpSp>
        <p:nvGrpSpPr>
          <p:cNvPr id="10" name="Group 280">
            <a:extLst>
              <a:ext uri="{FF2B5EF4-FFF2-40B4-BE49-F238E27FC236}">
                <a16:creationId xmlns:a16="http://schemas.microsoft.com/office/drawing/2014/main" id="{5B92668A-9C19-FE18-DE7D-BFAD25DF20EC}"/>
              </a:ext>
            </a:extLst>
          </p:cNvPr>
          <p:cNvGrpSpPr>
            <a:grpSpLocks/>
          </p:cNvGrpSpPr>
          <p:nvPr/>
        </p:nvGrpSpPr>
        <p:grpSpPr bwMode="auto">
          <a:xfrm>
            <a:off x="2904289" y="2160459"/>
            <a:ext cx="146615" cy="146293"/>
            <a:chOff x="0" y="0"/>
            <a:chExt cx="89" cy="85"/>
          </a:xfrm>
        </p:grpSpPr>
        <p:sp>
          <p:nvSpPr>
            <p:cNvPr id="11" name="Freeform 281">
              <a:extLst>
                <a:ext uri="{FF2B5EF4-FFF2-40B4-BE49-F238E27FC236}">
                  <a16:creationId xmlns:a16="http://schemas.microsoft.com/office/drawing/2014/main" id="{8C75A8D6-A147-3E06-776C-021035D7C0C1}"/>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 name="Freeform 282">
              <a:extLst>
                <a:ext uri="{FF2B5EF4-FFF2-40B4-BE49-F238E27FC236}">
                  <a16:creationId xmlns:a16="http://schemas.microsoft.com/office/drawing/2014/main" id="{E62D7E8F-918C-1DFA-39E1-A88B14F0259F}"/>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 name="Freeform 283">
              <a:extLst>
                <a:ext uri="{FF2B5EF4-FFF2-40B4-BE49-F238E27FC236}">
                  <a16:creationId xmlns:a16="http://schemas.microsoft.com/office/drawing/2014/main" id="{8FB83C19-AA78-7D91-2276-3A67C2198395}"/>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4" name="Freeform 284">
              <a:extLst>
                <a:ext uri="{FF2B5EF4-FFF2-40B4-BE49-F238E27FC236}">
                  <a16:creationId xmlns:a16="http://schemas.microsoft.com/office/drawing/2014/main" id="{0CF92103-EC57-6D05-9EF2-D17923B7B6EF}"/>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5" name="Freeform 285">
              <a:extLst>
                <a:ext uri="{FF2B5EF4-FFF2-40B4-BE49-F238E27FC236}">
                  <a16:creationId xmlns:a16="http://schemas.microsoft.com/office/drawing/2014/main" id="{35D075DC-9FB8-C61A-20BD-F6B40C392C44}"/>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6" name="Freeform 286">
              <a:extLst>
                <a:ext uri="{FF2B5EF4-FFF2-40B4-BE49-F238E27FC236}">
                  <a16:creationId xmlns:a16="http://schemas.microsoft.com/office/drawing/2014/main" id="{0650F765-A6CD-6F22-247C-538D5302C9A4}"/>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7" name="Freeform 287">
              <a:extLst>
                <a:ext uri="{FF2B5EF4-FFF2-40B4-BE49-F238E27FC236}">
                  <a16:creationId xmlns:a16="http://schemas.microsoft.com/office/drawing/2014/main" id="{E18F24FC-E9F5-1D20-E427-9CDB4FA54424}"/>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8" name="Freeform 288">
              <a:extLst>
                <a:ext uri="{FF2B5EF4-FFF2-40B4-BE49-F238E27FC236}">
                  <a16:creationId xmlns:a16="http://schemas.microsoft.com/office/drawing/2014/main" id="{F1965AA9-BA13-2121-9035-B67EB0DA617D}"/>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9" name="Freeform 289">
              <a:extLst>
                <a:ext uri="{FF2B5EF4-FFF2-40B4-BE49-F238E27FC236}">
                  <a16:creationId xmlns:a16="http://schemas.microsoft.com/office/drawing/2014/main" id="{E47C5895-EBF5-C1D6-CD6E-624EA32097C2}"/>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0" name="Freeform 290">
              <a:extLst>
                <a:ext uri="{FF2B5EF4-FFF2-40B4-BE49-F238E27FC236}">
                  <a16:creationId xmlns:a16="http://schemas.microsoft.com/office/drawing/2014/main" id="{82D7279A-FEC8-C406-337B-7E07D33FA813}"/>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1" name="Freeform 291">
              <a:extLst>
                <a:ext uri="{FF2B5EF4-FFF2-40B4-BE49-F238E27FC236}">
                  <a16:creationId xmlns:a16="http://schemas.microsoft.com/office/drawing/2014/main" id="{FFC4053A-EC5B-6E43-785E-19F302D9640C}"/>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2" name="Freeform 292">
              <a:extLst>
                <a:ext uri="{FF2B5EF4-FFF2-40B4-BE49-F238E27FC236}">
                  <a16:creationId xmlns:a16="http://schemas.microsoft.com/office/drawing/2014/main" id="{C5773615-B60D-D063-9479-41552DC2EC29}"/>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23" name="Text Box 12">
            <a:extLst>
              <a:ext uri="{FF2B5EF4-FFF2-40B4-BE49-F238E27FC236}">
                <a16:creationId xmlns:a16="http://schemas.microsoft.com/office/drawing/2014/main" id="{71337CFC-A267-3CFF-3DCD-E13CD9CF22DC}"/>
              </a:ext>
            </a:extLst>
          </p:cNvPr>
          <p:cNvSpPr txBox="1">
            <a:spLocks noChangeArrowheads="1"/>
          </p:cNvSpPr>
          <p:nvPr/>
        </p:nvSpPr>
        <p:spPr bwMode="auto">
          <a:xfrm>
            <a:off x="2487842" y="2711171"/>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D</a:t>
            </a:r>
            <a:endParaRPr lang="es-ES_tradnl" altLang="en-US" sz="700">
              <a:latin typeface="Arial" panose="020B0604020202020204" pitchFamily="34" charset="0"/>
              <a:cs typeface="Arial" panose="020B0604020202020204" pitchFamily="34" charset="0"/>
            </a:endParaRPr>
          </a:p>
        </p:txBody>
      </p:sp>
      <p:sp>
        <p:nvSpPr>
          <p:cNvPr id="24" name="Text Box 12">
            <a:extLst>
              <a:ext uri="{FF2B5EF4-FFF2-40B4-BE49-F238E27FC236}">
                <a16:creationId xmlns:a16="http://schemas.microsoft.com/office/drawing/2014/main" id="{B4793F85-4F56-1106-17CE-A69A02BF42D7}"/>
              </a:ext>
            </a:extLst>
          </p:cNvPr>
          <p:cNvSpPr txBox="1">
            <a:spLocks noChangeArrowheads="1"/>
          </p:cNvSpPr>
          <p:nvPr/>
        </p:nvSpPr>
        <p:spPr bwMode="auto">
          <a:xfrm>
            <a:off x="2264980" y="1682701"/>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C</a:t>
            </a:r>
            <a:endParaRPr lang="es-ES_tradnl" altLang="en-US" sz="700">
              <a:latin typeface="Arial" panose="020B0604020202020204" pitchFamily="34" charset="0"/>
              <a:cs typeface="Arial" panose="020B0604020202020204" pitchFamily="34" charset="0"/>
            </a:endParaRPr>
          </a:p>
        </p:txBody>
      </p:sp>
      <p:sp>
        <p:nvSpPr>
          <p:cNvPr id="25" name="Text Box 12">
            <a:extLst>
              <a:ext uri="{FF2B5EF4-FFF2-40B4-BE49-F238E27FC236}">
                <a16:creationId xmlns:a16="http://schemas.microsoft.com/office/drawing/2014/main" id="{9A5AEB79-CD5E-E8F8-B254-B66C0A6B4044}"/>
              </a:ext>
            </a:extLst>
          </p:cNvPr>
          <p:cNvSpPr txBox="1">
            <a:spLocks noChangeArrowheads="1"/>
          </p:cNvSpPr>
          <p:nvPr/>
        </p:nvSpPr>
        <p:spPr bwMode="auto">
          <a:xfrm>
            <a:off x="1034257" y="2181345"/>
            <a:ext cx="334779"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10</a:t>
            </a:r>
            <a:endParaRPr lang="es-ES_tradnl" altLang="en-US" sz="700" dirty="0">
              <a:latin typeface="Arial" panose="020B0604020202020204" pitchFamily="34" charset="0"/>
              <a:cs typeface="Arial" panose="020B0604020202020204" pitchFamily="34" charset="0"/>
            </a:endParaRPr>
          </a:p>
        </p:txBody>
      </p:sp>
      <p:sp>
        <p:nvSpPr>
          <p:cNvPr id="26" name="Text Box 21">
            <a:extLst>
              <a:ext uri="{FF2B5EF4-FFF2-40B4-BE49-F238E27FC236}">
                <a16:creationId xmlns:a16="http://schemas.microsoft.com/office/drawing/2014/main" id="{E32B8F91-AFF4-39AF-96F2-BCB48572A541}"/>
              </a:ext>
            </a:extLst>
          </p:cNvPr>
          <p:cNvSpPr txBox="1">
            <a:spLocks noChangeArrowheads="1"/>
          </p:cNvSpPr>
          <p:nvPr/>
        </p:nvSpPr>
        <p:spPr bwMode="auto">
          <a:xfrm>
            <a:off x="1679038" y="1173127"/>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11</a:t>
            </a:r>
            <a:endParaRPr lang="es-ES_tradnl" altLang="en-US" sz="700"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0C95E766-6476-5FFF-9DAF-2F01B3220D9D}"/>
              </a:ext>
            </a:extLst>
          </p:cNvPr>
          <p:cNvCxnSpPr>
            <a:cxnSpLocks/>
          </p:cNvCxnSpPr>
          <p:nvPr/>
        </p:nvCxnSpPr>
        <p:spPr>
          <a:xfrm>
            <a:off x="760149" y="936063"/>
            <a:ext cx="3193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808028-E06F-6B27-2738-D9FBD1A3A187}"/>
              </a:ext>
            </a:extLst>
          </p:cNvPr>
          <p:cNvCxnSpPr>
            <a:cxnSpLocks/>
          </p:cNvCxnSpPr>
          <p:nvPr/>
        </p:nvCxnSpPr>
        <p:spPr>
          <a:xfrm flipV="1">
            <a:off x="2251480" y="942571"/>
            <a:ext cx="0" cy="20616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7FA95E-F66F-9C82-C106-8351DCF51A2E}"/>
              </a:ext>
            </a:extLst>
          </p:cNvPr>
          <p:cNvCxnSpPr>
            <a:cxnSpLocks/>
          </p:cNvCxnSpPr>
          <p:nvPr/>
        </p:nvCxnSpPr>
        <p:spPr>
          <a:xfrm>
            <a:off x="779498" y="3004212"/>
            <a:ext cx="3167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2F3504-7DA5-41DA-597A-3E44E79B81F2}"/>
              </a:ext>
            </a:extLst>
          </p:cNvPr>
          <p:cNvCxnSpPr>
            <a:cxnSpLocks/>
          </p:cNvCxnSpPr>
          <p:nvPr/>
        </p:nvCxnSpPr>
        <p:spPr>
          <a:xfrm flipH="1" flipV="1">
            <a:off x="760149" y="950456"/>
            <a:ext cx="25800" cy="20537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Line 60">
            <a:extLst>
              <a:ext uri="{FF2B5EF4-FFF2-40B4-BE49-F238E27FC236}">
                <a16:creationId xmlns:a16="http://schemas.microsoft.com/office/drawing/2014/main" id="{BD9CEE30-48A6-9104-FC4D-854FD4078466}"/>
              </a:ext>
            </a:extLst>
          </p:cNvPr>
          <p:cNvSpPr>
            <a:spLocks noChangeShapeType="1"/>
          </p:cNvSpPr>
          <p:nvPr/>
        </p:nvSpPr>
        <p:spPr bwMode="auto">
          <a:xfrm flipH="1">
            <a:off x="2267531" y="1913033"/>
            <a:ext cx="505494" cy="24913"/>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6">
            <a:extLst>
              <a:ext uri="{FF2B5EF4-FFF2-40B4-BE49-F238E27FC236}">
                <a16:creationId xmlns:a16="http://schemas.microsoft.com/office/drawing/2014/main" id="{0F15B32C-E13D-563D-0197-047571EE17C8}"/>
              </a:ext>
            </a:extLst>
          </p:cNvPr>
          <p:cNvSpPr>
            <a:spLocks noChangeShapeType="1"/>
          </p:cNvSpPr>
          <p:nvPr/>
        </p:nvSpPr>
        <p:spPr bwMode="auto">
          <a:xfrm>
            <a:off x="688347" y="1580820"/>
            <a:ext cx="527029" cy="57963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Rectangle 10" descr="Rombos transparentes">
            <a:extLst>
              <a:ext uri="{FF2B5EF4-FFF2-40B4-BE49-F238E27FC236}">
                <a16:creationId xmlns:a16="http://schemas.microsoft.com/office/drawing/2014/main" id="{97E9D656-06DA-415B-9154-44CDAC3B90D5}"/>
              </a:ext>
            </a:extLst>
          </p:cNvPr>
          <p:cNvSpPr>
            <a:spLocks noChangeArrowheads="1"/>
          </p:cNvSpPr>
          <p:nvPr/>
        </p:nvSpPr>
        <p:spPr bwMode="auto">
          <a:xfrm>
            <a:off x="3954567" y="1497710"/>
            <a:ext cx="208385" cy="987769"/>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36" name="Text Box 21">
            <a:extLst>
              <a:ext uri="{FF2B5EF4-FFF2-40B4-BE49-F238E27FC236}">
                <a16:creationId xmlns:a16="http://schemas.microsoft.com/office/drawing/2014/main" id="{C36D3439-1B36-BD63-151F-F4693BF2B5BA}"/>
              </a:ext>
            </a:extLst>
          </p:cNvPr>
          <p:cNvSpPr txBox="1">
            <a:spLocks noChangeArrowheads="1"/>
          </p:cNvSpPr>
          <p:nvPr/>
        </p:nvSpPr>
        <p:spPr bwMode="auto">
          <a:xfrm>
            <a:off x="3579020" y="1947974"/>
            <a:ext cx="303778" cy="215444"/>
          </a:xfrm>
          <a:prstGeom prst="rect">
            <a:avLst/>
          </a:prstGeom>
          <a:solidFill>
            <a:schemeClr val="tx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K</a:t>
            </a:r>
            <a:endParaRPr lang="es-ES_tradnl" altLang="en-US" sz="800" dirty="0">
              <a:latin typeface="Arial" panose="020B0604020202020204" pitchFamily="34" charset="0"/>
              <a:cs typeface="Arial" panose="020B0604020202020204" pitchFamily="34" charset="0"/>
            </a:endParaRPr>
          </a:p>
        </p:txBody>
      </p:sp>
      <p:sp>
        <p:nvSpPr>
          <p:cNvPr id="43" name="Rectangle 6">
            <a:extLst>
              <a:ext uri="{FF2B5EF4-FFF2-40B4-BE49-F238E27FC236}">
                <a16:creationId xmlns:a16="http://schemas.microsoft.com/office/drawing/2014/main" id="{B4C482D3-6B59-A3B1-C078-C722B5A32109}"/>
              </a:ext>
            </a:extLst>
          </p:cNvPr>
          <p:cNvSpPr>
            <a:spLocks noChangeArrowheads="1"/>
          </p:cNvSpPr>
          <p:nvPr/>
        </p:nvSpPr>
        <p:spPr bwMode="auto">
          <a:xfrm>
            <a:off x="3419432" y="1351226"/>
            <a:ext cx="527807" cy="1287522"/>
          </a:xfrm>
          <a:prstGeom prst="rect">
            <a:avLst/>
          </a:prstGeom>
          <a:no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44" name="Text Box 21">
            <a:extLst>
              <a:ext uri="{FF2B5EF4-FFF2-40B4-BE49-F238E27FC236}">
                <a16:creationId xmlns:a16="http://schemas.microsoft.com/office/drawing/2014/main" id="{57998D54-8AC1-017D-D64F-A4D7F169295A}"/>
              </a:ext>
            </a:extLst>
          </p:cNvPr>
          <p:cNvSpPr txBox="1">
            <a:spLocks noChangeArrowheads="1"/>
          </p:cNvSpPr>
          <p:nvPr/>
        </p:nvSpPr>
        <p:spPr bwMode="auto">
          <a:xfrm>
            <a:off x="1899459" y="1815229"/>
            <a:ext cx="309547" cy="215444"/>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9</a:t>
            </a:r>
            <a:endParaRPr lang="es-ES_tradnl" altLang="en-US" sz="800" dirty="0">
              <a:latin typeface="Arial" panose="020B0604020202020204" pitchFamily="34" charset="0"/>
              <a:cs typeface="Arial" panose="020B0604020202020204" pitchFamily="34" charset="0"/>
            </a:endParaRPr>
          </a:p>
        </p:txBody>
      </p:sp>
      <p:sp>
        <p:nvSpPr>
          <p:cNvPr id="45" name="Text Box 21">
            <a:extLst>
              <a:ext uri="{FF2B5EF4-FFF2-40B4-BE49-F238E27FC236}">
                <a16:creationId xmlns:a16="http://schemas.microsoft.com/office/drawing/2014/main" id="{DDEB9A94-9C70-1956-116F-9366B87FEA4A}"/>
              </a:ext>
            </a:extLst>
          </p:cNvPr>
          <p:cNvSpPr txBox="1">
            <a:spLocks noChangeArrowheads="1"/>
          </p:cNvSpPr>
          <p:nvPr/>
        </p:nvSpPr>
        <p:spPr bwMode="auto">
          <a:xfrm>
            <a:off x="1746664" y="2692980"/>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solidFill>
                  <a:schemeClr val="bg1"/>
                </a:solidFill>
                <a:latin typeface="Arial" panose="020B0604020202020204" pitchFamily="34" charset="0"/>
                <a:cs typeface="Arial" panose="020B0604020202020204" pitchFamily="34" charset="0"/>
              </a:rPr>
              <a:t>  </a:t>
            </a:r>
            <a:r>
              <a:rPr lang="es-ES_tradnl" altLang="en-US" sz="700" b="1" dirty="0">
                <a:latin typeface="Arial" panose="020B0604020202020204" pitchFamily="34" charset="0"/>
                <a:cs typeface="Arial" panose="020B0604020202020204" pitchFamily="34" charset="0"/>
              </a:rPr>
              <a:t>7</a:t>
            </a:r>
            <a:endParaRPr lang="es-ES_tradnl" altLang="en-US" sz="700" dirty="0">
              <a:latin typeface="Arial" panose="020B0604020202020204" pitchFamily="34" charset="0"/>
              <a:cs typeface="Arial" panose="020B0604020202020204" pitchFamily="34" charset="0"/>
            </a:endParaRPr>
          </a:p>
        </p:txBody>
      </p:sp>
      <p:sp>
        <p:nvSpPr>
          <p:cNvPr id="46" name="Text Box 21">
            <a:extLst>
              <a:ext uri="{FF2B5EF4-FFF2-40B4-BE49-F238E27FC236}">
                <a16:creationId xmlns:a16="http://schemas.microsoft.com/office/drawing/2014/main" id="{CE12C282-63BC-AAEA-BA31-19C363B84D02}"/>
              </a:ext>
            </a:extLst>
          </p:cNvPr>
          <p:cNvSpPr txBox="1">
            <a:spLocks noChangeArrowheads="1"/>
          </p:cNvSpPr>
          <p:nvPr/>
        </p:nvSpPr>
        <p:spPr bwMode="auto">
          <a:xfrm>
            <a:off x="2151776" y="645136"/>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3</a:t>
            </a:r>
          </a:p>
        </p:txBody>
      </p:sp>
      <p:sp>
        <p:nvSpPr>
          <p:cNvPr id="47" name="Text Box 21">
            <a:extLst>
              <a:ext uri="{FF2B5EF4-FFF2-40B4-BE49-F238E27FC236}">
                <a16:creationId xmlns:a16="http://schemas.microsoft.com/office/drawing/2014/main" id="{39B005CB-5DC3-E2A7-9626-0DD6B9552EA2}"/>
              </a:ext>
            </a:extLst>
          </p:cNvPr>
          <p:cNvSpPr txBox="1">
            <a:spLocks noChangeArrowheads="1"/>
          </p:cNvSpPr>
          <p:nvPr/>
        </p:nvSpPr>
        <p:spPr bwMode="auto">
          <a:xfrm>
            <a:off x="2053705" y="3074569"/>
            <a:ext cx="309547" cy="200055"/>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2</a:t>
            </a:r>
          </a:p>
        </p:txBody>
      </p:sp>
      <p:sp>
        <p:nvSpPr>
          <p:cNvPr id="48" name="Text Box 21">
            <a:extLst>
              <a:ext uri="{FF2B5EF4-FFF2-40B4-BE49-F238E27FC236}">
                <a16:creationId xmlns:a16="http://schemas.microsoft.com/office/drawing/2014/main" id="{EA371702-0C3D-4743-E165-1381CB775755}"/>
              </a:ext>
            </a:extLst>
          </p:cNvPr>
          <p:cNvSpPr txBox="1">
            <a:spLocks noChangeArrowheads="1"/>
          </p:cNvSpPr>
          <p:nvPr/>
        </p:nvSpPr>
        <p:spPr bwMode="auto">
          <a:xfrm>
            <a:off x="362294" y="2409266"/>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8</a:t>
            </a:r>
            <a:endParaRPr lang="es-ES_tradnl" altLang="en-US" sz="700" b="1" dirty="0">
              <a:latin typeface="Arial" panose="020B0604020202020204" pitchFamily="34" charset="0"/>
              <a:cs typeface="Arial" panose="020B0604020202020204" pitchFamily="34" charset="0"/>
            </a:endParaRPr>
          </a:p>
        </p:txBody>
      </p:sp>
      <p:sp>
        <p:nvSpPr>
          <p:cNvPr id="49" name="Text Box 21">
            <a:extLst>
              <a:ext uri="{FF2B5EF4-FFF2-40B4-BE49-F238E27FC236}">
                <a16:creationId xmlns:a16="http://schemas.microsoft.com/office/drawing/2014/main" id="{AA445479-D102-8F04-9891-552C81431320}"/>
              </a:ext>
            </a:extLst>
          </p:cNvPr>
          <p:cNvSpPr txBox="1">
            <a:spLocks noChangeArrowheads="1"/>
          </p:cNvSpPr>
          <p:nvPr/>
        </p:nvSpPr>
        <p:spPr bwMode="auto">
          <a:xfrm>
            <a:off x="336326" y="1438902"/>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6</a:t>
            </a:r>
            <a:endParaRPr lang="es-ES_tradnl" altLang="en-US" sz="700" b="1" dirty="0">
              <a:latin typeface="Arial" panose="020B0604020202020204" pitchFamily="34" charset="0"/>
              <a:cs typeface="Arial" panose="020B0604020202020204" pitchFamily="34" charset="0"/>
            </a:endParaRPr>
          </a:p>
        </p:txBody>
      </p:sp>
      <p:sp>
        <p:nvSpPr>
          <p:cNvPr id="64" name="Line 26">
            <a:extLst>
              <a:ext uri="{FF2B5EF4-FFF2-40B4-BE49-F238E27FC236}">
                <a16:creationId xmlns:a16="http://schemas.microsoft.com/office/drawing/2014/main" id="{A7CB8378-E499-CBAB-CE5E-5B749D0336FA}"/>
              </a:ext>
            </a:extLst>
          </p:cNvPr>
          <p:cNvSpPr>
            <a:spLocks noChangeShapeType="1"/>
          </p:cNvSpPr>
          <p:nvPr/>
        </p:nvSpPr>
        <p:spPr bwMode="auto">
          <a:xfrm>
            <a:off x="2267929" y="1991595"/>
            <a:ext cx="566638" cy="18607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26">
            <a:extLst>
              <a:ext uri="{FF2B5EF4-FFF2-40B4-BE49-F238E27FC236}">
                <a16:creationId xmlns:a16="http://schemas.microsoft.com/office/drawing/2014/main" id="{A7333BDE-1F70-8F32-64C7-815ADF337330}"/>
              </a:ext>
            </a:extLst>
          </p:cNvPr>
          <p:cNvSpPr>
            <a:spLocks noChangeShapeType="1"/>
          </p:cNvSpPr>
          <p:nvPr/>
        </p:nvSpPr>
        <p:spPr bwMode="auto">
          <a:xfrm flipV="1">
            <a:off x="1418457" y="1962712"/>
            <a:ext cx="433786" cy="30047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60">
            <a:extLst>
              <a:ext uri="{FF2B5EF4-FFF2-40B4-BE49-F238E27FC236}">
                <a16:creationId xmlns:a16="http://schemas.microsoft.com/office/drawing/2014/main" id="{6B4DBAFE-EDF2-5A50-0870-494605E70C24}"/>
              </a:ext>
            </a:extLst>
          </p:cNvPr>
          <p:cNvSpPr>
            <a:spLocks noChangeShapeType="1"/>
          </p:cNvSpPr>
          <p:nvPr/>
        </p:nvSpPr>
        <p:spPr bwMode="auto">
          <a:xfrm flipH="1">
            <a:off x="2591282" y="1764479"/>
            <a:ext cx="407410" cy="38850"/>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Title 1">
            <a:extLst>
              <a:ext uri="{FF2B5EF4-FFF2-40B4-BE49-F238E27FC236}">
                <a16:creationId xmlns:a16="http://schemas.microsoft.com/office/drawing/2014/main" id="{5E4F3BB6-4383-6476-6679-877EF0D70450}"/>
              </a:ext>
            </a:extLst>
          </p:cNvPr>
          <p:cNvSpPr txBox="1">
            <a:spLocks/>
          </p:cNvSpPr>
          <p:nvPr/>
        </p:nvSpPr>
        <p:spPr>
          <a:xfrm>
            <a:off x="1034257" y="212294"/>
            <a:ext cx="2232804" cy="281723"/>
          </a:xfrm>
          <a:prstGeom prst="rect">
            <a:avLst/>
          </a:prstGeom>
          <a:solidFill>
            <a:schemeClr val="bg1"/>
          </a:solidFill>
          <a:ln>
            <a:solidFill>
              <a:schemeClr val="tx1"/>
            </a:solidFill>
          </a:ln>
        </p:spPr>
        <p:txBody>
          <a:bodyPr anchor="ctr">
            <a:normAutofit/>
          </a:bodyPr>
          <a:lstStyle/>
          <a:p>
            <a:pPr algn="ctr" eaLnBrk="1" fontAlgn="auto" hangingPunct="1">
              <a:spcBef>
                <a:spcPts val="0"/>
              </a:spcBef>
              <a:spcAft>
                <a:spcPts val="0"/>
              </a:spcAft>
              <a:defRPr/>
            </a:pPr>
            <a:r>
              <a:rPr lang="en-US" sz="1100" b="1"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Combination and Link Play</a:t>
            </a:r>
            <a:endParaRPr lang="en-US" sz="1100" dirty="0">
              <a:solidFill>
                <a:srgbClr val="FF0000"/>
              </a:solidFill>
              <a:latin typeface="Arial" panose="020B0604020202020204" pitchFamily="34" charset="0"/>
              <a:ea typeface="+mj-ea"/>
              <a:cs typeface="Arial" panose="020B0604020202020204" pitchFamily="34" charset="0"/>
            </a:endParaRPr>
          </a:p>
        </p:txBody>
      </p:sp>
      <p:sp>
        <p:nvSpPr>
          <p:cNvPr id="69" name="Line 60">
            <a:extLst>
              <a:ext uri="{FF2B5EF4-FFF2-40B4-BE49-F238E27FC236}">
                <a16:creationId xmlns:a16="http://schemas.microsoft.com/office/drawing/2014/main" id="{151A927B-638B-26F4-2559-AF36F3858DAB}"/>
              </a:ext>
            </a:extLst>
          </p:cNvPr>
          <p:cNvSpPr>
            <a:spLocks noChangeShapeType="1"/>
          </p:cNvSpPr>
          <p:nvPr/>
        </p:nvSpPr>
        <p:spPr bwMode="auto">
          <a:xfrm flipV="1">
            <a:off x="2079509" y="2315597"/>
            <a:ext cx="774962" cy="466102"/>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26">
            <a:extLst>
              <a:ext uri="{FF2B5EF4-FFF2-40B4-BE49-F238E27FC236}">
                <a16:creationId xmlns:a16="http://schemas.microsoft.com/office/drawing/2014/main" id="{7BE14C09-F082-382B-47D0-FA259D347B4A}"/>
              </a:ext>
            </a:extLst>
          </p:cNvPr>
          <p:cNvSpPr>
            <a:spLocks noChangeShapeType="1"/>
          </p:cNvSpPr>
          <p:nvPr/>
        </p:nvSpPr>
        <p:spPr bwMode="auto">
          <a:xfrm flipV="1">
            <a:off x="3100324" y="1694901"/>
            <a:ext cx="782473" cy="45255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Rectangle 2">
            <a:extLst>
              <a:ext uri="{FF2B5EF4-FFF2-40B4-BE49-F238E27FC236}">
                <a16:creationId xmlns:a16="http://schemas.microsoft.com/office/drawing/2014/main" id="{D3C1534E-2EE2-A1EA-776E-27AAF488CE4A}"/>
              </a:ext>
            </a:extLst>
          </p:cNvPr>
          <p:cNvSpPr>
            <a:spLocks noChangeArrowheads="1"/>
          </p:cNvSpPr>
          <p:nvPr/>
        </p:nvSpPr>
        <p:spPr bwMode="auto">
          <a:xfrm>
            <a:off x="295473" y="3798851"/>
            <a:ext cx="3651532" cy="2846716"/>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72" name="Text Box 12">
            <a:extLst>
              <a:ext uri="{FF2B5EF4-FFF2-40B4-BE49-F238E27FC236}">
                <a16:creationId xmlns:a16="http://schemas.microsoft.com/office/drawing/2014/main" id="{76A304D5-BFAC-0842-F16F-7160162ABDE7}"/>
              </a:ext>
            </a:extLst>
          </p:cNvPr>
          <p:cNvSpPr txBox="1">
            <a:spLocks noChangeArrowheads="1"/>
          </p:cNvSpPr>
          <p:nvPr/>
        </p:nvSpPr>
        <p:spPr bwMode="auto">
          <a:xfrm>
            <a:off x="2379945" y="5403578"/>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B</a:t>
            </a:r>
            <a:endParaRPr lang="es-ES_tradnl" altLang="en-US" sz="700">
              <a:latin typeface="Arial" panose="020B0604020202020204" pitchFamily="34" charset="0"/>
              <a:cs typeface="Arial" panose="020B0604020202020204" pitchFamily="34" charset="0"/>
            </a:endParaRPr>
          </a:p>
        </p:txBody>
      </p:sp>
      <p:sp>
        <p:nvSpPr>
          <p:cNvPr id="73" name="Text Box 21">
            <a:extLst>
              <a:ext uri="{FF2B5EF4-FFF2-40B4-BE49-F238E27FC236}">
                <a16:creationId xmlns:a16="http://schemas.microsoft.com/office/drawing/2014/main" id="{0ADFA955-512A-7845-5A7C-0CB36B482ADE}"/>
              </a:ext>
            </a:extLst>
          </p:cNvPr>
          <p:cNvSpPr txBox="1">
            <a:spLocks noChangeArrowheads="1"/>
          </p:cNvSpPr>
          <p:nvPr/>
        </p:nvSpPr>
        <p:spPr bwMode="auto">
          <a:xfrm>
            <a:off x="2454871" y="4501451"/>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A</a:t>
            </a:r>
            <a:endParaRPr lang="es-ES_tradnl" altLang="en-US" sz="700">
              <a:latin typeface="Arial" panose="020B0604020202020204" pitchFamily="34" charset="0"/>
              <a:cs typeface="Arial" panose="020B0604020202020204" pitchFamily="34" charset="0"/>
            </a:endParaRPr>
          </a:p>
        </p:txBody>
      </p:sp>
      <p:grpSp>
        <p:nvGrpSpPr>
          <p:cNvPr id="74" name="Group 280">
            <a:extLst>
              <a:ext uri="{FF2B5EF4-FFF2-40B4-BE49-F238E27FC236}">
                <a16:creationId xmlns:a16="http://schemas.microsoft.com/office/drawing/2014/main" id="{ADBF4CD4-FBCE-51C7-CA3F-34CF356BE5A0}"/>
              </a:ext>
            </a:extLst>
          </p:cNvPr>
          <p:cNvGrpSpPr>
            <a:grpSpLocks/>
          </p:cNvGrpSpPr>
          <p:nvPr/>
        </p:nvGrpSpPr>
        <p:grpSpPr bwMode="auto">
          <a:xfrm>
            <a:off x="2954922" y="5318650"/>
            <a:ext cx="146615" cy="146293"/>
            <a:chOff x="0" y="0"/>
            <a:chExt cx="89" cy="85"/>
          </a:xfrm>
        </p:grpSpPr>
        <p:sp>
          <p:nvSpPr>
            <p:cNvPr id="75" name="Freeform 281">
              <a:extLst>
                <a:ext uri="{FF2B5EF4-FFF2-40B4-BE49-F238E27FC236}">
                  <a16:creationId xmlns:a16="http://schemas.microsoft.com/office/drawing/2014/main" id="{4B9710FA-21D5-882B-73DF-8B5281A8F7FB}"/>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76" name="Freeform 282">
              <a:extLst>
                <a:ext uri="{FF2B5EF4-FFF2-40B4-BE49-F238E27FC236}">
                  <a16:creationId xmlns:a16="http://schemas.microsoft.com/office/drawing/2014/main" id="{3B5D8B00-2855-35D4-C980-B6CE15417EF1}"/>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77" name="Freeform 283">
              <a:extLst>
                <a:ext uri="{FF2B5EF4-FFF2-40B4-BE49-F238E27FC236}">
                  <a16:creationId xmlns:a16="http://schemas.microsoft.com/office/drawing/2014/main" id="{77F18614-7BC8-662D-A53C-7C2D1CA82535}"/>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78" name="Freeform 284">
              <a:extLst>
                <a:ext uri="{FF2B5EF4-FFF2-40B4-BE49-F238E27FC236}">
                  <a16:creationId xmlns:a16="http://schemas.microsoft.com/office/drawing/2014/main" id="{29C6F48D-F744-DF7D-0872-91260EFAA358}"/>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79" name="Freeform 285">
              <a:extLst>
                <a:ext uri="{FF2B5EF4-FFF2-40B4-BE49-F238E27FC236}">
                  <a16:creationId xmlns:a16="http://schemas.microsoft.com/office/drawing/2014/main" id="{A87D507B-A380-C3E4-FF99-85F99371D264}"/>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80" name="Freeform 286">
              <a:extLst>
                <a:ext uri="{FF2B5EF4-FFF2-40B4-BE49-F238E27FC236}">
                  <a16:creationId xmlns:a16="http://schemas.microsoft.com/office/drawing/2014/main" id="{97C01E2C-AA44-117D-A224-C393CDFA9F88}"/>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81" name="Freeform 287">
              <a:extLst>
                <a:ext uri="{FF2B5EF4-FFF2-40B4-BE49-F238E27FC236}">
                  <a16:creationId xmlns:a16="http://schemas.microsoft.com/office/drawing/2014/main" id="{874AE092-0721-4752-B1D9-DF92BE3B78D6}"/>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82" name="Freeform 288">
              <a:extLst>
                <a:ext uri="{FF2B5EF4-FFF2-40B4-BE49-F238E27FC236}">
                  <a16:creationId xmlns:a16="http://schemas.microsoft.com/office/drawing/2014/main" id="{13057767-8E8C-45BE-1D84-CD0DAA7FFE71}"/>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83" name="Freeform 289">
              <a:extLst>
                <a:ext uri="{FF2B5EF4-FFF2-40B4-BE49-F238E27FC236}">
                  <a16:creationId xmlns:a16="http://schemas.microsoft.com/office/drawing/2014/main" id="{43FFBB57-1BEF-F533-CCD2-A3C41DE21987}"/>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84" name="Freeform 290">
              <a:extLst>
                <a:ext uri="{FF2B5EF4-FFF2-40B4-BE49-F238E27FC236}">
                  <a16:creationId xmlns:a16="http://schemas.microsoft.com/office/drawing/2014/main" id="{F651510F-420D-A57D-D077-6AC70C582CDC}"/>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85" name="Freeform 291">
              <a:extLst>
                <a:ext uri="{FF2B5EF4-FFF2-40B4-BE49-F238E27FC236}">
                  <a16:creationId xmlns:a16="http://schemas.microsoft.com/office/drawing/2014/main" id="{148DBEFC-E1E6-4786-9F6D-79A4D4D08662}"/>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86" name="Freeform 292">
              <a:extLst>
                <a:ext uri="{FF2B5EF4-FFF2-40B4-BE49-F238E27FC236}">
                  <a16:creationId xmlns:a16="http://schemas.microsoft.com/office/drawing/2014/main" id="{4AEEB8DA-C7D0-1622-18CF-55960878CE9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87" name="Text Box 12">
            <a:extLst>
              <a:ext uri="{FF2B5EF4-FFF2-40B4-BE49-F238E27FC236}">
                <a16:creationId xmlns:a16="http://schemas.microsoft.com/office/drawing/2014/main" id="{2F1EFE11-AC92-4718-C204-078D0AD1126D}"/>
              </a:ext>
            </a:extLst>
          </p:cNvPr>
          <p:cNvSpPr txBox="1">
            <a:spLocks noChangeArrowheads="1"/>
          </p:cNvSpPr>
          <p:nvPr/>
        </p:nvSpPr>
        <p:spPr bwMode="auto">
          <a:xfrm>
            <a:off x="2481390" y="5966556"/>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D</a:t>
            </a:r>
            <a:endParaRPr lang="es-ES_tradnl" altLang="en-US" sz="700">
              <a:latin typeface="Arial" panose="020B0604020202020204" pitchFamily="34" charset="0"/>
              <a:cs typeface="Arial" panose="020B0604020202020204" pitchFamily="34" charset="0"/>
            </a:endParaRPr>
          </a:p>
        </p:txBody>
      </p:sp>
      <p:sp>
        <p:nvSpPr>
          <p:cNvPr id="88" name="Text Box 12">
            <a:extLst>
              <a:ext uri="{FF2B5EF4-FFF2-40B4-BE49-F238E27FC236}">
                <a16:creationId xmlns:a16="http://schemas.microsoft.com/office/drawing/2014/main" id="{DB1606FF-5EA5-4F94-B9CD-F43E89819748}"/>
              </a:ext>
            </a:extLst>
          </p:cNvPr>
          <p:cNvSpPr txBox="1">
            <a:spLocks noChangeArrowheads="1"/>
          </p:cNvSpPr>
          <p:nvPr/>
        </p:nvSpPr>
        <p:spPr bwMode="auto">
          <a:xfrm>
            <a:off x="2258528" y="4938086"/>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C</a:t>
            </a:r>
            <a:endParaRPr lang="es-ES_tradnl" altLang="en-US" sz="700">
              <a:latin typeface="Arial" panose="020B0604020202020204" pitchFamily="34" charset="0"/>
              <a:cs typeface="Arial" panose="020B0604020202020204" pitchFamily="34" charset="0"/>
            </a:endParaRPr>
          </a:p>
        </p:txBody>
      </p:sp>
      <p:sp>
        <p:nvSpPr>
          <p:cNvPr id="89" name="Text Box 12">
            <a:extLst>
              <a:ext uri="{FF2B5EF4-FFF2-40B4-BE49-F238E27FC236}">
                <a16:creationId xmlns:a16="http://schemas.microsoft.com/office/drawing/2014/main" id="{C0830E00-FCB9-9094-69FC-49D79450C758}"/>
              </a:ext>
            </a:extLst>
          </p:cNvPr>
          <p:cNvSpPr txBox="1">
            <a:spLocks noChangeArrowheads="1"/>
          </p:cNvSpPr>
          <p:nvPr/>
        </p:nvSpPr>
        <p:spPr bwMode="auto">
          <a:xfrm>
            <a:off x="1027805" y="5436730"/>
            <a:ext cx="334779"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10</a:t>
            </a:r>
            <a:endParaRPr lang="es-ES_tradnl" altLang="en-US" sz="700" dirty="0">
              <a:latin typeface="Arial" panose="020B0604020202020204" pitchFamily="34" charset="0"/>
              <a:cs typeface="Arial" panose="020B0604020202020204" pitchFamily="34" charset="0"/>
            </a:endParaRPr>
          </a:p>
        </p:txBody>
      </p:sp>
      <p:sp>
        <p:nvSpPr>
          <p:cNvPr id="90" name="Text Box 21">
            <a:extLst>
              <a:ext uri="{FF2B5EF4-FFF2-40B4-BE49-F238E27FC236}">
                <a16:creationId xmlns:a16="http://schemas.microsoft.com/office/drawing/2014/main" id="{F7C98861-376F-4945-F456-86F3C2078475}"/>
              </a:ext>
            </a:extLst>
          </p:cNvPr>
          <p:cNvSpPr txBox="1">
            <a:spLocks noChangeArrowheads="1"/>
          </p:cNvSpPr>
          <p:nvPr/>
        </p:nvSpPr>
        <p:spPr bwMode="auto">
          <a:xfrm>
            <a:off x="1679510" y="4396228"/>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11</a:t>
            </a:r>
            <a:endParaRPr lang="es-ES_tradnl" altLang="en-US" sz="700" dirty="0">
              <a:latin typeface="Arial" panose="020B0604020202020204" pitchFamily="34" charset="0"/>
              <a:cs typeface="Arial" panose="020B0604020202020204" pitchFamily="34" charset="0"/>
            </a:endParaRPr>
          </a:p>
        </p:txBody>
      </p:sp>
      <p:cxnSp>
        <p:nvCxnSpPr>
          <p:cNvPr id="91" name="Straight Connector 90">
            <a:extLst>
              <a:ext uri="{FF2B5EF4-FFF2-40B4-BE49-F238E27FC236}">
                <a16:creationId xmlns:a16="http://schemas.microsoft.com/office/drawing/2014/main" id="{1504A6A6-C450-9018-E36A-FD242DFC32E8}"/>
              </a:ext>
            </a:extLst>
          </p:cNvPr>
          <p:cNvCxnSpPr>
            <a:cxnSpLocks/>
          </p:cNvCxnSpPr>
          <p:nvPr/>
        </p:nvCxnSpPr>
        <p:spPr>
          <a:xfrm>
            <a:off x="753697" y="4191448"/>
            <a:ext cx="3193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F4F881C-54BF-DAC8-BD61-B7AC39EF4EC5}"/>
              </a:ext>
            </a:extLst>
          </p:cNvPr>
          <p:cNvCxnSpPr>
            <a:cxnSpLocks/>
          </p:cNvCxnSpPr>
          <p:nvPr/>
        </p:nvCxnSpPr>
        <p:spPr>
          <a:xfrm flipV="1">
            <a:off x="2245028" y="4197956"/>
            <a:ext cx="0" cy="20616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1A02081-3FE4-E2BF-61E0-843C56BBF6CD}"/>
              </a:ext>
            </a:extLst>
          </p:cNvPr>
          <p:cNvCxnSpPr>
            <a:cxnSpLocks/>
          </p:cNvCxnSpPr>
          <p:nvPr/>
        </p:nvCxnSpPr>
        <p:spPr>
          <a:xfrm>
            <a:off x="773046" y="6259597"/>
            <a:ext cx="3167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E1E51F9-E758-00BE-9869-ED576E778DE0}"/>
              </a:ext>
            </a:extLst>
          </p:cNvPr>
          <p:cNvCxnSpPr>
            <a:cxnSpLocks/>
          </p:cNvCxnSpPr>
          <p:nvPr/>
        </p:nvCxnSpPr>
        <p:spPr>
          <a:xfrm flipH="1" flipV="1">
            <a:off x="753697" y="4205841"/>
            <a:ext cx="25800" cy="20537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Line 26">
            <a:extLst>
              <a:ext uri="{FF2B5EF4-FFF2-40B4-BE49-F238E27FC236}">
                <a16:creationId xmlns:a16="http://schemas.microsoft.com/office/drawing/2014/main" id="{994AC624-274F-720B-158C-DECE691205A0}"/>
              </a:ext>
            </a:extLst>
          </p:cNvPr>
          <p:cNvSpPr>
            <a:spLocks noChangeShapeType="1"/>
          </p:cNvSpPr>
          <p:nvPr/>
        </p:nvSpPr>
        <p:spPr bwMode="auto">
          <a:xfrm>
            <a:off x="725056" y="4813918"/>
            <a:ext cx="483868" cy="60192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 name="Rectangle 10" descr="Rombos transparentes">
            <a:extLst>
              <a:ext uri="{FF2B5EF4-FFF2-40B4-BE49-F238E27FC236}">
                <a16:creationId xmlns:a16="http://schemas.microsoft.com/office/drawing/2014/main" id="{9EE5E8B5-A8FA-BBB4-053D-14E065DA87DF}"/>
              </a:ext>
            </a:extLst>
          </p:cNvPr>
          <p:cNvSpPr>
            <a:spLocks noChangeArrowheads="1"/>
          </p:cNvSpPr>
          <p:nvPr/>
        </p:nvSpPr>
        <p:spPr bwMode="auto">
          <a:xfrm>
            <a:off x="3949838" y="4743118"/>
            <a:ext cx="208385" cy="987769"/>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98" name="Text Box 21">
            <a:extLst>
              <a:ext uri="{FF2B5EF4-FFF2-40B4-BE49-F238E27FC236}">
                <a16:creationId xmlns:a16="http://schemas.microsoft.com/office/drawing/2014/main" id="{11A289D5-AA0D-02DB-3FF7-1DE075778677}"/>
              </a:ext>
            </a:extLst>
          </p:cNvPr>
          <p:cNvSpPr txBox="1">
            <a:spLocks noChangeArrowheads="1"/>
          </p:cNvSpPr>
          <p:nvPr/>
        </p:nvSpPr>
        <p:spPr bwMode="auto">
          <a:xfrm>
            <a:off x="3572568" y="5203359"/>
            <a:ext cx="303778" cy="215444"/>
          </a:xfrm>
          <a:prstGeom prst="rect">
            <a:avLst/>
          </a:prstGeom>
          <a:solidFill>
            <a:schemeClr val="tx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K</a:t>
            </a:r>
            <a:endParaRPr lang="es-ES_tradnl" altLang="en-US" sz="800" dirty="0">
              <a:latin typeface="Arial" panose="020B0604020202020204" pitchFamily="34" charset="0"/>
              <a:cs typeface="Arial" panose="020B0604020202020204" pitchFamily="34" charset="0"/>
            </a:endParaRPr>
          </a:p>
        </p:txBody>
      </p:sp>
      <p:sp>
        <p:nvSpPr>
          <p:cNvPr id="99" name="Rectangle 6">
            <a:extLst>
              <a:ext uri="{FF2B5EF4-FFF2-40B4-BE49-F238E27FC236}">
                <a16:creationId xmlns:a16="http://schemas.microsoft.com/office/drawing/2014/main" id="{0C8E8DB0-B920-AFA4-9BD6-B201DE961837}"/>
              </a:ext>
            </a:extLst>
          </p:cNvPr>
          <p:cNvSpPr>
            <a:spLocks noChangeArrowheads="1"/>
          </p:cNvSpPr>
          <p:nvPr/>
        </p:nvSpPr>
        <p:spPr bwMode="auto">
          <a:xfrm>
            <a:off x="3421182" y="4600118"/>
            <a:ext cx="527807" cy="1294014"/>
          </a:xfrm>
          <a:prstGeom prst="rect">
            <a:avLst/>
          </a:prstGeom>
          <a:no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100" name="Text Box 21">
            <a:extLst>
              <a:ext uri="{FF2B5EF4-FFF2-40B4-BE49-F238E27FC236}">
                <a16:creationId xmlns:a16="http://schemas.microsoft.com/office/drawing/2014/main" id="{4B32C840-0B71-D0A2-AC63-5E7941AECB09}"/>
              </a:ext>
            </a:extLst>
          </p:cNvPr>
          <p:cNvSpPr txBox="1">
            <a:spLocks noChangeArrowheads="1"/>
          </p:cNvSpPr>
          <p:nvPr/>
        </p:nvSpPr>
        <p:spPr bwMode="auto">
          <a:xfrm>
            <a:off x="1893007" y="5070614"/>
            <a:ext cx="309547" cy="215444"/>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9</a:t>
            </a:r>
            <a:endParaRPr lang="es-ES_tradnl" altLang="en-US" sz="800" dirty="0">
              <a:latin typeface="Arial" panose="020B0604020202020204" pitchFamily="34" charset="0"/>
              <a:cs typeface="Arial" panose="020B0604020202020204" pitchFamily="34" charset="0"/>
            </a:endParaRPr>
          </a:p>
        </p:txBody>
      </p:sp>
      <p:sp>
        <p:nvSpPr>
          <p:cNvPr id="101" name="Text Box 21">
            <a:extLst>
              <a:ext uri="{FF2B5EF4-FFF2-40B4-BE49-F238E27FC236}">
                <a16:creationId xmlns:a16="http://schemas.microsoft.com/office/drawing/2014/main" id="{AFA86DA3-F34E-966C-4EF6-7A6DC2B01675}"/>
              </a:ext>
            </a:extLst>
          </p:cNvPr>
          <p:cNvSpPr txBox="1">
            <a:spLocks noChangeArrowheads="1"/>
          </p:cNvSpPr>
          <p:nvPr/>
        </p:nvSpPr>
        <p:spPr bwMode="auto">
          <a:xfrm>
            <a:off x="1827339" y="5958457"/>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solidFill>
                  <a:schemeClr val="bg1"/>
                </a:solidFill>
                <a:latin typeface="Arial" panose="020B0604020202020204" pitchFamily="34" charset="0"/>
                <a:cs typeface="Arial" panose="020B0604020202020204" pitchFamily="34" charset="0"/>
              </a:rPr>
              <a:t>  </a:t>
            </a:r>
            <a:r>
              <a:rPr lang="es-ES_tradnl" altLang="en-US" sz="700" b="1" dirty="0">
                <a:latin typeface="Arial" panose="020B0604020202020204" pitchFamily="34" charset="0"/>
                <a:cs typeface="Arial" panose="020B0604020202020204" pitchFamily="34" charset="0"/>
              </a:rPr>
              <a:t>7</a:t>
            </a:r>
            <a:endParaRPr lang="es-ES_tradnl" altLang="en-US" sz="700" dirty="0">
              <a:latin typeface="Arial" panose="020B0604020202020204" pitchFamily="34" charset="0"/>
              <a:cs typeface="Arial" panose="020B0604020202020204" pitchFamily="34" charset="0"/>
            </a:endParaRPr>
          </a:p>
        </p:txBody>
      </p:sp>
      <p:sp>
        <p:nvSpPr>
          <p:cNvPr id="102" name="Text Box 21">
            <a:extLst>
              <a:ext uri="{FF2B5EF4-FFF2-40B4-BE49-F238E27FC236}">
                <a16:creationId xmlns:a16="http://schemas.microsoft.com/office/drawing/2014/main" id="{34E276B5-F57C-962F-4B0B-44E879C7A563}"/>
              </a:ext>
            </a:extLst>
          </p:cNvPr>
          <p:cNvSpPr txBox="1">
            <a:spLocks noChangeArrowheads="1"/>
          </p:cNvSpPr>
          <p:nvPr/>
        </p:nvSpPr>
        <p:spPr bwMode="auto">
          <a:xfrm>
            <a:off x="2145324" y="3900521"/>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3</a:t>
            </a:r>
          </a:p>
        </p:txBody>
      </p:sp>
      <p:sp>
        <p:nvSpPr>
          <p:cNvPr id="103" name="Text Box 21">
            <a:extLst>
              <a:ext uri="{FF2B5EF4-FFF2-40B4-BE49-F238E27FC236}">
                <a16:creationId xmlns:a16="http://schemas.microsoft.com/office/drawing/2014/main" id="{13EE5C78-6AF8-CDBD-2AFA-17F346EEFA90}"/>
              </a:ext>
            </a:extLst>
          </p:cNvPr>
          <p:cNvSpPr txBox="1">
            <a:spLocks noChangeArrowheads="1"/>
          </p:cNvSpPr>
          <p:nvPr/>
        </p:nvSpPr>
        <p:spPr bwMode="auto">
          <a:xfrm>
            <a:off x="2047253" y="6329954"/>
            <a:ext cx="309547" cy="200055"/>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2</a:t>
            </a:r>
          </a:p>
        </p:txBody>
      </p:sp>
      <p:sp>
        <p:nvSpPr>
          <p:cNvPr id="104" name="Text Box 21">
            <a:extLst>
              <a:ext uri="{FF2B5EF4-FFF2-40B4-BE49-F238E27FC236}">
                <a16:creationId xmlns:a16="http://schemas.microsoft.com/office/drawing/2014/main" id="{B5A74E1A-E4C7-483D-853B-8EF8C913D112}"/>
              </a:ext>
            </a:extLst>
          </p:cNvPr>
          <p:cNvSpPr txBox="1">
            <a:spLocks noChangeArrowheads="1"/>
          </p:cNvSpPr>
          <p:nvPr/>
        </p:nvSpPr>
        <p:spPr bwMode="auto">
          <a:xfrm>
            <a:off x="355842" y="5664651"/>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8</a:t>
            </a:r>
            <a:endParaRPr lang="es-ES_tradnl" altLang="en-US" sz="700" b="1" dirty="0">
              <a:latin typeface="Arial" panose="020B0604020202020204" pitchFamily="34" charset="0"/>
              <a:cs typeface="Arial" panose="020B0604020202020204" pitchFamily="34" charset="0"/>
            </a:endParaRPr>
          </a:p>
        </p:txBody>
      </p:sp>
      <p:sp>
        <p:nvSpPr>
          <p:cNvPr id="105" name="Text Box 21">
            <a:extLst>
              <a:ext uri="{FF2B5EF4-FFF2-40B4-BE49-F238E27FC236}">
                <a16:creationId xmlns:a16="http://schemas.microsoft.com/office/drawing/2014/main" id="{C6B08FB0-7547-716A-1FAF-A728BD6622AD}"/>
              </a:ext>
            </a:extLst>
          </p:cNvPr>
          <p:cNvSpPr txBox="1">
            <a:spLocks noChangeArrowheads="1"/>
          </p:cNvSpPr>
          <p:nvPr/>
        </p:nvSpPr>
        <p:spPr bwMode="auto">
          <a:xfrm>
            <a:off x="329874" y="4694287"/>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6</a:t>
            </a:r>
            <a:endParaRPr lang="es-ES_tradnl" altLang="en-US" sz="700" b="1" dirty="0">
              <a:latin typeface="Arial" panose="020B0604020202020204" pitchFamily="34" charset="0"/>
              <a:cs typeface="Arial" panose="020B0604020202020204" pitchFamily="34" charset="0"/>
            </a:endParaRPr>
          </a:p>
        </p:txBody>
      </p:sp>
      <p:sp>
        <p:nvSpPr>
          <p:cNvPr id="106" name="Line 26">
            <a:extLst>
              <a:ext uri="{FF2B5EF4-FFF2-40B4-BE49-F238E27FC236}">
                <a16:creationId xmlns:a16="http://schemas.microsoft.com/office/drawing/2014/main" id="{D1EF324C-A620-5B62-75CB-8E51B643000E}"/>
              </a:ext>
            </a:extLst>
          </p:cNvPr>
          <p:cNvSpPr>
            <a:spLocks noChangeShapeType="1"/>
          </p:cNvSpPr>
          <p:nvPr/>
        </p:nvSpPr>
        <p:spPr bwMode="auto">
          <a:xfrm flipH="1">
            <a:off x="1979739" y="5316334"/>
            <a:ext cx="49005" cy="60253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26">
            <a:extLst>
              <a:ext uri="{FF2B5EF4-FFF2-40B4-BE49-F238E27FC236}">
                <a16:creationId xmlns:a16="http://schemas.microsoft.com/office/drawing/2014/main" id="{3B909760-ADF8-FF32-205A-22ECC918271A}"/>
              </a:ext>
            </a:extLst>
          </p:cNvPr>
          <p:cNvSpPr>
            <a:spLocks noChangeShapeType="1"/>
          </p:cNvSpPr>
          <p:nvPr/>
        </p:nvSpPr>
        <p:spPr bwMode="auto">
          <a:xfrm flipV="1">
            <a:off x="1412005" y="5218097"/>
            <a:ext cx="433786" cy="30047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 name="Title 1">
            <a:extLst>
              <a:ext uri="{FF2B5EF4-FFF2-40B4-BE49-F238E27FC236}">
                <a16:creationId xmlns:a16="http://schemas.microsoft.com/office/drawing/2014/main" id="{06F00D91-3D75-6EEF-B067-BCAEB393F871}"/>
              </a:ext>
            </a:extLst>
          </p:cNvPr>
          <p:cNvSpPr txBox="1">
            <a:spLocks/>
          </p:cNvSpPr>
          <p:nvPr/>
        </p:nvSpPr>
        <p:spPr>
          <a:xfrm>
            <a:off x="1020484" y="3484589"/>
            <a:ext cx="2232804" cy="251076"/>
          </a:xfrm>
          <a:prstGeom prst="rect">
            <a:avLst/>
          </a:prstGeom>
          <a:solidFill>
            <a:schemeClr val="bg1"/>
          </a:solidFill>
          <a:ln>
            <a:solidFill>
              <a:schemeClr val="tx1"/>
            </a:solidFill>
          </a:ln>
        </p:spPr>
        <p:txBody>
          <a:bodyPr anchor="ctr">
            <a:normAutofit fontScale="92500" lnSpcReduction="10000"/>
          </a:bodyPr>
          <a:lstStyle/>
          <a:p>
            <a:pPr algn="ctr" eaLnBrk="1" fontAlgn="auto" hangingPunct="1">
              <a:spcBef>
                <a:spcPts val="0"/>
              </a:spcBef>
              <a:spcAft>
                <a:spcPts val="0"/>
              </a:spcAft>
              <a:defRPr/>
            </a:pPr>
            <a:r>
              <a:rPr lang="en-US" sz="1200" b="1"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Give and Go’s</a:t>
            </a:r>
            <a:endParaRPr lang="en-US" sz="1200" dirty="0">
              <a:solidFill>
                <a:srgbClr val="FF0000"/>
              </a:solidFill>
              <a:latin typeface="Arial" panose="020B0604020202020204" pitchFamily="34" charset="0"/>
              <a:ea typeface="+mj-ea"/>
              <a:cs typeface="Arial" panose="020B0604020202020204" pitchFamily="34" charset="0"/>
            </a:endParaRPr>
          </a:p>
        </p:txBody>
      </p:sp>
      <p:sp>
        <p:nvSpPr>
          <p:cNvPr id="112" name="Line 26">
            <a:extLst>
              <a:ext uri="{FF2B5EF4-FFF2-40B4-BE49-F238E27FC236}">
                <a16:creationId xmlns:a16="http://schemas.microsoft.com/office/drawing/2014/main" id="{F636EEEF-C1A8-4510-6ED5-5E83FDB65BCD}"/>
              </a:ext>
            </a:extLst>
          </p:cNvPr>
          <p:cNvSpPr>
            <a:spLocks noChangeShapeType="1"/>
          </p:cNvSpPr>
          <p:nvPr/>
        </p:nvSpPr>
        <p:spPr bwMode="auto">
          <a:xfrm flipV="1">
            <a:off x="2208945" y="5492659"/>
            <a:ext cx="744901" cy="54277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60">
            <a:extLst>
              <a:ext uri="{FF2B5EF4-FFF2-40B4-BE49-F238E27FC236}">
                <a16:creationId xmlns:a16="http://schemas.microsoft.com/office/drawing/2014/main" id="{6CF65011-2FA1-29D2-83E3-FA710F481DE9}"/>
              </a:ext>
            </a:extLst>
          </p:cNvPr>
          <p:cNvSpPr>
            <a:spLocks noChangeShapeType="1"/>
          </p:cNvSpPr>
          <p:nvPr/>
        </p:nvSpPr>
        <p:spPr bwMode="auto">
          <a:xfrm>
            <a:off x="2237358" y="5225805"/>
            <a:ext cx="716489" cy="126563"/>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 name="Rectangle 2">
            <a:extLst>
              <a:ext uri="{FF2B5EF4-FFF2-40B4-BE49-F238E27FC236}">
                <a16:creationId xmlns:a16="http://schemas.microsoft.com/office/drawing/2014/main" id="{8F45EA60-6CFF-C90C-0709-4ACF426F9331}"/>
              </a:ext>
            </a:extLst>
          </p:cNvPr>
          <p:cNvSpPr>
            <a:spLocks noChangeArrowheads="1"/>
          </p:cNvSpPr>
          <p:nvPr/>
        </p:nvSpPr>
        <p:spPr bwMode="auto">
          <a:xfrm>
            <a:off x="6140323" y="534556"/>
            <a:ext cx="3651532" cy="2846716"/>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115" name="Text Box 12">
            <a:extLst>
              <a:ext uri="{FF2B5EF4-FFF2-40B4-BE49-F238E27FC236}">
                <a16:creationId xmlns:a16="http://schemas.microsoft.com/office/drawing/2014/main" id="{DCFB15DD-1E5E-991E-78C1-F2FC51FBA8FF}"/>
              </a:ext>
            </a:extLst>
          </p:cNvPr>
          <p:cNvSpPr txBox="1">
            <a:spLocks noChangeArrowheads="1"/>
          </p:cNvSpPr>
          <p:nvPr/>
        </p:nvSpPr>
        <p:spPr bwMode="auto">
          <a:xfrm>
            <a:off x="8256343" y="2052636"/>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B</a:t>
            </a:r>
            <a:endParaRPr lang="es-ES_tradnl" altLang="en-US" sz="700">
              <a:latin typeface="Arial" panose="020B0604020202020204" pitchFamily="34" charset="0"/>
              <a:cs typeface="Arial" panose="020B0604020202020204" pitchFamily="34" charset="0"/>
            </a:endParaRPr>
          </a:p>
        </p:txBody>
      </p:sp>
      <p:sp>
        <p:nvSpPr>
          <p:cNvPr id="116" name="Text Box 21">
            <a:extLst>
              <a:ext uri="{FF2B5EF4-FFF2-40B4-BE49-F238E27FC236}">
                <a16:creationId xmlns:a16="http://schemas.microsoft.com/office/drawing/2014/main" id="{D004AAD9-06E4-8CBF-C334-90ACCEB62ED9}"/>
              </a:ext>
            </a:extLst>
          </p:cNvPr>
          <p:cNvSpPr txBox="1">
            <a:spLocks noChangeArrowheads="1"/>
          </p:cNvSpPr>
          <p:nvPr/>
        </p:nvSpPr>
        <p:spPr bwMode="auto">
          <a:xfrm>
            <a:off x="8275913" y="1227615"/>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A</a:t>
            </a:r>
            <a:endParaRPr lang="es-ES_tradnl" altLang="en-US" sz="700">
              <a:latin typeface="Arial" panose="020B0604020202020204" pitchFamily="34" charset="0"/>
              <a:cs typeface="Arial" panose="020B0604020202020204" pitchFamily="34" charset="0"/>
            </a:endParaRPr>
          </a:p>
        </p:txBody>
      </p:sp>
      <p:grpSp>
        <p:nvGrpSpPr>
          <p:cNvPr id="117" name="Group 280">
            <a:extLst>
              <a:ext uri="{FF2B5EF4-FFF2-40B4-BE49-F238E27FC236}">
                <a16:creationId xmlns:a16="http://schemas.microsoft.com/office/drawing/2014/main" id="{29608FB8-2D97-92FF-CF46-CB6254E6A835}"/>
              </a:ext>
            </a:extLst>
          </p:cNvPr>
          <p:cNvGrpSpPr>
            <a:grpSpLocks/>
          </p:cNvGrpSpPr>
          <p:nvPr/>
        </p:nvGrpSpPr>
        <p:grpSpPr bwMode="auto">
          <a:xfrm>
            <a:off x="8985577" y="2254063"/>
            <a:ext cx="146615" cy="146293"/>
            <a:chOff x="0" y="0"/>
            <a:chExt cx="89" cy="85"/>
          </a:xfrm>
        </p:grpSpPr>
        <p:sp>
          <p:nvSpPr>
            <p:cNvPr id="118" name="Freeform 281">
              <a:extLst>
                <a:ext uri="{FF2B5EF4-FFF2-40B4-BE49-F238E27FC236}">
                  <a16:creationId xmlns:a16="http://schemas.microsoft.com/office/drawing/2014/main" id="{3EFA0D26-8926-4152-5370-1FC5BC79F3D3}"/>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19" name="Freeform 282">
              <a:extLst>
                <a:ext uri="{FF2B5EF4-FFF2-40B4-BE49-F238E27FC236}">
                  <a16:creationId xmlns:a16="http://schemas.microsoft.com/office/drawing/2014/main" id="{212D529D-3D77-32B0-D33A-A3672E025B0C}"/>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0" name="Freeform 283">
              <a:extLst>
                <a:ext uri="{FF2B5EF4-FFF2-40B4-BE49-F238E27FC236}">
                  <a16:creationId xmlns:a16="http://schemas.microsoft.com/office/drawing/2014/main" id="{AE3B9E27-CFB3-6C46-7961-0CA5EFB0C4F4}"/>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1" name="Freeform 284">
              <a:extLst>
                <a:ext uri="{FF2B5EF4-FFF2-40B4-BE49-F238E27FC236}">
                  <a16:creationId xmlns:a16="http://schemas.microsoft.com/office/drawing/2014/main" id="{8EF434D5-D60F-4D42-B842-D7D72B04D30F}"/>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2" name="Freeform 285">
              <a:extLst>
                <a:ext uri="{FF2B5EF4-FFF2-40B4-BE49-F238E27FC236}">
                  <a16:creationId xmlns:a16="http://schemas.microsoft.com/office/drawing/2014/main" id="{FB536EE9-B009-A947-9DC9-ED77271A99A7}"/>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3" name="Freeform 286">
              <a:extLst>
                <a:ext uri="{FF2B5EF4-FFF2-40B4-BE49-F238E27FC236}">
                  <a16:creationId xmlns:a16="http://schemas.microsoft.com/office/drawing/2014/main" id="{2F495108-A4C4-1B7C-B467-B08AFCE92133}"/>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4" name="Freeform 287">
              <a:extLst>
                <a:ext uri="{FF2B5EF4-FFF2-40B4-BE49-F238E27FC236}">
                  <a16:creationId xmlns:a16="http://schemas.microsoft.com/office/drawing/2014/main" id="{59687B9A-5733-89E6-47CA-8F9FFD2EC044}"/>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5" name="Freeform 288">
              <a:extLst>
                <a:ext uri="{FF2B5EF4-FFF2-40B4-BE49-F238E27FC236}">
                  <a16:creationId xmlns:a16="http://schemas.microsoft.com/office/drawing/2014/main" id="{E2BFFF08-8920-E2C3-E894-DAB482C730B9}"/>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6" name="Freeform 289">
              <a:extLst>
                <a:ext uri="{FF2B5EF4-FFF2-40B4-BE49-F238E27FC236}">
                  <a16:creationId xmlns:a16="http://schemas.microsoft.com/office/drawing/2014/main" id="{5B578F7F-B81E-4813-1430-F8760C48E571}"/>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7" name="Freeform 290">
              <a:extLst>
                <a:ext uri="{FF2B5EF4-FFF2-40B4-BE49-F238E27FC236}">
                  <a16:creationId xmlns:a16="http://schemas.microsoft.com/office/drawing/2014/main" id="{30005540-B218-8510-2368-E65F74D30B41}"/>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8" name="Freeform 291">
              <a:extLst>
                <a:ext uri="{FF2B5EF4-FFF2-40B4-BE49-F238E27FC236}">
                  <a16:creationId xmlns:a16="http://schemas.microsoft.com/office/drawing/2014/main" id="{753A1E26-6E7B-8601-113D-F3D18DC3787F}"/>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29" name="Freeform 292">
              <a:extLst>
                <a:ext uri="{FF2B5EF4-FFF2-40B4-BE49-F238E27FC236}">
                  <a16:creationId xmlns:a16="http://schemas.microsoft.com/office/drawing/2014/main" id="{E27A3F49-31CE-3353-B960-9D700B5508CA}"/>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130" name="Text Box 12">
            <a:extLst>
              <a:ext uri="{FF2B5EF4-FFF2-40B4-BE49-F238E27FC236}">
                <a16:creationId xmlns:a16="http://schemas.microsoft.com/office/drawing/2014/main" id="{7A9D5F0E-184D-D554-0B82-965FC08BB2A8}"/>
              </a:ext>
            </a:extLst>
          </p:cNvPr>
          <p:cNvSpPr txBox="1">
            <a:spLocks noChangeArrowheads="1"/>
          </p:cNvSpPr>
          <p:nvPr/>
        </p:nvSpPr>
        <p:spPr bwMode="auto">
          <a:xfrm>
            <a:off x="8326240" y="2702261"/>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D</a:t>
            </a:r>
            <a:endParaRPr lang="es-ES_tradnl" altLang="en-US" sz="700">
              <a:latin typeface="Arial" panose="020B0604020202020204" pitchFamily="34" charset="0"/>
              <a:cs typeface="Arial" panose="020B0604020202020204" pitchFamily="34" charset="0"/>
            </a:endParaRPr>
          </a:p>
        </p:txBody>
      </p:sp>
      <p:sp>
        <p:nvSpPr>
          <p:cNvPr id="131" name="Text Box 12">
            <a:extLst>
              <a:ext uri="{FF2B5EF4-FFF2-40B4-BE49-F238E27FC236}">
                <a16:creationId xmlns:a16="http://schemas.microsoft.com/office/drawing/2014/main" id="{C527E097-BE97-D567-B506-5A1EA17D687F}"/>
              </a:ext>
            </a:extLst>
          </p:cNvPr>
          <p:cNvSpPr txBox="1">
            <a:spLocks noChangeArrowheads="1"/>
          </p:cNvSpPr>
          <p:nvPr/>
        </p:nvSpPr>
        <p:spPr bwMode="auto">
          <a:xfrm>
            <a:off x="8103378" y="1673791"/>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C</a:t>
            </a:r>
            <a:endParaRPr lang="es-ES_tradnl" altLang="en-US" sz="700">
              <a:latin typeface="Arial" panose="020B0604020202020204" pitchFamily="34" charset="0"/>
              <a:cs typeface="Arial" panose="020B0604020202020204" pitchFamily="34" charset="0"/>
            </a:endParaRPr>
          </a:p>
        </p:txBody>
      </p:sp>
      <p:sp>
        <p:nvSpPr>
          <p:cNvPr id="132" name="Text Box 12">
            <a:extLst>
              <a:ext uri="{FF2B5EF4-FFF2-40B4-BE49-F238E27FC236}">
                <a16:creationId xmlns:a16="http://schemas.microsoft.com/office/drawing/2014/main" id="{B3E84E3B-B3B1-B854-E150-89D44842BCB5}"/>
              </a:ext>
            </a:extLst>
          </p:cNvPr>
          <p:cNvSpPr txBox="1">
            <a:spLocks noChangeArrowheads="1"/>
          </p:cNvSpPr>
          <p:nvPr/>
        </p:nvSpPr>
        <p:spPr bwMode="auto">
          <a:xfrm>
            <a:off x="6872655" y="2172435"/>
            <a:ext cx="334779"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10</a:t>
            </a:r>
            <a:endParaRPr lang="es-ES_tradnl" altLang="en-US" sz="700" dirty="0">
              <a:latin typeface="Arial" panose="020B0604020202020204" pitchFamily="34" charset="0"/>
              <a:cs typeface="Arial" panose="020B0604020202020204" pitchFamily="34" charset="0"/>
            </a:endParaRPr>
          </a:p>
        </p:txBody>
      </p:sp>
      <p:sp>
        <p:nvSpPr>
          <p:cNvPr id="133" name="Text Box 21">
            <a:extLst>
              <a:ext uri="{FF2B5EF4-FFF2-40B4-BE49-F238E27FC236}">
                <a16:creationId xmlns:a16="http://schemas.microsoft.com/office/drawing/2014/main" id="{86E6028E-64B3-100B-0A7A-0373CD12C901}"/>
              </a:ext>
            </a:extLst>
          </p:cNvPr>
          <p:cNvSpPr txBox="1">
            <a:spLocks noChangeArrowheads="1"/>
          </p:cNvSpPr>
          <p:nvPr/>
        </p:nvSpPr>
        <p:spPr bwMode="auto">
          <a:xfrm>
            <a:off x="7473519" y="1209738"/>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11</a:t>
            </a:r>
            <a:endParaRPr lang="es-ES_tradnl" altLang="en-US" sz="700" dirty="0">
              <a:latin typeface="Arial" panose="020B0604020202020204" pitchFamily="34" charset="0"/>
              <a:cs typeface="Arial" panose="020B0604020202020204" pitchFamily="34" charset="0"/>
            </a:endParaRPr>
          </a:p>
        </p:txBody>
      </p:sp>
      <p:cxnSp>
        <p:nvCxnSpPr>
          <p:cNvPr id="134" name="Straight Connector 133">
            <a:extLst>
              <a:ext uri="{FF2B5EF4-FFF2-40B4-BE49-F238E27FC236}">
                <a16:creationId xmlns:a16="http://schemas.microsoft.com/office/drawing/2014/main" id="{03288F1F-AFD2-4BCA-9F22-B56DB14D6313}"/>
              </a:ext>
            </a:extLst>
          </p:cNvPr>
          <p:cNvCxnSpPr>
            <a:cxnSpLocks/>
          </p:cNvCxnSpPr>
          <p:nvPr/>
        </p:nvCxnSpPr>
        <p:spPr>
          <a:xfrm>
            <a:off x="6598547" y="927153"/>
            <a:ext cx="3193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806D158-09AE-35B0-BE97-207A2C5FCC07}"/>
              </a:ext>
            </a:extLst>
          </p:cNvPr>
          <p:cNvCxnSpPr>
            <a:cxnSpLocks/>
          </p:cNvCxnSpPr>
          <p:nvPr/>
        </p:nvCxnSpPr>
        <p:spPr>
          <a:xfrm flipV="1">
            <a:off x="8089878" y="933661"/>
            <a:ext cx="0" cy="20616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FD4BD32-5611-5F5F-B9DE-99CFFF1D802E}"/>
              </a:ext>
            </a:extLst>
          </p:cNvPr>
          <p:cNvCxnSpPr>
            <a:cxnSpLocks/>
          </p:cNvCxnSpPr>
          <p:nvPr/>
        </p:nvCxnSpPr>
        <p:spPr>
          <a:xfrm>
            <a:off x="6617896" y="2995302"/>
            <a:ext cx="3167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F03926D-EF6C-C66B-F4AD-CE955FB71919}"/>
              </a:ext>
            </a:extLst>
          </p:cNvPr>
          <p:cNvCxnSpPr>
            <a:cxnSpLocks/>
          </p:cNvCxnSpPr>
          <p:nvPr/>
        </p:nvCxnSpPr>
        <p:spPr>
          <a:xfrm flipH="1" flipV="1">
            <a:off x="6598547" y="941546"/>
            <a:ext cx="25800" cy="20537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Line 26">
            <a:extLst>
              <a:ext uri="{FF2B5EF4-FFF2-40B4-BE49-F238E27FC236}">
                <a16:creationId xmlns:a16="http://schemas.microsoft.com/office/drawing/2014/main" id="{CAC680AA-F2ED-BBD4-CE03-FE105AB6F56D}"/>
              </a:ext>
            </a:extLst>
          </p:cNvPr>
          <p:cNvSpPr>
            <a:spLocks noChangeShapeType="1"/>
          </p:cNvSpPr>
          <p:nvPr/>
        </p:nvSpPr>
        <p:spPr bwMode="auto">
          <a:xfrm>
            <a:off x="6533692" y="1556557"/>
            <a:ext cx="1118530" cy="37644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 name="Rectangle 10" descr="Rombos transparentes">
            <a:extLst>
              <a:ext uri="{FF2B5EF4-FFF2-40B4-BE49-F238E27FC236}">
                <a16:creationId xmlns:a16="http://schemas.microsoft.com/office/drawing/2014/main" id="{F0D9DF34-D6EF-DC73-38AB-DB156E2A46C7}"/>
              </a:ext>
            </a:extLst>
          </p:cNvPr>
          <p:cNvSpPr>
            <a:spLocks noChangeArrowheads="1"/>
          </p:cNvSpPr>
          <p:nvPr/>
        </p:nvSpPr>
        <p:spPr bwMode="auto">
          <a:xfrm>
            <a:off x="9784937" y="1471011"/>
            <a:ext cx="208385" cy="987769"/>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140" name="Text Box 21">
            <a:extLst>
              <a:ext uri="{FF2B5EF4-FFF2-40B4-BE49-F238E27FC236}">
                <a16:creationId xmlns:a16="http://schemas.microsoft.com/office/drawing/2014/main" id="{00FBBEF2-7334-1FC2-AE98-666797568587}"/>
              </a:ext>
            </a:extLst>
          </p:cNvPr>
          <p:cNvSpPr txBox="1">
            <a:spLocks noChangeArrowheads="1"/>
          </p:cNvSpPr>
          <p:nvPr/>
        </p:nvSpPr>
        <p:spPr bwMode="auto">
          <a:xfrm>
            <a:off x="9402610" y="2035466"/>
            <a:ext cx="303778" cy="215444"/>
          </a:xfrm>
          <a:prstGeom prst="rect">
            <a:avLst/>
          </a:prstGeom>
          <a:solidFill>
            <a:schemeClr val="tx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K</a:t>
            </a:r>
            <a:endParaRPr lang="es-ES_tradnl" altLang="en-US" sz="800" dirty="0">
              <a:latin typeface="Arial" panose="020B0604020202020204" pitchFamily="34" charset="0"/>
              <a:cs typeface="Arial" panose="020B0604020202020204" pitchFamily="34" charset="0"/>
            </a:endParaRPr>
          </a:p>
        </p:txBody>
      </p:sp>
      <p:sp>
        <p:nvSpPr>
          <p:cNvPr id="141" name="Rectangle 6">
            <a:extLst>
              <a:ext uri="{FF2B5EF4-FFF2-40B4-BE49-F238E27FC236}">
                <a16:creationId xmlns:a16="http://schemas.microsoft.com/office/drawing/2014/main" id="{AA06BC22-0B8F-F745-7E55-4987788EEAD7}"/>
              </a:ext>
            </a:extLst>
          </p:cNvPr>
          <p:cNvSpPr>
            <a:spLocks noChangeArrowheads="1"/>
          </p:cNvSpPr>
          <p:nvPr/>
        </p:nvSpPr>
        <p:spPr bwMode="auto">
          <a:xfrm>
            <a:off x="9257830" y="1319752"/>
            <a:ext cx="527807" cy="1310086"/>
          </a:xfrm>
          <a:prstGeom prst="rect">
            <a:avLst/>
          </a:prstGeom>
          <a:no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142" name="Text Box 21">
            <a:extLst>
              <a:ext uri="{FF2B5EF4-FFF2-40B4-BE49-F238E27FC236}">
                <a16:creationId xmlns:a16="http://schemas.microsoft.com/office/drawing/2014/main" id="{7C5CF78A-DE13-37D3-08D5-373C99A6D818}"/>
              </a:ext>
            </a:extLst>
          </p:cNvPr>
          <p:cNvSpPr txBox="1">
            <a:spLocks noChangeArrowheads="1"/>
          </p:cNvSpPr>
          <p:nvPr/>
        </p:nvSpPr>
        <p:spPr bwMode="auto">
          <a:xfrm>
            <a:off x="7737857" y="1806319"/>
            <a:ext cx="309547" cy="215444"/>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9</a:t>
            </a:r>
            <a:endParaRPr lang="es-ES_tradnl" altLang="en-US" sz="800" dirty="0">
              <a:latin typeface="Arial" panose="020B0604020202020204" pitchFamily="34" charset="0"/>
              <a:cs typeface="Arial" panose="020B0604020202020204" pitchFamily="34" charset="0"/>
            </a:endParaRPr>
          </a:p>
        </p:txBody>
      </p:sp>
      <p:sp>
        <p:nvSpPr>
          <p:cNvPr id="143" name="Text Box 21">
            <a:extLst>
              <a:ext uri="{FF2B5EF4-FFF2-40B4-BE49-F238E27FC236}">
                <a16:creationId xmlns:a16="http://schemas.microsoft.com/office/drawing/2014/main" id="{4251217D-9B2C-BA47-FCF2-C9222BDC6381}"/>
              </a:ext>
            </a:extLst>
          </p:cNvPr>
          <p:cNvSpPr txBox="1">
            <a:spLocks noChangeArrowheads="1"/>
          </p:cNvSpPr>
          <p:nvPr/>
        </p:nvSpPr>
        <p:spPr bwMode="auto">
          <a:xfrm>
            <a:off x="8560121" y="2400356"/>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solidFill>
                  <a:schemeClr val="bg1"/>
                </a:solidFill>
                <a:latin typeface="Arial" panose="020B0604020202020204" pitchFamily="34" charset="0"/>
                <a:cs typeface="Arial" panose="020B0604020202020204" pitchFamily="34" charset="0"/>
              </a:rPr>
              <a:t>  </a:t>
            </a:r>
            <a:r>
              <a:rPr lang="es-ES_tradnl" altLang="en-US" sz="700" b="1" dirty="0">
                <a:latin typeface="Arial" panose="020B0604020202020204" pitchFamily="34" charset="0"/>
                <a:cs typeface="Arial" panose="020B0604020202020204" pitchFamily="34" charset="0"/>
              </a:rPr>
              <a:t>7</a:t>
            </a:r>
            <a:endParaRPr lang="es-ES_tradnl" altLang="en-US" sz="700" dirty="0">
              <a:latin typeface="Arial" panose="020B0604020202020204" pitchFamily="34" charset="0"/>
              <a:cs typeface="Arial" panose="020B0604020202020204" pitchFamily="34" charset="0"/>
            </a:endParaRPr>
          </a:p>
        </p:txBody>
      </p:sp>
      <p:sp>
        <p:nvSpPr>
          <p:cNvPr id="144" name="Text Box 21">
            <a:extLst>
              <a:ext uri="{FF2B5EF4-FFF2-40B4-BE49-F238E27FC236}">
                <a16:creationId xmlns:a16="http://schemas.microsoft.com/office/drawing/2014/main" id="{1DD4366F-3B3B-437E-2017-414B1EC80341}"/>
              </a:ext>
            </a:extLst>
          </p:cNvPr>
          <p:cNvSpPr txBox="1">
            <a:spLocks noChangeArrowheads="1"/>
          </p:cNvSpPr>
          <p:nvPr/>
        </p:nvSpPr>
        <p:spPr bwMode="auto">
          <a:xfrm>
            <a:off x="7990174" y="636226"/>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3</a:t>
            </a:r>
          </a:p>
        </p:txBody>
      </p:sp>
      <p:sp>
        <p:nvSpPr>
          <p:cNvPr id="145" name="Text Box 21">
            <a:extLst>
              <a:ext uri="{FF2B5EF4-FFF2-40B4-BE49-F238E27FC236}">
                <a16:creationId xmlns:a16="http://schemas.microsoft.com/office/drawing/2014/main" id="{ACE67498-5612-5439-B8A4-23EBB502292A}"/>
              </a:ext>
            </a:extLst>
          </p:cNvPr>
          <p:cNvSpPr txBox="1">
            <a:spLocks noChangeArrowheads="1"/>
          </p:cNvSpPr>
          <p:nvPr/>
        </p:nvSpPr>
        <p:spPr bwMode="auto">
          <a:xfrm>
            <a:off x="7892103" y="3065659"/>
            <a:ext cx="309547" cy="200055"/>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2</a:t>
            </a:r>
          </a:p>
        </p:txBody>
      </p:sp>
      <p:sp>
        <p:nvSpPr>
          <p:cNvPr id="146" name="Text Box 21">
            <a:extLst>
              <a:ext uri="{FF2B5EF4-FFF2-40B4-BE49-F238E27FC236}">
                <a16:creationId xmlns:a16="http://schemas.microsoft.com/office/drawing/2014/main" id="{61BEE615-7D0B-515A-1FA8-EE4DDB24E1EC}"/>
              </a:ext>
            </a:extLst>
          </p:cNvPr>
          <p:cNvSpPr txBox="1">
            <a:spLocks noChangeArrowheads="1"/>
          </p:cNvSpPr>
          <p:nvPr/>
        </p:nvSpPr>
        <p:spPr bwMode="auto">
          <a:xfrm>
            <a:off x="6200692" y="2400356"/>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8</a:t>
            </a:r>
            <a:endParaRPr lang="es-ES_tradnl" altLang="en-US" sz="700" b="1" dirty="0">
              <a:latin typeface="Arial" panose="020B0604020202020204" pitchFamily="34" charset="0"/>
              <a:cs typeface="Arial" panose="020B0604020202020204" pitchFamily="34" charset="0"/>
            </a:endParaRPr>
          </a:p>
        </p:txBody>
      </p:sp>
      <p:sp>
        <p:nvSpPr>
          <p:cNvPr id="147" name="Text Box 21">
            <a:extLst>
              <a:ext uri="{FF2B5EF4-FFF2-40B4-BE49-F238E27FC236}">
                <a16:creationId xmlns:a16="http://schemas.microsoft.com/office/drawing/2014/main" id="{140A0703-6265-6D38-220C-166FA5790E70}"/>
              </a:ext>
            </a:extLst>
          </p:cNvPr>
          <p:cNvSpPr txBox="1">
            <a:spLocks noChangeArrowheads="1"/>
          </p:cNvSpPr>
          <p:nvPr/>
        </p:nvSpPr>
        <p:spPr bwMode="auto">
          <a:xfrm>
            <a:off x="6174724" y="1429992"/>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6</a:t>
            </a:r>
            <a:endParaRPr lang="es-ES_tradnl" altLang="en-US" sz="700" b="1" dirty="0">
              <a:latin typeface="Arial" panose="020B0604020202020204" pitchFamily="34" charset="0"/>
              <a:cs typeface="Arial" panose="020B0604020202020204" pitchFamily="34" charset="0"/>
            </a:endParaRPr>
          </a:p>
        </p:txBody>
      </p:sp>
      <p:sp>
        <p:nvSpPr>
          <p:cNvPr id="148" name="Line 26">
            <a:extLst>
              <a:ext uri="{FF2B5EF4-FFF2-40B4-BE49-F238E27FC236}">
                <a16:creationId xmlns:a16="http://schemas.microsoft.com/office/drawing/2014/main" id="{09BD651D-0A54-4990-56A2-07EE2394CC97}"/>
              </a:ext>
            </a:extLst>
          </p:cNvPr>
          <p:cNvSpPr>
            <a:spLocks noChangeShapeType="1"/>
          </p:cNvSpPr>
          <p:nvPr/>
        </p:nvSpPr>
        <p:spPr bwMode="auto">
          <a:xfrm>
            <a:off x="7340277" y="2321557"/>
            <a:ext cx="1615054" cy="8443"/>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26">
            <a:extLst>
              <a:ext uri="{FF2B5EF4-FFF2-40B4-BE49-F238E27FC236}">
                <a16:creationId xmlns:a16="http://schemas.microsoft.com/office/drawing/2014/main" id="{12BAE2DF-C947-5A79-7242-79787D9CC806}"/>
              </a:ext>
            </a:extLst>
          </p:cNvPr>
          <p:cNvSpPr>
            <a:spLocks noChangeShapeType="1"/>
          </p:cNvSpPr>
          <p:nvPr/>
        </p:nvSpPr>
        <p:spPr bwMode="auto">
          <a:xfrm flipH="1">
            <a:off x="7283887" y="2040972"/>
            <a:ext cx="402636" cy="20669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 name="Title 1">
            <a:extLst>
              <a:ext uri="{FF2B5EF4-FFF2-40B4-BE49-F238E27FC236}">
                <a16:creationId xmlns:a16="http://schemas.microsoft.com/office/drawing/2014/main" id="{F8C1C3CE-5F30-BD94-6318-11296E76CB48}"/>
              </a:ext>
            </a:extLst>
          </p:cNvPr>
          <p:cNvSpPr txBox="1">
            <a:spLocks/>
          </p:cNvSpPr>
          <p:nvPr/>
        </p:nvSpPr>
        <p:spPr>
          <a:xfrm>
            <a:off x="6814921" y="199770"/>
            <a:ext cx="2232804" cy="251076"/>
          </a:xfrm>
          <a:prstGeom prst="rect">
            <a:avLst/>
          </a:prstGeom>
          <a:solidFill>
            <a:schemeClr val="bg1"/>
          </a:solidFill>
          <a:ln>
            <a:solidFill>
              <a:schemeClr val="tx1"/>
            </a:solidFill>
          </a:ln>
        </p:spPr>
        <p:txBody>
          <a:bodyPr anchor="ctr">
            <a:normAutofit fontScale="92500" lnSpcReduction="10000"/>
          </a:bodyPr>
          <a:lstStyle/>
          <a:p>
            <a:pPr algn="ctr" eaLnBrk="1" fontAlgn="auto" hangingPunct="1">
              <a:spcBef>
                <a:spcPts val="0"/>
              </a:spcBef>
              <a:spcAft>
                <a:spcPts val="0"/>
              </a:spcAft>
              <a:defRPr/>
            </a:pPr>
            <a:r>
              <a:rPr lang="en-US" sz="1200" b="1"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Third Man Run from (7)</a:t>
            </a:r>
            <a:endParaRPr lang="en-US" sz="1200" dirty="0">
              <a:solidFill>
                <a:srgbClr val="FF0000"/>
              </a:solidFill>
              <a:latin typeface="Arial" panose="020B0604020202020204" pitchFamily="34" charset="0"/>
              <a:ea typeface="+mj-ea"/>
              <a:cs typeface="Arial" panose="020B0604020202020204" pitchFamily="34" charset="0"/>
            </a:endParaRPr>
          </a:p>
        </p:txBody>
      </p:sp>
      <p:sp>
        <p:nvSpPr>
          <p:cNvPr id="153" name="Line 60">
            <a:extLst>
              <a:ext uri="{FF2B5EF4-FFF2-40B4-BE49-F238E27FC236}">
                <a16:creationId xmlns:a16="http://schemas.microsoft.com/office/drawing/2014/main" id="{DE7C897E-DDB3-7123-85C1-3633B99242E7}"/>
              </a:ext>
            </a:extLst>
          </p:cNvPr>
          <p:cNvSpPr>
            <a:spLocks noChangeShapeType="1"/>
          </p:cNvSpPr>
          <p:nvPr/>
        </p:nvSpPr>
        <p:spPr bwMode="auto">
          <a:xfrm flipV="1">
            <a:off x="7737857" y="2520200"/>
            <a:ext cx="787019" cy="275841"/>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60">
            <a:extLst>
              <a:ext uri="{FF2B5EF4-FFF2-40B4-BE49-F238E27FC236}">
                <a16:creationId xmlns:a16="http://schemas.microsoft.com/office/drawing/2014/main" id="{79783102-9CE9-9278-F2B1-1ACC423F236B}"/>
              </a:ext>
            </a:extLst>
          </p:cNvPr>
          <p:cNvSpPr>
            <a:spLocks noChangeShapeType="1"/>
          </p:cNvSpPr>
          <p:nvPr/>
        </p:nvSpPr>
        <p:spPr bwMode="auto">
          <a:xfrm>
            <a:off x="7832223" y="1351670"/>
            <a:ext cx="872857" cy="280111"/>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5" name="Line 60">
            <a:extLst>
              <a:ext uri="{FF2B5EF4-FFF2-40B4-BE49-F238E27FC236}">
                <a16:creationId xmlns:a16="http://schemas.microsoft.com/office/drawing/2014/main" id="{968DF599-34FF-5AA6-8D9E-6F5F9F9B662B}"/>
              </a:ext>
            </a:extLst>
          </p:cNvPr>
          <p:cNvSpPr>
            <a:spLocks noChangeShapeType="1"/>
          </p:cNvSpPr>
          <p:nvPr/>
        </p:nvSpPr>
        <p:spPr bwMode="auto">
          <a:xfrm>
            <a:off x="8123693" y="1942973"/>
            <a:ext cx="806156" cy="14584"/>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6" name="Line 26">
            <a:extLst>
              <a:ext uri="{FF2B5EF4-FFF2-40B4-BE49-F238E27FC236}">
                <a16:creationId xmlns:a16="http://schemas.microsoft.com/office/drawing/2014/main" id="{B9D38C0E-FC33-5720-37C1-FA255D7218FD}"/>
              </a:ext>
            </a:extLst>
          </p:cNvPr>
          <p:cNvSpPr>
            <a:spLocks noChangeShapeType="1"/>
          </p:cNvSpPr>
          <p:nvPr/>
        </p:nvSpPr>
        <p:spPr bwMode="auto">
          <a:xfrm flipV="1">
            <a:off x="3141781" y="4973672"/>
            <a:ext cx="724316" cy="362574"/>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7" name="Line 26">
            <a:extLst>
              <a:ext uri="{FF2B5EF4-FFF2-40B4-BE49-F238E27FC236}">
                <a16:creationId xmlns:a16="http://schemas.microsoft.com/office/drawing/2014/main" id="{7A5327EB-66B0-E0D9-07AD-1EAEFCBB55E5}"/>
              </a:ext>
            </a:extLst>
          </p:cNvPr>
          <p:cNvSpPr>
            <a:spLocks noChangeShapeType="1"/>
          </p:cNvSpPr>
          <p:nvPr/>
        </p:nvSpPr>
        <p:spPr bwMode="auto">
          <a:xfrm flipV="1">
            <a:off x="9150770" y="1660024"/>
            <a:ext cx="577299" cy="57834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 name="Subtitle 2">
            <a:extLst>
              <a:ext uri="{FF2B5EF4-FFF2-40B4-BE49-F238E27FC236}">
                <a16:creationId xmlns:a16="http://schemas.microsoft.com/office/drawing/2014/main" id="{C16426FE-4CAF-E235-F56C-11A64D4BFA1B}"/>
              </a:ext>
            </a:extLst>
          </p:cNvPr>
          <p:cNvSpPr txBox="1">
            <a:spLocks/>
          </p:cNvSpPr>
          <p:nvPr/>
        </p:nvSpPr>
        <p:spPr>
          <a:xfrm>
            <a:off x="4303416" y="573662"/>
            <a:ext cx="1589225" cy="2500908"/>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None/>
            </a:pPr>
            <a:r>
              <a:rPr lang="es-ES_tradnl" altLang="en-US" sz="900" b="1" dirty="0" err="1">
                <a:latin typeface="Arial" panose="020B0604020202020204" pitchFamily="34" charset="0"/>
                <a:cs typeface="Arial" panose="020B0604020202020204" pitchFamily="34" charset="0"/>
              </a:rPr>
              <a:t>Outside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player</a:t>
            </a:r>
            <a:r>
              <a:rPr lang="es-ES_tradnl" altLang="en-US" sz="900" b="1" dirty="0">
                <a:latin typeface="Arial" panose="020B0604020202020204" pitchFamily="34" charset="0"/>
                <a:cs typeface="Arial" panose="020B0604020202020204" pitchFamily="34" charset="0"/>
              </a:rPr>
              <a:t> (6) </a:t>
            </a:r>
            <a:r>
              <a:rPr lang="es-ES_tradnl" altLang="en-US" sz="900" b="1" dirty="0" err="1">
                <a:latin typeface="Arial" panose="020B0604020202020204" pitchFamily="34" charset="0"/>
                <a:cs typeface="Arial" panose="020B0604020202020204" pitchFamily="34" charset="0"/>
              </a:rPr>
              <a:t>passes</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to</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inside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attacking</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player</a:t>
            </a:r>
            <a:r>
              <a:rPr lang="es-ES_tradnl" altLang="en-US" sz="900" b="1" dirty="0">
                <a:latin typeface="Arial" panose="020B0604020202020204" pitchFamily="34" charset="0"/>
                <a:cs typeface="Arial" panose="020B0604020202020204" pitchFamily="34" charset="0"/>
              </a:rPr>
              <a:t> (10).                    </a:t>
            </a:r>
          </a:p>
          <a:p>
            <a:pPr>
              <a:lnSpc>
                <a:spcPct val="120000"/>
              </a:lnSpc>
              <a:buNone/>
            </a:pPr>
            <a:r>
              <a:rPr lang="es-ES_tradnl" altLang="en-US" sz="900" b="1" dirty="0">
                <a:latin typeface="Arial" panose="020B0604020202020204" pitchFamily="34" charset="0"/>
                <a:cs typeface="Arial" panose="020B0604020202020204" pitchFamily="34" charset="0"/>
              </a:rPr>
              <a:t>(10) </a:t>
            </a:r>
            <a:r>
              <a:rPr lang="es-ES_tradnl" altLang="en-US" sz="900" b="1" dirty="0" err="1">
                <a:latin typeface="Arial" panose="020B0604020202020204" pitchFamily="34" charset="0"/>
                <a:cs typeface="Arial" panose="020B0604020202020204" pitchFamily="34" charset="0"/>
              </a:rPr>
              <a:t>passes</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to</a:t>
            </a:r>
            <a:r>
              <a:rPr lang="es-ES_tradnl" altLang="en-US" sz="900" b="1" dirty="0">
                <a:latin typeface="Arial" panose="020B0604020202020204" pitchFamily="34" charset="0"/>
                <a:cs typeface="Arial" panose="020B0604020202020204" pitchFamily="34" charset="0"/>
              </a:rPr>
              <a:t> (9) </a:t>
            </a:r>
            <a:r>
              <a:rPr lang="es-ES_tradnl" altLang="en-US" sz="900" b="1" dirty="0" err="1">
                <a:latin typeface="Arial" panose="020B0604020202020204" pitchFamily="34" charset="0"/>
                <a:cs typeface="Arial" panose="020B0604020202020204" pitchFamily="34" charset="0"/>
              </a:rPr>
              <a:t>dropping</a:t>
            </a:r>
            <a:r>
              <a:rPr lang="es-ES_tradnl" altLang="en-US" sz="900" b="1" dirty="0">
                <a:latin typeface="Arial" panose="020B0604020202020204" pitchFamily="34" charset="0"/>
                <a:cs typeface="Arial" panose="020B0604020202020204" pitchFamily="34" charset="0"/>
              </a:rPr>
              <a:t> off defender (C) </a:t>
            </a:r>
            <a:r>
              <a:rPr lang="es-ES_tradnl" altLang="en-US" sz="900" b="1" dirty="0" err="1">
                <a:latin typeface="Arial" panose="020B0604020202020204" pitchFamily="34" charset="0"/>
                <a:cs typeface="Arial" panose="020B0604020202020204" pitchFamily="34" charset="0"/>
              </a:rPr>
              <a:t>to</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find</a:t>
            </a:r>
            <a:r>
              <a:rPr lang="es-ES_tradnl" altLang="en-US" sz="900" b="1" dirty="0">
                <a:latin typeface="Arial" panose="020B0604020202020204" pitchFamily="34" charset="0"/>
                <a:cs typeface="Arial" panose="020B0604020202020204" pitchFamily="34" charset="0"/>
              </a:rPr>
              <a:t> a Little </a:t>
            </a:r>
            <a:r>
              <a:rPr lang="es-ES_tradnl" altLang="en-US" sz="900" b="1" dirty="0" err="1">
                <a:latin typeface="Arial" panose="020B0604020202020204" pitchFamily="34" charset="0"/>
                <a:cs typeface="Arial" panose="020B0604020202020204" pitchFamily="34" charset="0"/>
              </a:rPr>
              <a:t>space</a:t>
            </a:r>
            <a:r>
              <a:rPr lang="es-ES_tradnl" altLang="en-US" sz="900" b="1" dirty="0">
                <a:latin typeface="Arial" panose="020B0604020202020204" pitchFamily="34" charset="0"/>
                <a:cs typeface="Arial" panose="020B0604020202020204" pitchFamily="34" charset="0"/>
              </a:rPr>
              <a:t>..</a:t>
            </a:r>
          </a:p>
          <a:p>
            <a:pPr>
              <a:lnSpc>
                <a:spcPct val="120000"/>
              </a:lnSpc>
              <a:buNone/>
            </a:pPr>
            <a:r>
              <a:rPr lang="es-ES_tradnl" altLang="en-US" sz="900" b="1" dirty="0" err="1">
                <a:latin typeface="Arial" panose="020B0604020202020204" pitchFamily="34" charset="0"/>
                <a:cs typeface="Arial" panose="020B0604020202020204" pitchFamily="34" charset="0"/>
              </a:rPr>
              <a:t>An</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around</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corner</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pass</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from</a:t>
            </a:r>
            <a:r>
              <a:rPr lang="es-ES_tradnl" altLang="en-US" sz="900" b="1" dirty="0">
                <a:latin typeface="Arial" panose="020B0604020202020204" pitchFamily="34" charset="0"/>
                <a:cs typeface="Arial" panose="020B0604020202020204" pitchFamily="34" charset="0"/>
              </a:rPr>
              <a:t> (9).  </a:t>
            </a:r>
          </a:p>
          <a:p>
            <a:pPr>
              <a:lnSpc>
                <a:spcPct val="120000"/>
              </a:lnSpc>
              <a:buNone/>
            </a:pPr>
            <a:r>
              <a:rPr lang="es-ES_tradnl" altLang="en-US" sz="900" b="1" dirty="0">
                <a:latin typeface="Arial" panose="020B0604020202020204" pitchFamily="34" charset="0"/>
                <a:cs typeface="Arial" panose="020B0604020202020204" pitchFamily="34" charset="0"/>
              </a:rPr>
              <a:t>(7) times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run </a:t>
            </a:r>
            <a:r>
              <a:rPr lang="es-ES_tradnl" altLang="en-US" sz="900" b="1" dirty="0" err="1">
                <a:latin typeface="Arial" panose="020B0604020202020204" pitchFamily="34" charset="0"/>
                <a:cs typeface="Arial" panose="020B0604020202020204" pitchFamily="34" charset="0"/>
              </a:rPr>
              <a:t>between</a:t>
            </a:r>
            <a:r>
              <a:rPr lang="es-ES_tradnl" altLang="en-US" sz="900" b="1" dirty="0">
                <a:latin typeface="Arial" panose="020B0604020202020204" pitchFamily="34" charset="0"/>
                <a:cs typeface="Arial" panose="020B0604020202020204" pitchFamily="34" charset="0"/>
              </a:rPr>
              <a:t> (B) and (D) </a:t>
            </a:r>
            <a:r>
              <a:rPr lang="es-ES_tradnl" altLang="en-US" sz="900" b="1" dirty="0" err="1">
                <a:latin typeface="Arial" panose="020B0604020202020204" pitchFamily="34" charset="0"/>
                <a:cs typeface="Arial" panose="020B0604020202020204" pitchFamily="34" charset="0"/>
              </a:rPr>
              <a:t>to</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stay</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onside</a:t>
            </a:r>
            <a:r>
              <a:rPr lang="es-ES_tradnl" altLang="en-US" sz="900" b="1" dirty="0">
                <a:latin typeface="Arial" panose="020B0604020202020204" pitchFamily="34" charset="0"/>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p:txBody>
      </p:sp>
      <p:sp>
        <p:nvSpPr>
          <p:cNvPr id="206" name="Subtitle 2">
            <a:extLst>
              <a:ext uri="{FF2B5EF4-FFF2-40B4-BE49-F238E27FC236}">
                <a16:creationId xmlns:a16="http://schemas.microsoft.com/office/drawing/2014/main" id="{F756FFA7-BEA7-CFF7-4D5F-631C30744672}"/>
              </a:ext>
            </a:extLst>
          </p:cNvPr>
          <p:cNvSpPr txBox="1">
            <a:spLocks/>
          </p:cNvSpPr>
          <p:nvPr/>
        </p:nvSpPr>
        <p:spPr>
          <a:xfrm>
            <a:off x="10197131" y="583636"/>
            <a:ext cx="1512446" cy="2482023"/>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Creating Third Man Runs. Forward pass, support behind, pass back.</a:t>
            </a:r>
          </a:p>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 Forward pass, support in front of the ball by (7); and timing of the run by (7) to stay onside.</a:t>
            </a:r>
          </a:p>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(9) And (11) follow in to provide added attacking support..</a:t>
            </a:r>
          </a:p>
          <a:p>
            <a:pPr eaLnBrk="1" hangingPunct="1">
              <a:lnSpc>
                <a:spcPct val="120000"/>
              </a:lnSpc>
              <a:buFont typeface="Wingdings 2" panose="05020102010507070707" pitchFamily="18" charset="2"/>
              <a:buNone/>
            </a:pP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07" name="Subtitle 2">
            <a:extLst>
              <a:ext uri="{FF2B5EF4-FFF2-40B4-BE49-F238E27FC236}">
                <a16:creationId xmlns:a16="http://schemas.microsoft.com/office/drawing/2014/main" id="{AAADE0E3-1E64-FDE0-2D49-1245C8963A03}"/>
              </a:ext>
            </a:extLst>
          </p:cNvPr>
          <p:cNvSpPr txBox="1">
            <a:spLocks/>
          </p:cNvSpPr>
          <p:nvPr/>
        </p:nvSpPr>
        <p:spPr>
          <a:xfrm>
            <a:off x="4346182" y="3866468"/>
            <a:ext cx="1589225" cy="2393129"/>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Bef>
                <a:spcPct val="0"/>
              </a:spcBef>
              <a:buFontTx/>
              <a:buNone/>
            </a:pPr>
            <a:r>
              <a:rPr lang="es-ES_tradnl" altLang="en-US" sz="900" b="1" dirty="0">
                <a:latin typeface="Arial" panose="020B0604020202020204" pitchFamily="34" charset="0"/>
                <a:cs typeface="Arial" panose="020B0604020202020204" pitchFamily="34" charset="0"/>
              </a:rPr>
              <a:t>A </a:t>
            </a:r>
            <a:r>
              <a:rPr lang="es-ES_tradnl" altLang="en-US" sz="900" b="1" dirty="0" err="1">
                <a:latin typeface="Arial" panose="020B0604020202020204" pitchFamily="34" charset="0"/>
                <a:cs typeface="Arial" panose="020B0604020202020204" pitchFamily="34" charset="0"/>
              </a:rPr>
              <a:t>give</a:t>
            </a:r>
            <a:r>
              <a:rPr lang="es-ES_tradnl" altLang="en-US" sz="900" b="1" dirty="0">
                <a:latin typeface="Arial" panose="020B0604020202020204" pitchFamily="34" charset="0"/>
                <a:cs typeface="Arial" panose="020B0604020202020204" pitchFamily="34" charset="0"/>
              </a:rPr>
              <a:t> and </a:t>
            </a:r>
            <a:r>
              <a:rPr lang="es-ES_tradnl" altLang="en-US" sz="900" b="1" dirty="0" err="1">
                <a:latin typeface="Arial" panose="020B0604020202020204" pitchFamily="34" charset="0"/>
                <a:cs typeface="Arial" panose="020B0604020202020204" pitchFamily="34" charset="0"/>
              </a:rPr>
              <a:t>go</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from</a:t>
            </a:r>
            <a:r>
              <a:rPr lang="es-ES_tradnl" altLang="en-US" sz="900" b="1" dirty="0">
                <a:latin typeface="Arial" panose="020B0604020202020204" pitchFamily="34" charset="0"/>
                <a:cs typeface="Arial" panose="020B0604020202020204" pitchFamily="34" charset="0"/>
              </a:rPr>
              <a:t> (7) and (9), </a:t>
            </a:r>
            <a:r>
              <a:rPr lang="es-ES_tradnl" altLang="en-US" sz="900" b="1" dirty="0" err="1">
                <a:latin typeface="Arial" panose="020B0604020202020204" pitchFamily="34" charset="0"/>
                <a:cs typeface="Arial" panose="020B0604020202020204" pitchFamily="34" charset="0"/>
              </a:rPr>
              <a:t>one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of</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best</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moves</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ever</a:t>
            </a:r>
            <a:r>
              <a:rPr lang="es-ES_tradnl" altLang="en-US" sz="900" b="1" dirty="0">
                <a:latin typeface="Arial" panose="020B0604020202020204" pitchFamily="34" charset="0"/>
                <a:cs typeface="Arial" panose="020B0604020202020204" pitchFamily="34" charset="0"/>
              </a:rPr>
              <a:t>.</a:t>
            </a:r>
          </a:p>
          <a:p>
            <a:pPr eaLnBrk="1" hangingPunct="1">
              <a:lnSpc>
                <a:spcPct val="100000"/>
              </a:lnSpc>
              <a:spcBef>
                <a:spcPct val="0"/>
              </a:spcBef>
              <a:buFontTx/>
              <a:buNone/>
            </a:pPr>
            <a:endParaRPr lang="es-ES_tradnl" altLang="en-US" sz="9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s-ES_tradnl" altLang="en-US" sz="900" b="1" dirty="0">
                <a:latin typeface="Arial" panose="020B0604020202020204" pitchFamily="34" charset="0"/>
                <a:cs typeface="Arial" panose="020B0604020202020204" pitchFamily="34" charset="0"/>
              </a:rPr>
              <a:t>Short and Sharp and </a:t>
            </a:r>
            <a:r>
              <a:rPr lang="es-ES_tradnl" altLang="en-US" sz="900" b="1" dirty="0" err="1">
                <a:latin typeface="Arial" panose="020B0604020202020204" pitchFamily="34" charset="0"/>
                <a:cs typeface="Arial" panose="020B0604020202020204" pitchFamily="34" charset="0"/>
              </a:rPr>
              <a:t>one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touch</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quick</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play</a:t>
            </a:r>
            <a:r>
              <a:rPr lang="es-ES_tradnl" altLang="en-US" sz="900" b="1" dirty="0">
                <a:latin typeface="Arial" panose="020B0604020202020204" pitchFamily="34" charset="0"/>
                <a:cs typeface="Arial" panose="020B0604020202020204" pitchFamily="34" charset="0"/>
              </a:rPr>
              <a:t>.</a:t>
            </a:r>
          </a:p>
          <a:p>
            <a:pPr eaLnBrk="1" hangingPunct="1">
              <a:lnSpc>
                <a:spcPct val="100000"/>
              </a:lnSpc>
              <a:spcBef>
                <a:spcPct val="0"/>
              </a:spcBef>
              <a:buFontTx/>
              <a:buNone/>
            </a:pPr>
            <a:endParaRPr lang="es-ES_tradnl" altLang="en-US" sz="9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s-ES_tradnl" altLang="en-US" sz="900" b="1" dirty="0">
                <a:latin typeface="Arial" panose="020B0604020202020204" pitchFamily="34" charset="0"/>
                <a:cs typeface="Arial" panose="020B0604020202020204" pitchFamily="34" charset="0"/>
              </a:rPr>
              <a:t>As </a:t>
            </a:r>
            <a:r>
              <a:rPr lang="es-ES_tradnl" altLang="en-US" sz="900" b="1" dirty="0" err="1">
                <a:latin typeface="Arial" panose="020B0604020202020204" pitchFamily="34" charset="0"/>
                <a:cs typeface="Arial" panose="020B0604020202020204" pitchFamily="34" charset="0"/>
              </a:rPr>
              <a:t>previously</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stated</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timing </a:t>
            </a:r>
            <a:r>
              <a:rPr lang="es-ES_tradnl" altLang="en-US" sz="900" b="1" dirty="0" err="1">
                <a:latin typeface="Arial" panose="020B0604020202020204" pitchFamily="34" charset="0"/>
                <a:cs typeface="Arial" panose="020B0604020202020204" pitchFamily="34" charset="0"/>
              </a:rPr>
              <a:t>of</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run </a:t>
            </a:r>
            <a:r>
              <a:rPr lang="es-ES_tradnl" altLang="en-US" sz="900" b="1" dirty="0" err="1">
                <a:latin typeface="Arial" panose="020B0604020202020204" pitchFamily="34" charset="0"/>
                <a:cs typeface="Arial" panose="020B0604020202020204" pitchFamily="34" charset="0"/>
              </a:rPr>
              <a:t>behind</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is</a:t>
            </a:r>
            <a:r>
              <a:rPr lang="es-ES_tradnl" altLang="en-US" sz="900" b="1" dirty="0">
                <a:latin typeface="Arial" panose="020B0604020202020204" pitchFamily="34" charset="0"/>
                <a:cs typeface="Arial" panose="020B0604020202020204" pitchFamily="34" charset="0"/>
              </a:rPr>
              <a:t> vital.</a:t>
            </a:r>
          </a:p>
          <a:p>
            <a:pPr eaLnBrk="1" hangingPunct="1">
              <a:lnSpc>
                <a:spcPct val="100000"/>
              </a:lnSpc>
              <a:spcBef>
                <a:spcPct val="0"/>
              </a:spcBef>
              <a:buFontTx/>
              <a:buNone/>
            </a:pPr>
            <a:endParaRPr lang="es-ES_tradnl" altLang="en-US" sz="9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s-ES_tradnl" altLang="en-US" sz="900" b="1" dirty="0">
                <a:latin typeface="Arial" panose="020B0604020202020204" pitchFamily="34" charset="0"/>
                <a:cs typeface="Arial" panose="020B0604020202020204" pitchFamily="34" charset="0"/>
              </a:rPr>
              <a:t>(9) Times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run </a:t>
            </a:r>
            <a:r>
              <a:rPr lang="es-ES_tradnl" altLang="en-US" sz="900" b="1" dirty="0" err="1">
                <a:latin typeface="Arial" panose="020B0604020202020204" pitchFamily="34" charset="0"/>
                <a:cs typeface="Arial" panose="020B0604020202020204" pitchFamily="34" charset="0"/>
              </a:rPr>
              <a:t>perfectly</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to</a:t>
            </a:r>
            <a:r>
              <a:rPr lang="es-ES_tradnl" altLang="en-US" sz="900" b="1" dirty="0">
                <a:latin typeface="Arial" panose="020B0604020202020204" pitchFamily="34" charset="0"/>
                <a:cs typeface="Arial" panose="020B0604020202020204" pitchFamily="34" charset="0"/>
              </a:rPr>
              <a:t> be </a:t>
            </a:r>
            <a:r>
              <a:rPr lang="es-ES_tradnl" altLang="en-US" sz="900" b="1" dirty="0" err="1">
                <a:latin typeface="Arial" panose="020B0604020202020204" pitchFamily="34" charset="0"/>
                <a:cs typeface="Arial" panose="020B0604020202020204" pitchFamily="34" charset="0"/>
              </a:rPr>
              <a:t>onside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when</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receiving</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return</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give</a:t>
            </a:r>
            <a:r>
              <a:rPr lang="es-ES_tradnl" altLang="en-US" sz="900" b="1" dirty="0">
                <a:latin typeface="Arial" panose="020B0604020202020204" pitchFamily="34" charset="0"/>
                <a:cs typeface="Arial" panose="020B0604020202020204" pitchFamily="34" charset="0"/>
              </a:rPr>
              <a:t> and </a:t>
            </a:r>
            <a:r>
              <a:rPr lang="es-ES_tradnl" altLang="en-US" sz="900" b="1" dirty="0" err="1">
                <a:latin typeface="Arial" panose="020B0604020202020204" pitchFamily="34" charset="0"/>
                <a:cs typeface="Arial" panose="020B0604020202020204" pitchFamily="34" charset="0"/>
              </a:rPr>
              <a:t>go</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pass</a:t>
            </a:r>
            <a:r>
              <a:rPr lang="es-ES_tradnl" altLang="en-US" sz="900" b="1" dirty="0">
                <a:latin typeface="Arial" panose="020B0604020202020204" pitchFamily="34" charset="0"/>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p:txBody>
      </p:sp>
      <p:sp>
        <p:nvSpPr>
          <p:cNvPr id="209" name="Line 60">
            <a:extLst>
              <a:ext uri="{FF2B5EF4-FFF2-40B4-BE49-F238E27FC236}">
                <a16:creationId xmlns:a16="http://schemas.microsoft.com/office/drawing/2014/main" id="{7D6C0383-1EC6-EAE1-7876-AF2E4AF84146}"/>
              </a:ext>
            </a:extLst>
          </p:cNvPr>
          <p:cNvSpPr>
            <a:spLocks noChangeShapeType="1"/>
          </p:cNvSpPr>
          <p:nvPr/>
        </p:nvSpPr>
        <p:spPr bwMode="auto">
          <a:xfrm>
            <a:off x="2042836" y="4524634"/>
            <a:ext cx="846234" cy="430421"/>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0" name="Line 60">
            <a:extLst>
              <a:ext uri="{FF2B5EF4-FFF2-40B4-BE49-F238E27FC236}">
                <a16:creationId xmlns:a16="http://schemas.microsoft.com/office/drawing/2014/main" id="{9A468B8D-FE3B-4FA8-D1F3-56A191484157}"/>
              </a:ext>
            </a:extLst>
          </p:cNvPr>
          <p:cNvSpPr>
            <a:spLocks noChangeShapeType="1"/>
          </p:cNvSpPr>
          <p:nvPr/>
        </p:nvSpPr>
        <p:spPr bwMode="auto">
          <a:xfrm>
            <a:off x="2058201" y="1357108"/>
            <a:ext cx="872857" cy="280111"/>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1" name="Rectangle 2">
            <a:extLst>
              <a:ext uri="{FF2B5EF4-FFF2-40B4-BE49-F238E27FC236}">
                <a16:creationId xmlns:a16="http://schemas.microsoft.com/office/drawing/2014/main" id="{1C0875D0-744E-5631-587D-FA1E5A0F0057}"/>
              </a:ext>
            </a:extLst>
          </p:cNvPr>
          <p:cNvSpPr>
            <a:spLocks noChangeArrowheads="1"/>
          </p:cNvSpPr>
          <p:nvPr/>
        </p:nvSpPr>
        <p:spPr bwMode="auto">
          <a:xfrm>
            <a:off x="6121120" y="3798568"/>
            <a:ext cx="3651532" cy="2846716"/>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212" name="Text Box 12">
            <a:extLst>
              <a:ext uri="{FF2B5EF4-FFF2-40B4-BE49-F238E27FC236}">
                <a16:creationId xmlns:a16="http://schemas.microsoft.com/office/drawing/2014/main" id="{69E1DE56-E5C5-EE6A-0E27-A3456BD9185D}"/>
              </a:ext>
            </a:extLst>
          </p:cNvPr>
          <p:cNvSpPr txBox="1">
            <a:spLocks noChangeArrowheads="1"/>
          </p:cNvSpPr>
          <p:nvPr/>
        </p:nvSpPr>
        <p:spPr bwMode="auto">
          <a:xfrm>
            <a:off x="8531852" y="5241895"/>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B</a:t>
            </a:r>
            <a:endParaRPr lang="es-ES_tradnl" altLang="en-US" sz="700">
              <a:latin typeface="Arial" panose="020B0604020202020204" pitchFamily="34" charset="0"/>
              <a:cs typeface="Arial" panose="020B0604020202020204" pitchFamily="34" charset="0"/>
            </a:endParaRPr>
          </a:p>
        </p:txBody>
      </p:sp>
      <p:sp>
        <p:nvSpPr>
          <p:cNvPr id="213" name="Text Box 21">
            <a:extLst>
              <a:ext uri="{FF2B5EF4-FFF2-40B4-BE49-F238E27FC236}">
                <a16:creationId xmlns:a16="http://schemas.microsoft.com/office/drawing/2014/main" id="{1E4C3B55-6EAB-4547-F8A9-489FAC444A69}"/>
              </a:ext>
            </a:extLst>
          </p:cNvPr>
          <p:cNvSpPr txBox="1">
            <a:spLocks noChangeArrowheads="1"/>
          </p:cNvSpPr>
          <p:nvPr/>
        </p:nvSpPr>
        <p:spPr bwMode="auto">
          <a:xfrm>
            <a:off x="8352200" y="4589394"/>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A</a:t>
            </a:r>
            <a:endParaRPr lang="es-ES_tradnl" altLang="en-US" sz="700">
              <a:latin typeface="Arial" panose="020B0604020202020204" pitchFamily="34" charset="0"/>
              <a:cs typeface="Arial" panose="020B0604020202020204" pitchFamily="34" charset="0"/>
            </a:endParaRPr>
          </a:p>
        </p:txBody>
      </p:sp>
      <p:grpSp>
        <p:nvGrpSpPr>
          <p:cNvPr id="214" name="Group 280">
            <a:extLst>
              <a:ext uri="{FF2B5EF4-FFF2-40B4-BE49-F238E27FC236}">
                <a16:creationId xmlns:a16="http://schemas.microsoft.com/office/drawing/2014/main" id="{4064ED7C-C04A-1168-C52F-8F72012F83D8}"/>
              </a:ext>
            </a:extLst>
          </p:cNvPr>
          <p:cNvGrpSpPr>
            <a:grpSpLocks/>
          </p:cNvGrpSpPr>
          <p:nvPr/>
        </p:nvGrpSpPr>
        <p:grpSpPr bwMode="auto">
          <a:xfrm>
            <a:off x="6669811" y="5735799"/>
            <a:ext cx="146615" cy="146293"/>
            <a:chOff x="0" y="0"/>
            <a:chExt cx="89" cy="85"/>
          </a:xfrm>
        </p:grpSpPr>
        <p:sp>
          <p:nvSpPr>
            <p:cNvPr id="215" name="Freeform 281">
              <a:extLst>
                <a:ext uri="{FF2B5EF4-FFF2-40B4-BE49-F238E27FC236}">
                  <a16:creationId xmlns:a16="http://schemas.microsoft.com/office/drawing/2014/main" id="{C843A0A3-33C1-90B8-C5EA-C2C98C729F75}"/>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16" name="Freeform 282">
              <a:extLst>
                <a:ext uri="{FF2B5EF4-FFF2-40B4-BE49-F238E27FC236}">
                  <a16:creationId xmlns:a16="http://schemas.microsoft.com/office/drawing/2014/main" id="{209D860F-2F33-A1EF-D326-49DC310C14A9}"/>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17" name="Freeform 283">
              <a:extLst>
                <a:ext uri="{FF2B5EF4-FFF2-40B4-BE49-F238E27FC236}">
                  <a16:creationId xmlns:a16="http://schemas.microsoft.com/office/drawing/2014/main" id="{6E902E36-03DD-387B-0EF8-DD62FE72E4C5}"/>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18" name="Freeform 284">
              <a:extLst>
                <a:ext uri="{FF2B5EF4-FFF2-40B4-BE49-F238E27FC236}">
                  <a16:creationId xmlns:a16="http://schemas.microsoft.com/office/drawing/2014/main" id="{6548FA18-988B-736D-0614-F0BD75F94ADE}"/>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19" name="Freeform 285">
              <a:extLst>
                <a:ext uri="{FF2B5EF4-FFF2-40B4-BE49-F238E27FC236}">
                  <a16:creationId xmlns:a16="http://schemas.microsoft.com/office/drawing/2014/main" id="{E3889651-EFB7-ED91-767A-9602ECBE0FBF}"/>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20" name="Freeform 286">
              <a:extLst>
                <a:ext uri="{FF2B5EF4-FFF2-40B4-BE49-F238E27FC236}">
                  <a16:creationId xmlns:a16="http://schemas.microsoft.com/office/drawing/2014/main" id="{1B70C04A-6AE8-377F-FFC0-DE46DE256DCE}"/>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21" name="Freeform 287">
              <a:extLst>
                <a:ext uri="{FF2B5EF4-FFF2-40B4-BE49-F238E27FC236}">
                  <a16:creationId xmlns:a16="http://schemas.microsoft.com/office/drawing/2014/main" id="{941C07D7-5EA0-6232-E1B9-2C6240E42B10}"/>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22" name="Freeform 288">
              <a:extLst>
                <a:ext uri="{FF2B5EF4-FFF2-40B4-BE49-F238E27FC236}">
                  <a16:creationId xmlns:a16="http://schemas.microsoft.com/office/drawing/2014/main" id="{D9EE276F-24F2-9EC9-0F00-16F7E5B5F35D}"/>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23" name="Freeform 289">
              <a:extLst>
                <a:ext uri="{FF2B5EF4-FFF2-40B4-BE49-F238E27FC236}">
                  <a16:creationId xmlns:a16="http://schemas.microsoft.com/office/drawing/2014/main" id="{002F88A2-A3C5-17B2-7249-8FC1EF093552}"/>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24" name="Freeform 290">
              <a:extLst>
                <a:ext uri="{FF2B5EF4-FFF2-40B4-BE49-F238E27FC236}">
                  <a16:creationId xmlns:a16="http://schemas.microsoft.com/office/drawing/2014/main" id="{E32092E5-8D5E-D169-1388-05530AFF1810}"/>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25" name="Freeform 291">
              <a:extLst>
                <a:ext uri="{FF2B5EF4-FFF2-40B4-BE49-F238E27FC236}">
                  <a16:creationId xmlns:a16="http://schemas.microsoft.com/office/drawing/2014/main" id="{81562223-EDF6-E433-A78B-B16EB4E84D49}"/>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26" name="Freeform 292">
              <a:extLst>
                <a:ext uri="{FF2B5EF4-FFF2-40B4-BE49-F238E27FC236}">
                  <a16:creationId xmlns:a16="http://schemas.microsoft.com/office/drawing/2014/main" id="{E5AA10A2-D52E-63E6-70EB-537779DF9922}"/>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227" name="Text Box 12">
            <a:extLst>
              <a:ext uri="{FF2B5EF4-FFF2-40B4-BE49-F238E27FC236}">
                <a16:creationId xmlns:a16="http://schemas.microsoft.com/office/drawing/2014/main" id="{C21D8D9E-AEF4-46D9-3894-0BF0992245D4}"/>
              </a:ext>
            </a:extLst>
          </p:cNvPr>
          <p:cNvSpPr txBox="1">
            <a:spLocks noChangeArrowheads="1"/>
          </p:cNvSpPr>
          <p:nvPr/>
        </p:nvSpPr>
        <p:spPr bwMode="auto">
          <a:xfrm>
            <a:off x="8499646" y="5958456"/>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D</a:t>
            </a:r>
            <a:endParaRPr lang="es-ES_tradnl" altLang="en-US" sz="700">
              <a:latin typeface="Arial" panose="020B0604020202020204" pitchFamily="34" charset="0"/>
              <a:cs typeface="Arial" panose="020B0604020202020204" pitchFamily="34" charset="0"/>
            </a:endParaRPr>
          </a:p>
        </p:txBody>
      </p:sp>
      <p:sp>
        <p:nvSpPr>
          <p:cNvPr id="228" name="Text Box 12">
            <a:extLst>
              <a:ext uri="{FF2B5EF4-FFF2-40B4-BE49-F238E27FC236}">
                <a16:creationId xmlns:a16="http://schemas.microsoft.com/office/drawing/2014/main" id="{0FA85A0D-7977-4161-CBE4-6368912E6F76}"/>
              </a:ext>
            </a:extLst>
          </p:cNvPr>
          <p:cNvSpPr txBox="1">
            <a:spLocks noChangeArrowheads="1"/>
          </p:cNvSpPr>
          <p:nvPr/>
        </p:nvSpPr>
        <p:spPr bwMode="auto">
          <a:xfrm>
            <a:off x="8420475" y="4901642"/>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C</a:t>
            </a:r>
            <a:endParaRPr lang="es-ES_tradnl" altLang="en-US" sz="700">
              <a:latin typeface="Arial" panose="020B0604020202020204" pitchFamily="34" charset="0"/>
              <a:cs typeface="Arial" panose="020B0604020202020204" pitchFamily="34" charset="0"/>
            </a:endParaRPr>
          </a:p>
        </p:txBody>
      </p:sp>
      <p:sp>
        <p:nvSpPr>
          <p:cNvPr id="229" name="Text Box 12">
            <a:extLst>
              <a:ext uri="{FF2B5EF4-FFF2-40B4-BE49-F238E27FC236}">
                <a16:creationId xmlns:a16="http://schemas.microsoft.com/office/drawing/2014/main" id="{E0F6B31F-0ED7-F44D-BB52-A6F2FBBE59CF}"/>
              </a:ext>
            </a:extLst>
          </p:cNvPr>
          <p:cNvSpPr txBox="1">
            <a:spLocks noChangeArrowheads="1"/>
          </p:cNvSpPr>
          <p:nvPr/>
        </p:nvSpPr>
        <p:spPr bwMode="auto">
          <a:xfrm>
            <a:off x="7211708" y="5352046"/>
            <a:ext cx="334779"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10</a:t>
            </a:r>
            <a:endParaRPr lang="es-ES_tradnl" altLang="en-US" sz="700" dirty="0">
              <a:latin typeface="Arial" panose="020B0604020202020204" pitchFamily="34" charset="0"/>
              <a:cs typeface="Arial" panose="020B0604020202020204" pitchFamily="34" charset="0"/>
            </a:endParaRPr>
          </a:p>
        </p:txBody>
      </p:sp>
      <p:sp>
        <p:nvSpPr>
          <p:cNvPr id="230" name="Text Box 21">
            <a:extLst>
              <a:ext uri="{FF2B5EF4-FFF2-40B4-BE49-F238E27FC236}">
                <a16:creationId xmlns:a16="http://schemas.microsoft.com/office/drawing/2014/main" id="{1DB64413-572D-A002-05E5-C6709EB8AB04}"/>
              </a:ext>
            </a:extLst>
          </p:cNvPr>
          <p:cNvSpPr txBox="1">
            <a:spLocks noChangeArrowheads="1"/>
          </p:cNvSpPr>
          <p:nvPr/>
        </p:nvSpPr>
        <p:spPr bwMode="auto">
          <a:xfrm>
            <a:off x="7113104" y="4251404"/>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11</a:t>
            </a:r>
            <a:endParaRPr lang="es-ES_tradnl" altLang="en-US" sz="700" dirty="0">
              <a:latin typeface="Arial" panose="020B0604020202020204" pitchFamily="34" charset="0"/>
              <a:cs typeface="Arial" panose="020B0604020202020204" pitchFamily="34" charset="0"/>
            </a:endParaRPr>
          </a:p>
        </p:txBody>
      </p:sp>
      <p:cxnSp>
        <p:nvCxnSpPr>
          <p:cNvPr id="231" name="Straight Connector 230">
            <a:extLst>
              <a:ext uri="{FF2B5EF4-FFF2-40B4-BE49-F238E27FC236}">
                <a16:creationId xmlns:a16="http://schemas.microsoft.com/office/drawing/2014/main" id="{52A80B5F-9D08-1BE0-25B5-369F023B1663}"/>
              </a:ext>
            </a:extLst>
          </p:cNvPr>
          <p:cNvCxnSpPr>
            <a:cxnSpLocks/>
          </p:cNvCxnSpPr>
          <p:nvPr/>
        </p:nvCxnSpPr>
        <p:spPr>
          <a:xfrm>
            <a:off x="6579344" y="4191165"/>
            <a:ext cx="3193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5A5886B-9E6F-C182-4D17-988A484502F7}"/>
              </a:ext>
            </a:extLst>
          </p:cNvPr>
          <p:cNvCxnSpPr>
            <a:cxnSpLocks/>
          </p:cNvCxnSpPr>
          <p:nvPr/>
        </p:nvCxnSpPr>
        <p:spPr>
          <a:xfrm flipV="1">
            <a:off x="8070675" y="4197673"/>
            <a:ext cx="0" cy="20616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702BA10-682C-37E4-BC15-0C360D90DDAB}"/>
              </a:ext>
            </a:extLst>
          </p:cNvPr>
          <p:cNvCxnSpPr>
            <a:cxnSpLocks/>
          </p:cNvCxnSpPr>
          <p:nvPr/>
        </p:nvCxnSpPr>
        <p:spPr>
          <a:xfrm>
            <a:off x="6598693" y="6259314"/>
            <a:ext cx="3167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2CEC2F5A-63C6-1919-6035-211A971BD07F}"/>
              </a:ext>
            </a:extLst>
          </p:cNvPr>
          <p:cNvCxnSpPr>
            <a:cxnSpLocks/>
          </p:cNvCxnSpPr>
          <p:nvPr/>
        </p:nvCxnSpPr>
        <p:spPr>
          <a:xfrm flipH="1" flipV="1">
            <a:off x="6579344" y="4205558"/>
            <a:ext cx="25800" cy="20537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Line 26">
            <a:extLst>
              <a:ext uri="{FF2B5EF4-FFF2-40B4-BE49-F238E27FC236}">
                <a16:creationId xmlns:a16="http://schemas.microsoft.com/office/drawing/2014/main" id="{96A0884C-4DD7-04B0-01B6-90FF23B04DA1}"/>
              </a:ext>
            </a:extLst>
          </p:cNvPr>
          <p:cNvSpPr>
            <a:spLocks noChangeShapeType="1"/>
          </p:cNvSpPr>
          <p:nvPr/>
        </p:nvSpPr>
        <p:spPr bwMode="auto">
          <a:xfrm flipH="1" flipV="1">
            <a:off x="6534668" y="4805378"/>
            <a:ext cx="1928904" cy="48067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 name="Rectangle 10" descr="Rombos transparentes">
            <a:extLst>
              <a:ext uri="{FF2B5EF4-FFF2-40B4-BE49-F238E27FC236}">
                <a16:creationId xmlns:a16="http://schemas.microsoft.com/office/drawing/2014/main" id="{1FA3294D-64F5-DC0D-12DF-586DE0DFCD26}"/>
              </a:ext>
            </a:extLst>
          </p:cNvPr>
          <p:cNvSpPr>
            <a:spLocks noChangeArrowheads="1"/>
          </p:cNvSpPr>
          <p:nvPr/>
        </p:nvSpPr>
        <p:spPr bwMode="auto">
          <a:xfrm>
            <a:off x="9773875" y="4734608"/>
            <a:ext cx="208385" cy="987769"/>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237" name="Text Box 21">
            <a:extLst>
              <a:ext uri="{FF2B5EF4-FFF2-40B4-BE49-F238E27FC236}">
                <a16:creationId xmlns:a16="http://schemas.microsoft.com/office/drawing/2014/main" id="{B74CA2FD-D25C-A218-B0F2-90A7E7F1564A}"/>
              </a:ext>
            </a:extLst>
          </p:cNvPr>
          <p:cNvSpPr txBox="1">
            <a:spLocks noChangeArrowheads="1"/>
          </p:cNvSpPr>
          <p:nvPr/>
        </p:nvSpPr>
        <p:spPr bwMode="auto">
          <a:xfrm>
            <a:off x="9375226" y="5092955"/>
            <a:ext cx="303778" cy="215444"/>
          </a:xfrm>
          <a:prstGeom prst="rect">
            <a:avLst/>
          </a:prstGeom>
          <a:solidFill>
            <a:schemeClr val="tx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K</a:t>
            </a:r>
            <a:endParaRPr lang="es-ES_tradnl" altLang="en-US" sz="800" dirty="0">
              <a:latin typeface="Arial" panose="020B0604020202020204" pitchFamily="34" charset="0"/>
              <a:cs typeface="Arial" panose="020B0604020202020204" pitchFamily="34" charset="0"/>
            </a:endParaRPr>
          </a:p>
        </p:txBody>
      </p:sp>
      <p:sp>
        <p:nvSpPr>
          <p:cNvPr id="238" name="Rectangle 6">
            <a:extLst>
              <a:ext uri="{FF2B5EF4-FFF2-40B4-BE49-F238E27FC236}">
                <a16:creationId xmlns:a16="http://schemas.microsoft.com/office/drawing/2014/main" id="{B7CE7CE4-9BF3-3137-0298-5F8187C2A4E4}"/>
              </a:ext>
            </a:extLst>
          </p:cNvPr>
          <p:cNvSpPr>
            <a:spLocks noChangeArrowheads="1"/>
          </p:cNvSpPr>
          <p:nvPr/>
        </p:nvSpPr>
        <p:spPr bwMode="auto">
          <a:xfrm>
            <a:off x="9241280" y="4558166"/>
            <a:ext cx="527807" cy="1329706"/>
          </a:xfrm>
          <a:prstGeom prst="rect">
            <a:avLst/>
          </a:prstGeom>
          <a:no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239" name="Text Box 21">
            <a:extLst>
              <a:ext uri="{FF2B5EF4-FFF2-40B4-BE49-F238E27FC236}">
                <a16:creationId xmlns:a16="http://schemas.microsoft.com/office/drawing/2014/main" id="{0327D56D-FC9C-5530-D92B-29CD7FEB1272}"/>
              </a:ext>
            </a:extLst>
          </p:cNvPr>
          <p:cNvSpPr txBox="1">
            <a:spLocks noChangeArrowheads="1"/>
          </p:cNvSpPr>
          <p:nvPr/>
        </p:nvSpPr>
        <p:spPr bwMode="auto">
          <a:xfrm>
            <a:off x="7477099" y="4965993"/>
            <a:ext cx="309547" cy="215444"/>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9</a:t>
            </a:r>
            <a:endParaRPr lang="es-ES_tradnl" altLang="en-US" sz="800" dirty="0">
              <a:latin typeface="Arial" panose="020B0604020202020204" pitchFamily="34" charset="0"/>
              <a:cs typeface="Arial" panose="020B0604020202020204" pitchFamily="34" charset="0"/>
            </a:endParaRPr>
          </a:p>
        </p:txBody>
      </p:sp>
      <p:sp>
        <p:nvSpPr>
          <p:cNvPr id="240" name="Text Box 21">
            <a:extLst>
              <a:ext uri="{FF2B5EF4-FFF2-40B4-BE49-F238E27FC236}">
                <a16:creationId xmlns:a16="http://schemas.microsoft.com/office/drawing/2014/main" id="{4D5D19B0-F250-A55D-B6EB-A6A0040B0FFD}"/>
              </a:ext>
            </a:extLst>
          </p:cNvPr>
          <p:cNvSpPr txBox="1">
            <a:spLocks noChangeArrowheads="1"/>
          </p:cNvSpPr>
          <p:nvPr/>
        </p:nvSpPr>
        <p:spPr bwMode="auto">
          <a:xfrm>
            <a:off x="7450170" y="5997711"/>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solidFill>
                  <a:schemeClr val="bg1"/>
                </a:solidFill>
                <a:latin typeface="Arial" panose="020B0604020202020204" pitchFamily="34" charset="0"/>
                <a:cs typeface="Arial" panose="020B0604020202020204" pitchFamily="34" charset="0"/>
              </a:rPr>
              <a:t>  </a:t>
            </a:r>
            <a:r>
              <a:rPr lang="es-ES_tradnl" altLang="en-US" sz="700" b="1" dirty="0">
                <a:latin typeface="Arial" panose="020B0604020202020204" pitchFamily="34" charset="0"/>
                <a:cs typeface="Arial" panose="020B0604020202020204" pitchFamily="34" charset="0"/>
              </a:rPr>
              <a:t>7</a:t>
            </a:r>
            <a:endParaRPr lang="es-ES_tradnl" altLang="en-US" sz="700" dirty="0">
              <a:latin typeface="Arial" panose="020B0604020202020204" pitchFamily="34" charset="0"/>
              <a:cs typeface="Arial" panose="020B0604020202020204" pitchFamily="34" charset="0"/>
            </a:endParaRPr>
          </a:p>
        </p:txBody>
      </p:sp>
      <p:sp>
        <p:nvSpPr>
          <p:cNvPr id="241" name="Text Box 21">
            <a:extLst>
              <a:ext uri="{FF2B5EF4-FFF2-40B4-BE49-F238E27FC236}">
                <a16:creationId xmlns:a16="http://schemas.microsoft.com/office/drawing/2014/main" id="{5F26B07F-0562-DD83-80E6-D09C0B2862EB}"/>
              </a:ext>
            </a:extLst>
          </p:cNvPr>
          <p:cNvSpPr txBox="1">
            <a:spLocks noChangeArrowheads="1"/>
          </p:cNvSpPr>
          <p:nvPr/>
        </p:nvSpPr>
        <p:spPr bwMode="auto">
          <a:xfrm>
            <a:off x="7970971" y="3900238"/>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3</a:t>
            </a:r>
          </a:p>
        </p:txBody>
      </p:sp>
      <p:sp>
        <p:nvSpPr>
          <p:cNvPr id="242" name="Text Box 21">
            <a:extLst>
              <a:ext uri="{FF2B5EF4-FFF2-40B4-BE49-F238E27FC236}">
                <a16:creationId xmlns:a16="http://schemas.microsoft.com/office/drawing/2014/main" id="{06FF8D7F-5D2E-FD5A-8476-122FF1EC6A17}"/>
              </a:ext>
            </a:extLst>
          </p:cNvPr>
          <p:cNvSpPr txBox="1">
            <a:spLocks noChangeArrowheads="1"/>
          </p:cNvSpPr>
          <p:nvPr/>
        </p:nvSpPr>
        <p:spPr bwMode="auto">
          <a:xfrm>
            <a:off x="7872900" y="6329671"/>
            <a:ext cx="309547" cy="200055"/>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2</a:t>
            </a:r>
          </a:p>
        </p:txBody>
      </p:sp>
      <p:sp>
        <p:nvSpPr>
          <p:cNvPr id="243" name="Text Box 21">
            <a:extLst>
              <a:ext uri="{FF2B5EF4-FFF2-40B4-BE49-F238E27FC236}">
                <a16:creationId xmlns:a16="http://schemas.microsoft.com/office/drawing/2014/main" id="{2262E987-9739-A80B-F14F-67A86B0B56BC}"/>
              </a:ext>
            </a:extLst>
          </p:cNvPr>
          <p:cNvSpPr txBox="1">
            <a:spLocks noChangeArrowheads="1"/>
          </p:cNvSpPr>
          <p:nvPr/>
        </p:nvSpPr>
        <p:spPr bwMode="auto">
          <a:xfrm>
            <a:off x="6181489" y="5664368"/>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8</a:t>
            </a:r>
            <a:endParaRPr lang="es-ES_tradnl" altLang="en-US" sz="700" b="1" dirty="0">
              <a:latin typeface="Arial" panose="020B0604020202020204" pitchFamily="34" charset="0"/>
              <a:cs typeface="Arial" panose="020B0604020202020204" pitchFamily="34" charset="0"/>
            </a:endParaRPr>
          </a:p>
        </p:txBody>
      </p:sp>
      <p:sp>
        <p:nvSpPr>
          <p:cNvPr id="244" name="Text Box 21">
            <a:extLst>
              <a:ext uri="{FF2B5EF4-FFF2-40B4-BE49-F238E27FC236}">
                <a16:creationId xmlns:a16="http://schemas.microsoft.com/office/drawing/2014/main" id="{FF5C8CCE-9EE1-F2C8-58D6-06F99DA99C09}"/>
              </a:ext>
            </a:extLst>
          </p:cNvPr>
          <p:cNvSpPr txBox="1">
            <a:spLocks noChangeArrowheads="1"/>
          </p:cNvSpPr>
          <p:nvPr/>
        </p:nvSpPr>
        <p:spPr bwMode="auto">
          <a:xfrm>
            <a:off x="6155521" y="4694004"/>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6</a:t>
            </a:r>
            <a:endParaRPr lang="es-ES_tradnl" altLang="en-US" sz="700" b="1" dirty="0">
              <a:latin typeface="Arial" panose="020B0604020202020204" pitchFamily="34" charset="0"/>
              <a:cs typeface="Arial" panose="020B0604020202020204" pitchFamily="34" charset="0"/>
            </a:endParaRPr>
          </a:p>
        </p:txBody>
      </p:sp>
      <p:sp>
        <p:nvSpPr>
          <p:cNvPr id="245" name="Title 1">
            <a:extLst>
              <a:ext uri="{FF2B5EF4-FFF2-40B4-BE49-F238E27FC236}">
                <a16:creationId xmlns:a16="http://schemas.microsoft.com/office/drawing/2014/main" id="{335A6D14-4AB5-A348-1615-F0ABA792A06B}"/>
              </a:ext>
            </a:extLst>
          </p:cNvPr>
          <p:cNvSpPr txBox="1">
            <a:spLocks/>
          </p:cNvSpPr>
          <p:nvPr/>
        </p:nvSpPr>
        <p:spPr>
          <a:xfrm>
            <a:off x="6795718" y="3463782"/>
            <a:ext cx="2579508" cy="251076"/>
          </a:xfrm>
          <a:prstGeom prst="rect">
            <a:avLst/>
          </a:prstGeom>
          <a:solidFill>
            <a:schemeClr val="bg1"/>
          </a:solidFill>
          <a:ln>
            <a:solidFill>
              <a:schemeClr val="tx1"/>
            </a:solidFill>
          </a:ln>
        </p:spPr>
        <p:txBody>
          <a:bodyPr anchor="ctr">
            <a:noAutofit/>
          </a:bodyPr>
          <a:lstStyle/>
          <a:p>
            <a:pPr algn="ctr" eaLnBrk="1" fontAlgn="auto" hangingPunct="1">
              <a:spcBef>
                <a:spcPts val="0"/>
              </a:spcBef>
              <a:spcAft>
                <a:spcPts val="0"/>
              </a:spcAft>
              <a:defRPr/>
            </a:pPr>
            <a:r>
              <a:rPr lang="en-US" sz="1100" b="1"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Transition defending to attacking a) </a:t>
            </a:r>
            <a:endParaRPr lang="en-US" sz="1100" b="1" dirty="0">
              <a:solidFill>
                <a:srgbClr val="FF0000"/>
              </a:solidFill>
              <a:latin typeface="Arial" panose="020B0604020202020204" pitchFamily="34" charset="0"/>
              <a:ea typeface="+mj-ea"/>
              <a:cs typeface="Arial" panose="020B0604020202020204" pitchFamily="34" charset="0"/>
            </a:endParaRPr>
          </a:p>
        </p:txBody>
      </p:sp>
      <p:sp>
        <p:nvSpPr>
          <p:cNvPr id="246" name="Line 60">
            <a:extLst>
              <a:ext uri="{FF2B5EF4-FFF2-40B4-BE49-F238E27FC236}">
                <a16:creationId xmlns:a16="http://schemas.microsoft.com/office/drawing/2014/main" id="{9020E78A-BCD1-53BC-547C-9DA03A4401F2}"/>
              </a:ext>
            </a:extLst>
          </p:cNvPr>
          <p:cNvSpPr>
            <a:spLocks noChangeShapeType="1"/>
          </p:cNvSpPr>
          <p:nvPr/>
        </p:nvSpPr>
        <p:spPr bwMode="auto">
          <a:xfrm>
            <a:off x="7609499" y="5454981"/>
            <a:ext cx="755265" cy="105909"/>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7" name="Line 60">
            <a:extLst>
              <a:ext uri="{FF2B5EF4-FFF2-40B4-BE49-F238E27FC236}">
                <a16:creationId xmlns:a16="http://schemas.microsoft.com/office/drawing/2014/main" id="{BD440A72-AD42-39DC-A80B-7D3D74C7BD05}"/>
              </a:ext>
            </a:extLst>
          </p:cNvPr>
          <p:cNvSpPr>
            <a:spLocks noChangeShapeType="1"/>
          </p:cNvSpPr>
          <p:nvPr/>
        </p:nvSpPr>
        <p:spPr bwMode="auto">
          <a:xfrm>
            <a:off x="7499119" y="4351792"/>
            <a:ext cx="865643" cy="70278"/>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8" name="Line 60">
            <a:extLst>
              <a:ext uri="{FF2B5EF4-FFF2-40B4-BE49-F238E27FC236}">
                <a16:creationId xmlns:a16="http://schemas.microsoft.com/office/drawing/2014/main" id="{3FC4ADFB-B409-74DD-6438-6C727286B5C0}"/>
              </a:ext>
            </a:extLst>
          </p:cNvPr>
          <p:cNvSpPr>
            <a:spLocks noChangeShapeType="1"/>
          </p:cNvSpPr>
          <p:nvPr/>
        </p:nvSpPr>
        <p:spPr bwMode="auto">
          <a:xfrm>
            <a:off x="7838337" y="5050817"/>
            <a:ext cx="383679" cy="4132"/>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9" name="Line 60">
            <a:extLst>
              <a:ext uri="{FF2B5EF4-FFF2-40B4-BE49-F238E27FC236}">
                <a16:creationId xmlns:a16="http://schemas.microsoft.com/office/drawing/2014/main" id="{AC94A84D-165A-2853-7859-B3F0E2E895B5}"/>
              </a:ext>
            </a:extLst>
          </p:cNvPr>
          <p:cNvSpPr>
            <a:spLocks noChangeShapeType="1"/>
          </p:cNvSpPr>
          <p:nvPr/>
        </p:nvSpPr>
        <p:spPr bwMode="auto">
          <a:xfrm flipV="1">
            <a:off x="7807294" y="5841036"/>
            <a:ext cx="599861" cy="279477"/>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0" name="Line 60">
            <a:extLst>
              <a:ext uri="{FF2B5EF4-FFF2-40B4-BE49-F238E27FC236}">
                <a16:creationId xmlns:a16="http://schemas.microsoft.com/office/drawing/2014/main" id="{77D1C140-670A-6B77-F7AB-520748A08F23}"/>
              </a:ext>
            </a:extLst>
          </p:cNvPr>
          <p:cNvSpPr>
            <a:spLocks noChangeShapeType="1"/>
          </p:cNvSpPr>
          <p:nvPr/>
        </p:nvSpPr>
        <p:spPr bwMode="auto">
          <a:xfrm flipH="1" flipV="1">
            <a:off x="7248281" y="4529148"/>
            <a:ext cx="1050104" cy="134217"/>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1" name="Line 60">
            <a:extLst>
              <a:ext uri="{FF2B5EF4-FFF2-40B4-BE49-F238E27FC236}">
                <a16:creationId xmlns:a16="http://schemas.microsoft.com/office/drawing/2014/main" id="{F9DE53E4-9033-C547-8435-90D3F4DCD2B5}"/>
              </a:ext>
            </a:extLst>
          </p:cNvPr>
          <p:cNvSpPr>
            <a:spLocks noChangeShapeType="1"/>
          </p:cNvSpPr>
          <p:nvPr/>
        </p:nvSpPr>
        <p:spPr bwMode="auto">
          <a:xfrm flipH="1" flipV="1">
            <a:off x="7336068" y="4888533"/>
            <a:ext cx="996811" cy="65613"/>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2" name="Line 60">
            <a:extLst>
              <a:ext uri="{FF2B5EF4-FFF2-40B4-BE49-F238E27FC236}">
                <a16:creationId xmlns:a16="http://schemas.microsoft.com/office/drawing/2014/main" id="{7A9548CB-CE99-8B51-7805-96B4D67FD52F}"/>
              </a:ext>
            </a:extLst>
          </p:cNvPr>
          <p:cNvSpPr>
            <a:spLocks noChangeShapeType="1"/>
          </p:cNvSpPr>
          <p:nvPr/>
        </p:nvSpPr>
        <p:spPr bwMode="auto">
          <a:xfrm flipH="1" flipV="1">
            <a:off x="7305489" y="5253248"/>
            <a:ext cx="1170226" cy="115531"/>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3" name="Line 60">
            <a:extLst>
              <a:ext uri="{FF2B5EF4-FFF2-40B4-BE49-F238E27FC236}">
                <a16:creationId xmlns:a16="http://schemas.microsoft.com/office/drawing/2014/main" id="{9D587685-464B-337D-749F-9A3886447DEF}"/>
              </a:ext>
            </a:extLst>
          </p:cNvPr>
          <p:cNvSpPr>
            <a:spLocks noChangeShapeType="1"/>
          </p:cNvSpPr>
          <p:nvPr/>
        </p:nvSpPr>
        <p:spPr bwMode="auto">
          <a:xfrm flipH="1" flipV="1">
            <a:off x="7367551" y="5786074"/>
            <a:ext cx="1096019" cy="298963"/>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4" name="Line 26">
            <a:extLst>
              <a:ext uri="{FF2B5EF4-FFF2-40B4-BE49-F238E27FC236}">
                <a16:creationId xmlns:a16="http://schemas.microsoft.com/office/drawing/2014/main" id="{633E72C6-B0FB-6A59-F7E8-02C4F3FCA2C4}"/>
              </a:ext>
            </a:extLst>
          </p:cNvPr>
          <p:cNvSpPr>
            <a:spLocks noChangeShapeType="1"/>
          </p:cNvSpPr>
          <p:nvPr/>
        </p:nvSpPr>
        <p:spPr bwMode="auto">
          <a:xfrm>
            <a:off x="6565247" y="4897640"/>
            <a:ext cx="132012" cy="80324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5" name="Subtitle 2">
            <a:extLst>
              <a:ext uri="{FF2B5EF4-FFF2-40B4-BE49-F238E27FC236}">
                <a16:creationId xmlns:a16="http://schemas.microsoft.com/office/drawing/2014/main" id="{77A57A1A-F95C-D64E-2CFD-79A9ECBEEB4C}"/>
              </a:ext>
            </a:extLst>
          </p:cNvPr>
          <p:cNvSpPr txBox="1">
            <a:spLocks/>
          </p:cNvSpPr>
          <p:nvPr/>
        </p:nvSpPr>
        <p:spPr>
          <a:xfrm>
            <a:off x="10208023" y="3702793"/>
            <a:ext cx="1512446" cy="2942491"/>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Defender (B) wins the ball and MUST pass to an outside player to then attack the goal. </a:t>
            </a:r>
          </a:p>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So (B) to (6) to (D) to attack.</a:t>
            </a:r>
          </a:p>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Defending team now become the attacking team</a:t>
            </a:r>
          </a:p>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Attacking team now drop into defensive positioning to become the defending team.</a:t>
            </a:r>
          </a:p>
          <a:p>
            <a:pPr eaLnBrk="1" hangingPunct="1">
              <a:lnSpc>
                <a:spcPct val="120000"/>
              </a:lnSpc>
              <a:buFont typeface="Wingdings 2" panose="05020102010507070707" pitchFamily="18" charset="2"/>
              <a:buNone/>
            </a:pP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181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ipe(down)">
                                      <p:cBhvr>
                                        <p:cTn id="25" dur="580">
                                          <p:stCondLst>
                                            <p:cond delay="0"/>
                                          </p:stCondLst>
                                        </p:cTn>
                                        <p:tgtEl>
                                          <p:spTgt spid="74"/>
                                        </p:tgtEl>
                                      </p:cBhvr>
                                    </p:animEffect>
                                    <p:anim calcmode="lin" valueType="num">
                                      <p:cBhvr>
                                        <p:cTn id="26"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1" dur="26">
                                          <p:stCondLst>
                                            <p:cond delay="650"/>
                                          </p:stCondLst>
                                        </p:cTn>
                                        <p:tgtEl>
                                          <p:spTgt spid="74"/>
                                        </p:tgtEl>
                                      </p:cBhvr>
                                      <p:to x="100000" y="60000"/>
                                    </p:animScale>
                                    <p:animScale>
                                      <p:cBhvr>
                                        <p:cTn id="32" dur="166" decel="50000">
                                          <p:stCondLst>
                                            <p:cond delay="676"/>
                                          </p:stCondLst>
                                        </p:cTn>
                                        <p:tgtEl>
                                          <p:spTgt spid="74"/>
                                        </p:tgtEl>
                                      </p:cBhvr>
                                      <p:to x="100000" y="100000"/>
                                    </p:animScale>
                                    <p:animScale>
                                      <p:cBhvr>
                                        <p:cTn id="33" dur="26">
                                          <p:stCondLst>
                                            <p:cond delay="1312"/>
                                          </p:stCondLst>
                                        </p:cTn>
                                        <p:tgtEl>
                                          <p:spTgt spid="74"/>
                                        </p:tgtEl>
                                      </p:cBhvr>
                                      <p:to x="100000" y="80000"/>
                                    </p:animScale>
                                    <p:animScale>
                                      <p:cBhvr>
                                        <p:cTn id="34" dur="166" decel="50000">
                                          <p:stCondLst>
                                            <p:cond delay="1338"/>
                                          </p:stCondLst>
                                        </p:cTn>
                                        <p:tgtEl>
                                          <p:spTgt spid="74"/>
                                        </p:tgtEl>
                                      </p:cBhvr>
                                      <p:to x="100000" y="100000"/>
                                    </p:animScale>
                                    <p:animScale>
                                      <p:cBhvr>
                                        <p:cTn id="35" dur="26">
                                          <p:stCondLst>
                                            <p:cond delay="1642"/>
                                          </p:stCondLst>
                                        </p:cTn>
                                        <p:tgtEl>
                                          <p:spTgt spid="74"/>
                                        </p:tgtEl>
                                      </p:cBhvr>
                                      <p:to x="100000" y="90000"/>
                                    </p:animScale>
                                    <p:animScale>
                                      <p:cBhvr>
                                        <p:cTn id="36" dur="166" decel="50000">
                                          <p:stCondLst>
                                            <p:cond delay="1668"/>
                                          </p:stCondLst>
                                        </p:cTn>
                                        <p:tgtEl>
                                          <p:spTgt spid="74"/>
                                        </p:tgtEl>
                                      </p:cBhvr>
                                      <p:to x="100000" y="100000"/>
                                    </p:animScale>
                                    <p:animScale>
                                      <p:cBhvr>
                                        <p:cTn id="37" dur="26">
                                          <p:stCondLst>
                                            <p:cond delay="1808"/>
                                          </p:stCondLst>
                                        </p:cTn>
                                        <p:tgtEl>
                                          <p:spTgt spid="74"/>
                                        </p:tgtEl>
                                      </p:cBhvr>
                                      <p:to x="100000" y="95000"/>
                                    </p:animScale>
                                    <p:animScale>
                                      <p:cBhvr>
                                        <p:cTn id="38" dur="166" decel="50000">
                                          <p:stCondLst>
                                            <p:cond delay="1834"/>
                                          </p:stCondLst>
                                        </p:cTn>
                                        <p:tgtEl>
                                          <p:spTgt spid="7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wipe(down)">
                                      <p:cBhvr>
                                        <p:cTn id="43" dur="580">
                                          <p:stCondLst>
                                            <p:cond delay="0"/>
                                          </p:stCondLst>
                                        </p:cTn>
                                        <p:tgtEl>
                                          <p:spTgt spid="117"/>
                                        </p:tgtEl>
                                      </p:cBhvr>
                                    </p:animEffect>
                                    <p:anim calcmode="lin" valueType="num">
                                      <p:cBhvr>
                                        <p:cTn id="44" dur="1822" tmFilter="0,0; 0.14,0.36; 0.43,0.73; 0.71,0.91; 1.0,1.0">
                                          <p:stCondLst>
                                            <p:cond delay="0"/>
                                          </p:stCondLst>
                                        </p:cTn>
                                        <p:tgtEl>
                                          <p:spTgt spid="11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7"/>
                                        </p:tgtEl>
                                        <p:attrNameLst>
                                          <p:attrName>ppt_y</p:attrName>
                                        </p:attrNameLst>
                                      </p:cBhvr>
                                      <p:tavLst>
                                        <p:tav tm="0" fmla="#ppt_y-sin(pi*$)/81">
                                          <p:val>
                                            <p:fltVal val="0"/>
                                          </p:val>
                                        </p:tav>
                                        <p:tav tm="100000">
                                          <p:val>
                                            <p:fltVal val="1"/>
                                          </p:val>
                                        </p:tav>
                                      </p:tavLst>
                                    </p:anim>
                                    <p:animScale>
                                      <p:cBhvr>
                                        <p:cTn id="49" dur="26">
                                          <p:stCondLst>
                                            <p:cond delay="650"/>
                                          </p:stCondLst>
                                        </p:cTn>
                                        <p:tgtEl>
                                          <p:spTgt spid="117"/>
                                        </p:tgtEl>
                                      </p:cBhvr>
                                      <p:to x="100000" y="60000"/>
                                    </p:animScale>
                                    <p:animScale>
                                      <p:cBhvr>
                                        <p:cTn id="50" dur="166" decel="50000">
                                          <p:stCondLst>
                                            <p:cond delay="676"/>
                                          </p:stCondLst>
                                        </p:cTn>
                                        <p:tgtEl>
                                          <p:spTgt spid="117"/>
                                        </p:tgtEl>
                                      </p:cBhvr>
                                      <p:to x="100000" y="100000"/>
                                    </p:animScale>
                                    <p:animScale>
                                      <p:cBhvr>
                                        <p:cTn id="51" dur="26">
                                          <p:stCondLst>
                                            <p:cond delay="1312"/>
                                          </p:stCondLst>
                                        </p:cTn>
                                        <p:tgtEl>
                                          <p:spTgt spid="117"/>
                                        </p:tgtEl>
                                      </p:cBhvr>
                                      <p:to x="100000" y="80000"/>
                                    </p:animScale>
                                    <p:animScale>
                                      <p:cBhvr>
                                        <p:cTn id="52" dur="166" decel="50000">
                                          <p:stCondLst>
                                            <p:cond delay="1338"/>
                                          </p:stCondLst>
                                        </p:cTn>
                                        <p:tgtEl>
                                          <p:spTgt spid="117"/>
                                        </p:tgtEl>
                                      </p:cBhvr>
                                      <p:to x="100000" y="100000"/>
                                    </p:animScale>
                                    <p:animScale>
                                      <p:cBhvr>
                                        <p:cTn id="53" dur="26">
                                          <p:stCondLst>
                                            <p:cond delay="1642"/>
                                          </p:stCondLst>
                                        </p:cTn>
                                        <p:tgtEl>
                                          <p:spTgt spid="117"/>
                                        </p:tgtEl>
                                      </p:cBhvr>
                                      <p:to x="100000" y="90000"/>
                                    </p:animScale>
                                    <p:animScale>
                                      <p:cBhvr>
                                        <p:cTn id="54" dur="166" decel="50000">
                                          <p:stCondLst>
                                            <p:cond delay="1668"/>
                                          </p:stCondLst>
                                        </p:cTn>
                                        <p:tgtEl>
                                          <p:spTgt spid="117"/>
                                        </p:tgtEl>
                                      </p:cBhvr>
                                      <p:to x="100000" y="100000"/>
                                    </p:animScale>
                                    <p:animScale>
                                      <p:cBhvr>
                                        <p:cTn id="55" dur="26">
                                          <p:stCondLst>
                                            <p:cond delay="1808"/>
                                          </p:stCondLst>
                                        </p:cTn>
                                        <p:tgtEl>
                                          <p:spTgt spid="117"/>
                                        </p:tgtEl>
                                      </p:cBhvr>
                                      <p:to x="100000" y="95000"/>
                                    </p:animScale>
                                    <p:animScale>
                                      <p:cBhvr>
                                        <p:cTn id="56" dur="166" decel="50000">
                                          <p:stCondLst>
                                            <p:cond delay="1834"/>
                                          </p:stCondLst>
                                        </p:cTn>
                                        <p:tgtEl>
                                          <p:spTgt spid="11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14"/>
                                        </p:tgtEl>
                                        <p:attrNameLst>
                                          <p:attrName>style.visibility</p:attrName>
                                        </p:attrNameLst>
                                      </p:cBhvr>
                                      <p:to>
                                        <p:strVal val="visible"/>
                                      </p:to>
                                    </p:set>
                                    <p:animEffect transition="in" filter="wipe(down)">
                                      <p:cBhvr>
                                        <p:cTn id="61" dur="580">
                                          <p:stCondLst>
                                            <p:cond delay="0"/>
                                          </p:stCondLst>
                                        </p:cTn>
                                        <p:tgtEl>
                                          <p:spTgt spid="214"/>
                                        </p:tgtEl>
                                      </p:cBhvr>
                                    </p:animEffect>
                                    <p:anim calcmode="lin" valueType="num">
                                      <p:cBhvr>
                                        <p:cTn id="62" dur="1822" tmFilter="0,0; 0.14,0.36; 0.43,0.73; 0.71,0.91; 1.0,1.0">
                                          <p:stCondLst>
                                            <p:cond delay="0"/>
                                          </p:stCondLst>
                                        </p:cTn>
                                        <p:tgtEl>
                                          <p:spTgt spid="2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14"/>
                                        </p:tgtEl>
                                        <p:attrNameLst>
                                          <p:attrName>ppt_y</p:attrName>
                                        </p:attrNameLst>
                                      </p:cBhvr>
                                      <p:tavLst>
                                        <p:tav tm="0" fmla="#ppt_y-sin(pi*$)/81">
                                          <p:val>
                                            <p:fltVal val="0"/>
                                          </p:val>
                                        </p:tav>
                                        <p:tav tm="100000">
                                          <p:val>
                                            <p:fltVal val="1"/>
                                          </p:val>
                                        </p:tav>
                                      </p:tavLst>
                                    </p:anim>
                                    <p:animScale>
                                      <p:cBhvr>
                                        <p:cTn id="67" dur="26">
                                          <p:stCondLst>
                                            <p:cond delay="650"/>
                                          </p:stCondLst>
                                        </p:cTn>
                                        <p:tgtEl>
                                          <p:spTgt spid="214"/>
                                        </p:tgtEl>
                                      </p:cBhvr>
                                      <p:to x="100000" y="60000"/>
                                    </p:animScale>
                                    <p:animScale>
                                      <p:cBhvr>
                                        <p:cTn id="68" dur="166" decel="50000">
                                          <p:stCondLst>
                                            <p:cond delay="676"/>
                                          </p:stCondLst>
                                        </p:cTn>
                                        <p:tgtEl>
                                          <p:spTgt spid="214"/>
                                        </p:tgtEl>
                                      </p:cBhvr>
                                      <p:to x="100000" y="100000"/>
                                    </p:animScale>
                                    <p:animScale>
                                      <p:cBhvr>
                                        <p:cTn id="69" dur="26">
                                          <p:stCondLst>
                                            <p:cond delay="1312"/>
                                          </p:stCondLst>
                                        </p:cTn>
                                        <p:tgtEl>
                                          <p:spTgt spid="214"/>
                                        </p:tgtEl>
                                      </p:cBhvr>
                                      <p:to x="100000" y="80000"/>
                                    </p:animScale>
                                    <p:animScale>
                                      <p:cBhvr>
                                        <p:cTn id="70" dur="166" decel="50000">
                                          <p:stCondLst>
                                            <p:cond delay="1338"/>
                                          </p:stCondLst>
                                        </p:cTn>
                                        <p:tgtEl>
                                          <p:spTgt spid="214"/>
                                        </p:tgtEl>
                                      </p:cBhvr>
                                      <p:to x="100000" y="100000"/>
                                    </p:animScale>
                                    <p:animScale>
                                      <p:cBhvr>
                                        <p:cTn id="71" dur="26">
                                          <p:stCondLst>
                                            <p:cond delay="1642"/>
                                          </p:stCondLst>
                                        </p:cTn>
                                        <p:tgtEl>
                                          <p:spTgt spid="214"/>
                                        </p:tgtEl>
                                      </p:cBhvr>
                                      <p:to x="100000" y="90000"/>
                                    </p:animScale>
                                    <p:animScale>
                                      <p:cBhvr>
                                        <p:cTn id="72" dur="166" decel="50000">
                                          <p:stCondLst>
                                            <p:cond delay="1668"/>
                                          </p:stCondLst>
                                        </p:cTn>
                                        <p:tgtEl>
                                          <p:spTgt spid="214"/>
                                        </p:tgtEl>
                                      </p:cBhvr>
                                      <p:to x="100000" y="100000"/>
                                    </p:animScale>
                                    <p:animScale>
                                      <p:cBhvr>
                                        <p:cTn id="73" dur="26">
                                          <p:stCondLst>
                                            <p:cond delay="1808"/>
                                          </p:stCondLst>
                                        </p:cTn>
                                        <p:tgtEl>
                                          <p:spTgt spid="214"/>
                                        </p:tgtEl>
                                      </p:cBhvr>
                                      <p:to x="100000" y="95000"/>
                                    </p:animScale>
                                    <p:animScale>
                                      <p:cBhvr>
                                        <p:cTn id="74" dur="166" decel="50000">
                                          <p:stCondLst>
                                            <p:cond delay="1834"/>
                                          </p:stCondLst>
                                        </p:cTn>
                                        <p:tgtEl>
                                          <p:spTgt spid="2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07675972-EC86-4547-B04F-15D2A1AAFA10}"/>
              </a:ext>
            </a:extLst>
          </p:cNvPr>
          <p:cNvSpPr>
            <a:spLocks noChangeArrowheads="1"/>
          </p:cNvSpPr>
          <p:nvPr/>
        </p:nvSpPr>
        <p:spPr bwMode="auto">
          <a:xfrm>
            <a:off x="6378628" y="646097"/>
            <a:ext cx="3651532" cy="2846716"/>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126" name="Text Box 12">
            <a:extLst>
              <a:ext uri="{FF2B5EF4-FFF2-40B4-BE49-F238E27FC236}">
                <a16:creationId xmlns:a16="http://schemas.microsoft.com/office/drawing/2014/main" id="{17F7EBCE-0EC9-1915-4B68-088E4A07166D}"/>
              </a:ext>
            </a:extLst>
          </p:cNvPr>
          <p:cNvSpPr txBox="1">
            <a:spLocks noChangeArrowheads="1"/>
          </p:cNvSpPr>
          <p:nvPr/>
        </p:nvSpPr>
        <p:spPr bwMode="auto">
          <a:xfrm>
            <a:off x="7270027" y="2113838"/>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B</a:t>
            </a:r>
            <a:endParaRPr lang="es-ES_tradnl" altLang="en-US" sz="700">
              <a:latin typeface="Arial" panose="020B0604020202020204" pitchFamily="34" charset="0"/>
              <a:cs typeface="Arial" panose="020B0604020202020204" pitchFamily="34" charset="0"/>
            </a:endParaRPr>
          </a:p>
        </p:txBody>
      </p:sp>
      <p:sp>
        <p:nvSpPr>
          <p:cNvPr id="127" name="Text Box 21">
            <a:extLst>
              <a:ext uri="{FF2B5EF4-FFF2-40B4-BE49-F238E27FC236}">
                <a16:creationId xmlns:a16="http://schemas.microsoft.com/office/drawing/2014/main" id="{DE10F550-5586-1984-39C0-200C39090FA0}"/>
              </a:ext>
            </a:extLst>
          </p:cNvPr>
          <p:cNvSpPr txBox="1">
            <a:spLocks noChangeArrowheads="1"/>
          </p:cNvSpPr>
          <p:nvPr/>
        </p:nvSpPr>
        <p:spPr bwMode="auto">
          <a:xfrm>
            <a:off x="7142989" y="1261942"/>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A</a:t>
            </a:r>
            <a:endParaRPr lang="es-ES_tradnl" altLang="en-US" sz="700">
              <a:latin typeface="Arial" panose="020B0604020202020204" pitchFamily="34" charset="0"/>
              <a:cs typeface="Arial" panose="020B0604020202020204" pitchFamily="34" charset="0"/>
            </a:endParaRPr>
          </a:p>
        </p:txBody>
      </p:sp>
      <p:grpSp>
        <p:nvGrpSpPr>
          <p:cNvPr id="128" name="Group 280">
            <a:extLst>
              <a:ext uri="{FF2B5EF4-FFF2-40B4-BE49-F238E27FC236}">
                <a16:creationId xmlns:a16="http://schemas.microsoft.com/office/drawing/2014/main" id="{E0CD4718-34E0-EC2F-5C8E-0BFA9C39A04B}"/>
              </a:ext>
            </a:extLst>
          </p:cNvPr>
          <p:cNvGrpSpPr>
            <a:grpSpLocks/>
          </p:cNvGrpSpPr>
          <p:nvPr/>
        </p:nvGrpSpPr>
        <p:grpSpPr bwMode="auto">
          <a:xfrm>
            <a:off x="6864733" y="1599784"/>
            <a:ext cx="146615" cy="146293"/>
            <a:chOff x="0" y="0"/>
            <a:chExt cx="89" cy="85"/>
          </a:xfrm>
        </p:grpSpPr>
        <p:sp>
          <p:nvSpPr>
            <p:cNvPr id="129" name="Freeform 281">
              <a:extLst>
                <a:ext uri="{FF2B5EF4-FFF2-40B4-BE49-F238E27FC236}">
                  <a16:creationId xmlns:a16="http://schemas.microsoft.com/office/drawing/2014/main" id="{36B82832-D337-7439-88A2-B29FFBE7258F}"/>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0" name="Freeform 282">
              <a:extLst>
                <a:ext uri="{FF2B5EF4-FFF2-40B4-BE49-F238E27FC236}">
                  <a16:creationId xmlns:a16="http://schemas.microsoft.com/office/drawing/2014/main" id="{59410AAE-61C0-B81E-897A-AB7F46E5C60C}"/>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1" name="Freeform 283">
              <a:extLst>
                <a:ext uri="{FF2B5EF4-FFF2-40B4-BE49-F238E27FC236}">
                  <a16:creationId xmlns:a16="http://schemas.microsoft.com/office/drawing/2014/main" id="{CD898D58-1E50-15C3-317D-00D88457120E}"/>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2" name="Freeform 284">
              <a:extLst>
                <a:ext uri="{FF2B5EF4-FFF2-40B4-BE49-F238E27FC236}">
                  <a16:creationId xmlns:a16="http://schemas.microsoft.com/office/drawing/2014/main" id="{0B80A2D7-D0E1-D4B5-69CF-CE98114C9340}"/>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3" name="Freeform 285">
              <a:extLst>
                <a:ext uri="{FF2B5EF4-FFF2-40B4-BE49-F238E27FC236}">
                  <a16:creationId xmlns:a16="http://schemas.microsoft.com/office/drawing/2014/main" id="{A456C074-FE15-718D-1FBF-B88DF3D0EF97}"/>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4" name="Freeform 286">
              <a:extLst>
                <a:ext uri="{FF2B5EF4-FFF2-40B4-BE49-F238E27FC236}">
                  <a16:creationId xmlns:a16="http://schemas.microsoft.com/office/drawing/2014/main" id="{6D79043F-56A7-37A0-FF29-BBA2AA19A1F7}"/>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5" name="Freeform 287">
              <a:extLst>
                <a:ext uri="{FF2B5EF4-FFF2-40B4-BE49-F238E27FC236}">
                  <a16:creationId xmlns:a16="http://schemas.microsoft.com/office/drawing/2014/main" id="{F95B36A0-723D-333A-0C0E-3E7A2F52E629}"/>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6" name="Freeform 288">
              <a:extLst>
                <a:ext uri="{FF2B5EF4-FFF2-40B4-BE49-F238E27FC236}">
                  <a16:creationId xmlns:a16="http://schemas.microsoft.com/office/drawing/2014/main" id="{45D4312D-DE63-637A-91E2-8EE0796C14AE}"/>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7" name="Freeform 289">
              <a:extLst>
                <a:ext uri="{FF2B5EF4-FFF2-40B4-BE49-F238E27FC236}">
                  <a16:creationId xmlns:a16="http://schemas.microsoft.com/office/drawing/2014/main" id="{7BB15CF0-151A-5EE0-0B83-59F3CCC00E4C}"/>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8" name="Freeform 290">
              <a:extLst>
                <a:ext uri="{FF2B5EF4-FFF2-40B4-BE49-F238E27FC236}">
                  <a16:creationId xmlns:a16="http://schemas.microsoft.com/office/drawing/2014/main" id="{3052A0FD-E137-0641-A465-264CA2CE5157}"/>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39" name="Freeform 291">
              <a:extLst>
                <a:ext uri="{FF2B5EF4-FFF2-40B4-BE49-F238E27FC236}">
                  <a16:creationId xmlns:a16="http://schemas.microsoft.com/office/drawing/2014/main" id="{44941AC7-1533-6905-95AC-AE35E805635C}"/>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140" name="Freeform 292">
              <a:extLst>
                <a:ext uri="{FF2B5EF4-FFF2-40B4-BE49-F238E27FC236}">
                  <a16:creationId xmlns:a16="http://schemas.microsoft.com/office/drawing/2014/main" id="{89937CAD-0C34-B1BD-B704-03E5CD0CA60F}"/>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141" name="Text Box 12">
            <a:extLst>
              <a:ext uri="{FF2B5EF4-FFF2-40B4-BE49-F238E27FC236}">
                <a16:creationId xmlns:a16="http://schemas.microsoft.com/office/drawing/2014/main" id="{FE9F6878-3AD0-60E4-CFEC-BE23CC405AF9}"/>
              </a:ext>
            </a:extLst>
          </p:cNvPr>
          <p:cNvSpPr txBox="1">
            <a:spLocks noChangeArrowheads="1"/>
          </p:cNvSpPr>
          <p:nvPr/>
        </p:nvSpPr>
        <p:spPr bwMode="auto">
          <a:xfrm>
            <a:off x="7397794" y="2891309"/>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D</a:t>
            </a:r>
            <a:endParaRPr lang="es-ES_tradnl" altLang="en-US" sz="700">
              <a:latin typeface="Arial" panose="020B0604020202020204" pitchFamily="34" charset="0"/>
              <a:cs typeface="Arial" panose="020B0604020202020204" pitchFamily="34" charset="0"/>
            </a:endParaRPr>
          </a:p>
        </p:txBody>
      </p:sp>
      <p:sp>
        <p:nvSpPr>
          <p:cNvPr id="142" name="Text Box 12">
            <a:extLst>
              <a:ext uri="{FF2B5EF4-FFF2-40B4-BE49-F238E27FC236}">
                <a16:creationId xmlns:a16="http://schemas.microsoft.com/office/drawing/2014/main" id="{B7872E80-B04C-D9BF-E1E1-CD780E78C0E9}"/>
              </a:ext>
            </a:extLst>
          </p:cNvPr>
          <p:cNvSpPr txBox="1">
            <a:spLocks noChangeArrowheads="1"/>
          </p:cNvSpPr>
          <p:nvPr/>
        </p:nvSpPr>
        <p:spPr bwMode="auto">
          <a:xfrm>
            <a:off x="7441486" y="1680473"/>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C</a:t>
            </a:r>
            <a:endParaRPr lang="es-ES_tradnl" altLang="en-US" sz="700">
              <a:latin typeface="Arial" panose="020B0604020202020204" pitchFamily="34" charset="0"/>
              <a:cs typeface="Arial" panose="020B0604020202020204" pitchFamily="34" charset="0"/>
            </a:endParaRPr>
          </a:p>
        </p:txBody>
      </p:sp>
      <p:sp>
        <p:nvSpPr>
          <p:cNvPr id="143" name="Text Box 12">
            <a:extLst>
              <a:ext uri="{FF2B5EF4-FFF2-40B4-BE49-F238E27FC236}">
                <a16:creationId xmlns:a16="http://schemas.microsoft.com/office/drawing/2014/main" id="{B2E681A9-3A99-2856-D05B-965D23391E63}"/>
              </a:ext>
            </a:extLst>
          </p:cNvPr>
          <p:cNvSpPr txBox="1">
            <a:spLocks noChangeArrowheads="1"/>
          </p:cNvSpPr>
          <p:nvPr/>
        </p:nvSpPr>
        <p:spPr bwMode="auto">
          <a:xfrm>
            <a:off x="8610019" y="2199473"/>
            <a:ext cx="334779"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10</a:t>
            </a:r>
            <a:endParaRPr lang="es-ES_tradnl" altLang="en-US" sz="700" dirty="0">
              <a:latin typeface="Arial" panose="020B0604020202020204" pitchFamily="34" charset="0"/>
              <a:cs typeface="Arial" panose="020B0604020202020204" pitchFamily="34" charset="0"/>
            </a:endParaRPr>
          </a:p>
        </p:txBody>
      </p:sp>
      <p:sp>
        <p:nvSpPr>
          <p:cNvPr id="144" name="Text Box 21">
            <a:extLst>
              <a:ext uri="{FF2B5EF4-FFF2-40B4-BE49-F238E27FC236}">
                <a16:creationId xmlns:a16="http://schemas.microsoft.com/office/drawing/2014/main" id="{A0BCAF0B-CF9A-34ED-1038-76D808DF3236}"/>
              </a:ext>
            </a:extLst>
          </p:cNvPr>
          <p:cNvSpPr txBox="1">
            <a:spLocks noChangeArrowheads="1"/>
          </p:cNvSpPr>
          <p:nvPr/>
        </p:nvSpPr>
        <p:spPr bwMode="auto">
          <a:xfrm>
            <a:off x="8534254" y="1167781"/>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11</a:t>
            </a:r>
            <a:endParaRPr lang="es-ES_tradnl" altLang="en-US" sz="700" dirty="0">
              <a:latin typeface="Arial" panose="020B0604020202020204" pitchFamily="34" charset="0"/>
              <a:cs typeface="Arial" panose="020B0604020202020204" pitchFamily="34" charset="0"/>
            </a:endParaRPr>
          </a:p>
        </p:txBody>
      </p:sp>
      <p:cxnSp>
        <p:nvCxnSpPr>
          <p:cNvPr id="145" name="Straight Connector 144">
            <a:extLst>
              <a:ext uri="{FF2B5EF4-FFF2-40B4-BE49-F238E27FC236}">
                <a16:creationId xmlns:a16="http://schemas.microsoft.com/office/drawing/2014/main" id="{5617699C-1495-B2CA-D7BC-F5313E8C28D4}"/>
              </a:ext>
            </a:extLst>
          </p:cNvPr>
          <p:cNvCxnSpPr>
            <a:cxnSpLocks/>
          </p:cNvCxnSpPr>
          <p:nvPr/>
        </p:nvCxnSpPr>
        <p:spPr>
          <a:xfrm>
            <a:off x="6836852" y="1038694"/>
            <a:ext cx="3193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A74B07F-A1D0-8BE9-7228-3F2AF778AE95}"/>
              </a:ext>
            </a:extLst>
          </p:cNvPr>
          <p:cNvCxnSpPr>
            <a:cxnSpLocks/>
          </p:cNvCxnSpPr>
          <p:nvPr/>
        </p:nvCxnSpPr>
        <p:spPr>
          <a:xfrm flipV="1">
            <a:off x="8328183" y="1045202"/>
            <a:ext cx="0" cy="20616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1D1B0A2-80D2-18FC-7FA0-F071B559B718}"/>
              </a:ext>
            </a:extLst>
          </p:cNvPr>
          <p:cNvCxnSpPr>
            <a:cxnSpLocks/>
          </p:cNvCxnSpPr>
          <p:nvPr/>
        </p:nvCxnSpPr>
        <p:spPr>
          <a:xfrm>
            <a:off x="6856201" y="3106843"/>
            <a:ext cx="3167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830D593-ECBA-5C61-F733-ED7699ED0091}"/>
              </a:ext>
            </a:extLst>
          </p:cNvPr>
          <p:cNvCxnSpPr>
            <a:cxnSpLocks/>
          </p:cNvCxnSpPr>
          <p:nvPr/>
        </p:nvCxnSpPr>
        <p:spPr>
          <a:xfrm flipH="1" flipV="1">
            <a:off x="6836852" y="1053087"/>
            <a:ext cx="25800" cy="20537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0" descr="Rombos transparentes">
            <a:extLst>
              <a:ext uri="{FF2B5EF4-FFF2-40B4-BE49-F238E27FC236}">
                <a16:creationId xmlns:a16="http://schemas.microsoft.com/office/drawing/2014/main" id="{D21BBA7E-37A4-389D-D14C-96837178B690}"/>
              </a:ext>
            </a:extLst>
          </p:cNvPr>
          <p:cNvSpPr>
            <a:spLocks noChangeArrowheads="1"/>
          </p:cNvSpPr>
          <p:nvPr/>
        </p:nvSpPr>
        <p:spPr bwMode="auto">
          <a:xfrm>
            <a:off x="10031383" y="1582137"/>
            <a:ext cx="208385" cy="987769"/>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151" name="Text Box 21">
            <a:extLst>
              <a:ext uri="{FF2B5EF4-FFF2-40B4-BE49-F238E27FC236}">
                <a16:creationId xmlns:a16="http://schemas.microsoft.com/office/drawing/2014/main" id="{2542218D-D802-CE61-7A84-D33274AB9B32}"/>
              </a:ext>
            </a:extLst>
          </p:cNvPr>
          <p:cNvSpPr txBox="1">
            <a:spLocks noChangeArrowheads="1"/>
          </p:cNvSpPr>
          <p:nvPr/>
        </p:nvSpPr>
        <p:spPr bwMode="auto">
          <a:xfrm>
            <a:off x="9632734" y="1940484"/>
            <a:ext cx="303778" cy="215444"/>
          </a:xfrm>
          <a:prstGeom prst="rect">
            <a:avLst/>
          </a:prstGeom>
          <a:solidFill>
            <a:schemeClr val="tx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K</a:t>
            </a:r>
            <a:endParaRPr lang="es-ES_tradnl" altLang="en-US" sz="800" dirty="0">
              <a:latin typeface="Arial" panose="020B0604020202020204" pitchFamily="34" charset="0"/>
              <a:cs typeface="Arial" panose="020B0604020202020204" pitchFamily="34" charset="0"/>
            </a:endParaRPr>
          </a:p>
        </p:txBody>
      </p:sp>
      <p:sp>
        <p:nvSpPr>
          <p:cNvPr id="152" name="Rectangle 6">
            <a:extLst>
              <a:ext uri="{FF2B5EF4-FFF2-40B4-BE49-F238E27FC236}">
                <a16:creationId xmlns:a16="http://schemas.microsoft.com/office/drawing/2014/main" id="{F24E52AC-A8F4-7207-26BE-75E657575ED3}"/>
              </a:ext>
            </a:extLst>
          </p:cNvPr>
          <p:cNvSpPr>
            <a:spLocks noChangeArrowheads="1"/>
          </p:cNvSpPr>
          <p:nvPr/>
        </p:nvSpPr>
        <p:spPr bwMode="auto">
          <a:xfrm>
            <a:off x="9498788" y="1405695"/>
            <a:ext cx="527807" cy="1329706"/>
          </a:xfrm>
          <a:prstGeom prst="rect">
            <a:avLst/>
          </a:prstGeom>
          <a:no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153" name="Text Box 21">
            <a:extLst>
              <a:ext uri="{FF2B5EF4-FFF2-40B4-BE49-F238E27FC236}">
                <a16:creationId xmlns:a16="http://schemas.microsoft.com/office/drawing/2014/main" id="{69E435C5-5A30-D716-8C5A-642F5CD55ADA}"/>
              </a:ext>
            </a:extLst>
          </p:cNvPr>
          <p:cNvSpPr txBox="1">
            <a:spLocks noChangeArrowheads="1"/>
          </p:cNvSpPr>
          <p:nvPr/>
        </p:nvSpPr>
        <p:spPr bwMode="auto">
          <a:xfrm>
            <a:off x="8665299" y="1677615"/>
            <a:ext cx="309547" cy="215444"/>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9</a:t>
            </a:r>
            <a:endParaRPr lang="es-ES_tradnl" altLang="en-US" sz="800" dirty="0">
              <a:latin typeface="Arial" panose="020B0604020202020204" pitchFamily="34" charset="0"/>
              <a:cs typeface="Arial" panose="020B0604020202020204" pitchFamily="34" charset="0"/>
            </a:endParaRPr>
          </a:p>
        </p:txBody>
      </p:sp>
      <p:sp>
        <p:nvSpPr>
          <p:cNvPr id="154" name="Text Box 21">
            <a:extLst>
              <a:ext uri="{FF2B5EF4-FFF2-40B4-BE49-F238E27FC236}">
                <a16:creationId xmlns:a16="http://schemas.microsoft.com/office/drawing/2014/main" id="{CFB65B12-AE90-F169-6B02-C2EE2248C02A}"/>
              </a:ext>
            </a:extLst>
          </p:cNvPr>
          <p:cNvSpPr txBox="1">
            <a:spLocks noChangeArrowheads="1"/>
          </p:cNvSpPr>
          <p:nvPr/>
        </p:nvSpPr>
        <p:spPr bwMode="auto">
          <a:xfrm>
            <a:off x="8500497" y="2552569"/>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solidFill>
                  <a:schemeClr val="bg1"/>
                </a:solidFill>
                <a:latin typeface="Arial" panose="020B0604020202020204" pitchFamily="34" charset="0"/>
                <a:cs typeface="Arial" panose="020B0604020202020204" pitchFamily="34" charset="0"/>
              </a:rPr>
              <a:t>  </a:t>
            </a:r>
            <a:r>
              <a:rPr lang="es-ES_tradnl" altLang="en-US" sz="700" b="1" dirty="0">
                <a:latin typeface="Arial" panose="020B0604020202020204" pitchFamily="34" charset="0"/>
                <a:cs typeface="Arial" panose="020B0604020202020204" pitchFamily="34" charset="0"/>
              </a:rPr>
              <a:t>7</a:t>
            </a:r>
            <a:endParaRPr lang="es-ES_tradnl" altLang="en-US" sz="700" dirty="0">
              <a:latin typeface="Arial" panose="020B0604020202020204" pitchFamily="34" charset="0"/>
              <a:cs typeface="Arial" panose="020B0604020202020204" pitchFamily="34" charset="0"/>
            </a:endParaRPr>
          </a:p>
        </p:txBody>
      </p:sp>
      <p:sp>
        <p:nvSpPr>
          <p:cNvPr id="155" name="Text Box 21">
            <a:extLst>
              <a:ext uri="{FF2B5EF4-FFF2-40B4-BE49-F238E27FC236}">
                <a16:creationId xmlns:a16="http://schemas.microsoft.com/office/drawing/2014/main" id="{5343E1E6-2637-9AF7-2526-AF81418C5367}"/>
              </a:ext>
            </a:extLst>
          </p:cNvPr>
          <p:cNvSpPr txBox="1">
            <a:spLocks noChangeArrowheads="1"/>
          </p:cNvSpPr>
          <p:nvPr/>
        </p:nvSpPr>
        <p:spPr bwMode="auto">
          <a:xfrm>
            <a:off x="8228479" y="747767"/>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3</a:t>
            </a:r>
          </a:p>
        </p:txBody>
      </p:sp>
      <p:sp>
        <p:nvSpPr>
          <p:cNvPr id="156" name="Text Box 21">
            <a:extLst>
              <a:ext uri="{FF2B5EF4-FFF2-40B4-BE49-F238E27FC236}">
                <a16:creationId xmlns:a16="http://schemas.microsoft.com/office/drawing/2014/main" id="{6534611D-135D-4D20-3F19-AB23AA4A4AE8}"/>
              </a:ext>
            </a:extLst>
          </p:cNvPr>
          <p:cNvSpPr txBox="1">
            <a:spLocks noChangeArrowheads="1"/>
          </p:cNvSpPr>
          <p:nvPr/>
        </p:nvSpPr>
        <p:spPr bwMode="auto">
          <a:xfrm>
            <a:off x="8130408" y="3177200"/>
            <a:ext cx="309547" cy="200055"/>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2</a:t>
            </a:r>
          </a:p>
        </p:txBody>
      </p:sp>
      <p:sp>
        <p:nvSpPr>
          <p:cNvPr id="157" name="Text Box 21">
            <a:extLst>
              <a:ext uri="{FF2B5EF4-FFF2-40B4-BE49-F238E27FC236}">
                <a16:creationId xmlns:a16="http://schemas.microsoft.com/office/drawing/2014/main" id="{A3F08157-14EB-2BC5-FF76-3233E1478F18}"/>
              </a:ext>
            </a:extLst>
          </p:cNvPr>
          <p:cNvSpPr txBox="1">
            <a:spLocks noChangeArrowheads="1"/>
          </p:cNvSpPr>
          <p:nvPr/>
        </p:nvSpPr>
        <p:spPr bwMode="auto">
          <a:xfrm>
            <a:off x="6438997" y="2511897"/>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8</a:t>
            </a:r>
            <a:endParaRPr lang="es-ES_tradnl" altLang="en-US" sz="700" b="1" dirty="0">
              <a:latin typeface="Arial" panose="020B0604020202020204" pitchFamily="34" charset="0"/>
              <a:cs typeface="Arial" panose="020B0604020202020204" pitchFamily="34" charset="0"/>
            </a:endParaRPr>
          </a:p>
        </p:txBody>
      </p:sp>
      <p:sp>
        <p:nvSpPr>
          <p:cNvPr id="158" name="Text Box 21">
            <a:extLst>
              <a:ext uri="{FF2B5EF4-FFF2-40B4-BE49-F238E27FC236}">
                <a16:creationId xmlns:a16="http://schemas.microsoft.com/office/drawing/2014/main" id="{BCB2943C-7400-9C88-569D-8FA6C88A8C58}"/>
              </a:ext>
            </a:extLst>
          </p:cNvPr>
          <p:cNvSpPr txBox="1">
            <a:spLocks noChangeArrowheads="1"/>
          </p:cNvSpPr>
          <p:nvPr/>
        </p:nvSpPr>
        <p:spPr bwMode="auto">
          <a:xfrm>
            <a:off x="6413029" y="1541533"/>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6</a:t>
            </a:r>
            <a:endParaRPr lang="es-ES_tradnl" altLang="en-US" sz="700" b="1" dirty="0">
              <a:latin typeface="Arial" panose="020B0604020202020204" pitchFamily="34" charset="0"/>
              <a:cs typeface="Arial" panose="020B0604020202020204" pitchFamily="34" charset="0"/>
            </a:endParaRPr>
          </a:p>
        </p:txBody>
      </p:sp>
      <p:sp>
        <p:nvSpPr>
          <p:cNvPr id="159" name="Title 1">
            <a:extLst>
              <a:ext uri="{FF2B5EF4-FFF2-40B4-BE49-F238E27FC236}">
                <a16:creationId xmlns:a16="http://schemas.microsoft.com/office/drawing/2014/main" id="{84472AC4-BC04-2595-A7BC-C70812646C70}"/>
              </a:ext>
            </a:extLst>
          </p:cNvPr>
          <p:cNvSpPr txBox="1">
            <a:spLocks/>
          </p:cNvSpPr>
          <p:nvPr/>
        </p:nvSpPr>
        <p:spPr>
          <a:xfrm>
            <a:off x="6996521" y="311311"/>
            <a:ext cx="2624072" cy="251076"/>
          </a:xfrm>
          <a:prstGeom prst="rect">
            <a:avLst/>
          </a:prstGeom>
          <a:solidFill>
            <a:schemeClr val="bg1"/>
          </a:solidFill>
          <a:ln>
            <a:solidFill>
              <a:schemeClr val="accent1"/>
            </a:solidFill>
          </a:ln>
        </p:spPr>
        <p:txBody>
          <a:bodyPr anchor="ctr">
            <a:noAutofit/>
          </a:bodyPr>
          <a:lstStyle/>
          <a:p>
            <a:pPr algn="ctr" eaLnBrk="1" fontAlgn="auto" hangingPunct="1">
              <a:spcBef>
                <a:spcPts val="0"/>
              </a:spcBef>
              <a:spcAft>
                <a:spcPts val="0"/>
              </a:spcAft>
              <a:defRPr/>
            </a:pPr>
            <a:r>
              <a:rPr lang="en-US" sz="1100" b="1"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Transition defending to attacking c) </a:t>
            </a:r>
            <a:endParaRPr lang="en-US" sz="1100" dirty="0">
              <a:solidFill>
                <a:srgbClr val="FF0000"/>
              </a:solidFill>
              <a:latin typeface="Arial" panose="020B0604020202020204" pitchFamily="34" charset="0"/>
              <a:ea typeface="+mj-ea"/>
              <a:cs typeface="Arial" panose="020B0604020202020204" pitchFamily="34" charset="0"/>
            </a:endParaRPr>
          </a:p>
        </p:txBody>
      </p:sp>
      <p:sp>
        <p:nvSpPr>
          <p:cNvPr id="160" name="Line 60">
            <a:extLst>
              <a:ext uri="{FF2B5EF4-FFF2-40B4-BE49-F238E27FC236}">
                <a16:creationId xmlns:a16="http://schemas.microsoft.com/office/drawing/2014/main" id="{AB91A54E-62D6-2AD6-3C0E-C11F2B708719}"/>
              </a:ext>
            </a:extLst>
          </p:cNvPr>
          <p:cNvSpPr>
            <a:spLocks noChangeShapeType="1"/>
          </p:cNvSpPr>
          <p:nvPr/>
        </p:nvSpPr>
        <p:spPr bwMode="auto">
          <a:xfrm>
            <a:off x="7884931" y="2240993"/>
            <a:ext cx="649323" cy="64988"/>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1" name="Line 60">
            <a:extLst>
              <a:ext uri="{FF2B5EF4-FFF2-40B4-BE49-F238E27FC236}">
                <a16:creationId xmlns:a16="http://schemas.microsoft.com/office/drawing/2014/main" id="{6FB69306-1C6C-6137-2336-A9A7F90E10D9}"/>
              </a:ext>
            </a:extLst>
          </p:cNvPr>
          <p:cNvSpPr>
            <a:spLocks noChangeShapeType="1"/>
          </p:cNvSpPr>
          <p:nvPr/>
        </p:nvSpPr>
        <p:spPr bwMode="auto">
          <a:xfrm flipV="1">
            <a:off x="7793040" y="1285882"/>
            <a:ext cx="672953" cy="33435"/>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2" name="Line 60">
            <a:extLst>
              <a:ext uri="{FF2B5EF4-FFF2-40B4-BE49-F238E27FC236}">
                <a16:creationId xmlns:a16="http://schemas.microsoft.com/office/drawing/2014/main" id="{5B0EEA67-94AD-C3DF-70E2-D6C07450AFF3}"/>
              </a:ext>
            </a:extLst>
          </p:cNvPr>
          <p:cNvSpPr>
            <a:spLocks noChangeShapeType="1"/>
          </p:cNvSpPr>
          <p:nvPr/>
        </p:nvSpPr>
        <p:spPr bwMode="auto">
          <a:xfrm flipV="1">
            <a:off x="8175402" y="1836012"/>
            <a:ext cx="436479" cy="74936"/>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 name="Line 60">
            <a:extLst>
              <a:ext uri="{FF2B5EF4-FFF2-40B4-BE49-F238E27FC236}">
                <a16:creationId xmlns:a16="http://schemas.microsoft.com/office/drawing/2014/main" id="{BF06DD59-CCFC-1B11-C11D-F8AB844E9A13}"/>
              </a:ext>
            </a:extLst>
          </p:cNvPr>
          <p:cNvSpPr>
            <a:spLocks noChangeShapeType="1"/>
          </p:cNvSpPr>
          <p:nvPr/>
        </p:nvSpPr>
        <p:spPr bwMode="auto">
          <a:xfrm flipV="1">
            <a:off x="7915543" y="2636026"/>
            <a:ext cx="511166" cy="126556"/>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 name="Line 60">
            <a:extLst>
              <a:ext uri="{FF2B5EF4-FFF2-40B4-BE49-F238E27FC236}">
                <a16:creationId xmlns:a16="http://schemas.microsoft.com/office/drawing/2014/main" id="{91722B91-4A04-AAA7-7575-3AD008C025B1}"/>
              </a:ext>
            </a:extLst>
          </p:cNvPr>
          <p:cNvSpPr>
            <a:spLocks noChangeShapeType="1"/>
          </p:cNvSpPr>
          <p:nvPr/>
        </p:nvSpPr>
        <p:spPr bwMode="auto">
          <a:xfrm flipH="1" flipV="1">
            <a:off x="7505789" y="1376677"/>
            <a:ext cx="1050104" cy="134217"/>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5" name="Line 60">
            <a:extLst>
              <a:ext uri="{FF2B5EF4-FFF2-40B4-BE49-F238E27FC236}">
                <a16:creationId xmlns:a16="http://schemas.microsoft.com/office/drawing/2014/main" id="{0BBE6C31-90F5-652D-9972-5A7C504063FE}"/>
              </a:ext>
            </a:extLst>
          </p:cNvPr>
          <p:cNvSpPr>
            <a:spLocks noChangeShapeType="1"/>
          </p:cNvSpPr>
          <p:nvPr/>
        </p:nvSpPr>
        <p:spPr bwMode="auto">
          <a:xfrm flipH="1" flipV="1">
            <a:off x="7793040" y="1766209"/>
            <a:ext cx="677591" cy="26658"/>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6" name="Line 60">
            <a:extLst>
              <a:ext uri="{FF2B5EF4-FFF2-40B4-BE49-F238E27FC236}">
                <a16:creationId xmlns:a16="http://schemas.microsoft.com/office/drawing/2014/main" id="{AFF2406F-6539-F4EF-FBC1-F3240621314D}"/>
              </a:ext>
            </a:extLst>
          </p:cNvPr>
          <p:cNvSpPr>
            <a:spLocks noChangeShapeType="1"/>
          </p:cNvSpPr>
          <p:nvPr/>
        </p:nvSpPr>
        <p:spPr bwMode="auto">
          <a:xfrm flipH="1">
            <a:off x="7639555" y="2089424"/>
            <a:ext cx="1093670" cy="118448"/>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 name="Line 60">
            <a:extLst>
              <a:ext uri="{FF2B5EF4-FFF2-40B4-BE49-F238E27FC236}">
                <a16:creationId xmlns:a16="http://schemas.microsoft.com/office/drawing/2014/main" id="{04BC4C5C-3A16-3D6F-3C01-C11F477924FC}"/>
              </a:ext>
            </a:extLst>
          </p:cNvPr>
          <p:cNvSpPr>
            <a:spLocks noChangeShapeType="1"/>
          </p:cNvSpPr>
          <p:nvPr/>
        </p:nvSpPr>
        <p:spPr bwMode="auto">
          <a:xfrm flipH="1" flipV="1">
            <a:off x="7729724" y="2986693"/>
            <a:ext cx="837609" cy="21396"/>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8" name="Line 26">
            <a:extLst>
              <a:ext uri="{FF2B5EF4-FFF2-40B4-BE49-F238E27FC236}">
                <a16:creationId xmlns:a16="http://schemas.microsoft.com/office/drawing/2014/main" id="{5A8F18BD-5DB8-BFA7-D807-C0FE85E60658}"/>
              </a:ext>
            </a:extLst>
          </p:cNvPr>
          <p:cNvSpPr>
            <a:spLocks noChangeShapeType="1"/>
          </p:cNvSpPr>
          <p:nvPr/>
        </p:nvSpPr>
        <p:spPr bwMode="auto">
          <a:xfrm flipH="1" flipV="1">
            <a:off x="6866585" y="2647206"/>
            <a:ext cx="494968" cy="30850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3" name="Subtitle 2">
            <a:extLst>
              <a:ext uri="{FF2B5EF4-FFF2-40B4-BE49-F238E27FC236}">
                <a16:creationId xmlns:a16="http://schemas.microsoft.com/office/drawing/2014/main" id="{0F674CCA-29FC-D9A9-C901-879F2ACF5487}"/>
              </a:ext>
            </a:extLst>
          </p:cNvPr>
          <p:cNvSpPr txBox="1">
            <a:spLocks/>
          </p:cNvSpPr>
          <p:nvPr/>
        </p:nvSpPr>
        <p:spPr>
          <a:xfrm>
            <a:off x="10404481" y="562387"/>
            <a:ext cx="1512446" cy="2968311"/>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The keeper saves the ball and distributes it to either the defending team (now transitioning into attack) or directly to an outside player.</a:t>
            </a:r>
          </a:p>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Here the pass or throw is to defender (D) who links with outside player (8) who changes the point of attack to (6).</a:t>
            </a:r>
          </a:p>
          <a:p>
            <a:pPr eaLnBrk="1" hangingPunct="1">
              <a:lnSpc>
                <a:spcPct val="120000"/>
              </a:lnSpc>
              <a:buFont typeface="Wingdings 2" panose="05020102010507070707" pitchFamily="18" charset="2"/>
              <a:buNone/>
            </a:pP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34" name="Line 26">
            <a:extLst>
              <a:ext uri="{FF2B5EF4-FFF2-40B4-BE49-F238E27FC236}">
                <a16:creationId xmlns:a16="http://schemas.microsoft.com/office/drawing/2014/main" id="{4E0DCAFE-2936-671E-17D5-13E325403532}"/>
              </a:ext>
            </a:extLst>
          </p:cNvPr>
          <p:cNvSpPr>
            <a:spLocks noChangeShapeType="1"/>
          </p:cNvSpPr>
          <p:nvPr/>
        </p:nvSpPr>
        <p:spPr bwMode="auto">
          <a:xfrm flipV="1">
            <a:off x="6831909" y="1785337"/>
            <a:ext cx="106954" cy="87396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 name="Line 26">
            <a:extLst>
              <a:ext uri="{FF2B5EF4-FFF2-40B4-BE49-F238E27FC236}">
                <a16:creationId xmlns:a16="http://schemas.microsoft.com/office/drawing/2014/main" id="{B1890C45-7098-8794-B2D4-E2ED812751A5}"/>
              </a:ext>
            </a:extLst>
          </p:cNvPr>
          <p:cNvSpPr>
            <a:spLocks noChangeShapeType="1"/>
          </p:cNvSpPr>
          <p:nvPr/>
        </p:nvSpPr>
        <p:spPr bwMode="auto">
          <a:xfrm flipH="1">
            <a:off x="8633083" y="2070843"/>
            <a:ext cx="960404" cy="94712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 name="Rectangle 2">
            <a:extLst>
              <a:ext uri="{FF2B5EF4-FFF2-40B4-BE49-F238E27FC236}">
                <a16:creationId xmlns:a16="http://schemas.microsoft.com/office/drawing/2014/main" id="{659792BB-B984-5D8C-5A66-783CEBAB5AFF}"/>
              </a:ext>
            </a:extLst>
          </p:cNvPr>
          <p:cNvSpPr>
            <a:spLocks noChangeArrowheads="1"/>
          </p:cNvSpPr>
          <p:nvPr/>
        </p:nvSpPr>
        <p:spPr bwMode="auto">
          <a:xfrm>
            <a:off x="485236" y="683982"/>
            <a:ext cx="3651532" cy="2846716"/>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237" name="Text Box 12">
            <a:extLst>
              <a:ext uri="{FF2B5EF4-FFF2-40B4-BE49-F238E27FC236}">
                <a16:creationId xmlns:a16="http://schemas.microsoft.com/office/drawing/2014/main" id="{EEA514C7-9033-3DEC-1854-8B8E88E11C97}"/>
              </a:ext>
            </a:extLst>
          </p:cNvPr>
          <p:cNvSpPr txBox="1">
            <a:spLocks noChangeArrowheads="1"/>
          </p:cNvSpPr>
          <p:nvPr/>
        </p:nvSpPr>
        <p:spPr bwMode="auto">
          <a:xfrm>
            <a:off x="1419989" y="2039782"/>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B</a:t>
            </a:r>
            <a:endParaRPr lang="es-ES_tradnl" altLang="en-US" sz="700">
              <a:latin typeface="Arial" panose="020B0604020202020204" pitchFamily="34" charset="0"/>
              <a:cs typeface="Arial" panose="020B0604020202020204" pitchFamily="34" charset="0"/>
            </a:endParaRPr>
          </a:p>
        </p:txBody>
      </p:sp>
      <p:sp>
        <p:nvSpPr>
          <p:cNvPr id="238" name="Text Box 21">
            <a:extLst>
              <a:ext uri="{FF2B5EF4-FFF2-40B4-BE49-F238E27FC236}">
                <a16:creationId xmlns:a16="http://schemas.microsoft.com/office/drawing/2014/main" id="{779EA73B-4C6C-030F-800E-73556E161D2C}"/>
              </a:ext>
            </a:extLst>
          </p:cNvPr>
          <p:cNvSpPr txBox="1">
            <a:spLocks noChangeArrowheads="1"/>
          </p:cNvSpPr>
          <p:nvPr/>
        </p:nvSpPr>
        <p:spPr bwMode="auto">
          <a:xfrm>
            <a:off x="1249597" y="1299827"/>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A</a:t>
            </a:r>
            <a:endParaRPr lang="es-ES_tradnl" altLang="en-US" sz="700">
              <a:latin typeface="Arial" panose="020B0604020202020204" pitchFamily="34" charset="0"/>
              <a:cs typeface="Arial" panose="020B0604020202020204" pitchFamily="34" charset="0"/>
            </a:endParaRPr>
          </a:p>
        </p:txBody>
      </p:sp>
      <p:grpSp>
        <p:nvGrpSpPr>
          <p:cNvPr id="239" name="Group 280">
            <a:extLst>
              <a:ext uri="{FF2B5EF4-FFF2-40B4-BE49-F238E27FC236}">
                <a16:creationId xmlns:a16="http://schemas.microsoft.com/office/drawing/2014/main" id="{EFF683EA-84BD-6FF8-1AF4-038C12788D3E}"/>
              </a:ext>
            </a:extLst>
          </p:cNvPr>
          <p:cNvGrpSpPr>
            <a:grpSpLocks/>
          </p:cNvGrpSpPr>
          <p:nvPr/>
        </p:nvGrpSpPr>
        <p:grpSpPr bwMode="auto">
          <a:xfrm>
            <a:off x="1697955" y="2580157"/>
            <a:ext cx="146615" cy="146293"/>
            <a:chOff x="0" y="0"/>
            <a:chExt cx="89" cy="85"/>
          </a:xfrm>
        </p:grpSpPr>
        <p:sp>
          <p:nvSpPr>
            <p:cNvPr id="240" name="Freeform 281">
              <a:extLst>
                <a:ext uri="{FF2B5EF4-FFF2-40B4-BE49-F238E27FC236}">
                  <a16:creationId xmlns:a16="http://schemas.microsoft.com/office/drawing/2014/main" id="{8409DB6A-2F73-272B-A6FA-28D7D286BFCB}"/>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41" name="Freeform 282">
              <a:extLst>
                <a:ext uri="{FF2B5EF4-FFF2-40B4-BE49-F238E27FC236}">
                  <a16:creationId xmlns:a16="http://schemas.microsoft.com/office/drawing/2014/main" id="{7ACA6AEF-5D31-AB3F-0F98-61D4AD0C75F3}"/>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42" name="Freeform 283">
              <a:extLst>
                <a:ext uri="{FF2B5EF4-FFF2-40B4-BE49-F238E27FC236}">
                  <a16:creationId xmlns:a16="http://schemas.microsoft.com/office/drawing/2014/main" id="{0286FF41-006B-680D-9652-A55C8EEC0F89}"/>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43" name="Freeform 284">
              <a:extLst>
                <a:ext uri="{FF2B5EF4-FFF2-40B4-BE49-F238E27FC236}">
                  <a16:creationId xmlns:a16="http://schemas.microsoft.com/office/drawing/2014/main" id="{896AFF8F-26EE-DC75-BA7E-A98A531C763B}"/>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44" name="Freeform 285">
              <a:extLst>
                <a:ext uri="{FF2B5EF4-FFF2-40B4-BE49-F238E27FC236}">
                  <a16:creationId xmlns:a16="http://schemas.microsoft.com/office/drawing/2014/main" id="{EA10EA67-EDFB-431C-64C6-8B95455F7D00}"/>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45" name="Freeform 286">
              <a:extLst>
                <a:ext uri="{FF2B5EF4-FFF2-40B4-BE49-F238E27FC236}">
                  <a16:creationId xmlns:a16="http://schemas.microsoft.com/office/drawing/2014/main" id="{8E2C8C1B-7672-5C8B-6A41-3D64C3F89E36}"/>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46" name="Freeform 287">
              <a:extLst>
                <a:ext uri="{FF2B5EF4-FFF2-40B4-BE49-F238E27FC236}">
                  <a16:creationId xmlns:a16="http://schemas.microsoft.com/office/drawing/2014/main" id="{F731219F-AB35-93F0-F2F7-66C5B19D17BC}"/>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47" name="Freeform 288">
              <a:extLst>
                <a:ext uri="{FF2B5EF4-FFF2-40B4-BE49-F238E27FC236}">
                  <a16:creationId xmlns:a16="http://schemas.microsoft.com/office/drawing/2014/main" id="{4DC36E3F-6C09-645C-0943-01EC59C19449}"/>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48" name="Freeform 289">
              <a:extLst>
                <a:ext uri="{FF2B5EF4-FFF2-40B4-BE49-F238E27FC236}">
                  <a16:creationId xmlns:a16="http://schemas.microsoft.com/office/drawing/2014/main" id="{A116CC6D-6B57-23D7-7382-71F9CB852888}"/>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49" name="Freeform 290">
              <a:extLst>
                <a:ext uri="{FF2B5EF4-FFF2-40B4-BE49-F238E27FC236}">
                  <a16:creationId xmlns:a16="http://schemas.microsoft.com/office/drawing/2014/main" id="{97A63186-E95D-844B-1787-B509F42EAFDB}"/>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50" name="Freeform 291">
              <a:extLst>
                <a:ext uri="{FF2B5EF4-FFF2-40B4-BE49-F238E27FC236}">
                  <a16:creationId xmlns:a16="http://schemas.microsoft.com/office/drawing/2014/main" id="{A5E39D51-72C7-C332-BFC7-8CEAF0A05F82}"/>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251" name="Freeform 292">
              <a:extLst>
                <a:ext uri="{FF2B5EF4-FFF2-40B4-BE49-F238E27FC236}">
                  <a16:creationId xmlns:a16="http://schemas.microsoft.com/office/drawing/2014/main" id="{3A4E0A82-E0C6-1E4A-CA98-78EA3B856BED}"/>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252" name="Text Box 12">
            <a:extLst>
              <a:ext uri="{FF2B5EF4-FFF2-40B4-BE49-F238E27FC236}">
                <a16:creationId xmlns:a16="http://schemas.microsoft.com/office/drawing/2014/main" id="{D627BC03-0815-CE47-3CC5-52A0A1DC60C6}"/>
              </a:ext>
            </a:extLst>
          </p:cNvPr>
          <p:cNvSpPr txBox="1">
            <a:spLocks noChangeArrowheads="1"/>
          </p:cNvSpPr>
          <p:nvPr/>
        </p:nvSpPr>
        <p:spPr bwMode="auto">
          <a:xfrm>
            <a:off x="1351730" y="2688135"/>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D</a:t>
            </a:r>
            <a:endParaRPr lang="es-ES_tradnl" altLang="en-US" sz="700">
              <a:latin typeface="Arial" panose="020B0604020202020204" pitchFamily="34" charset="0"/>
              <a:cs typeface="Arial" panose="020B0604020202020204" pitchFamily="34" charset="0"/>
            </a:endParaRPr>
          </a:p>
        </p:txBody>
      </p:sp>
      <p:sp>
        <p:nvSpPr>
          <p:cNvPr id="253" name="Text Box 12">
            <a:extLst>
              <a:ext uri="{FF2B5EF4-FFF2-40B4-BE49-F238E27FC236}">
                <a16:creationId xmlns:a16="http://schemas.microsoft.com/office/drawing/2014/main" id="{1535FBB7-D7C4-3B27-4A70-EAAA571DEB23}"/>
              </a:ext>
            </a:extLst>
          </p:cNvPr>
          <p:cNvSpPr txBox="1">
            <a:spLocks noChangeArrowheads="1"/>
          </p:cNvSpPr>
          <p:nvPr/>
        </p:nvSpPr>
        <p:spPr bwMode="auto">
          <a:xfrm>
            <a:off x="1565529" y="1570111"/>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C</a:t>
            </a:r>
            <a:endParaRPr lang="es-ES_tradnl" altLang="en-US" sz="700">
              <a:latin typeface="Arial" panose="020B0604020202020204" pitchFamily="34" charset="0"/>
              <a:cs typeface="Arial" panose="020B0604020202020204" pitchFamily="34" charset="0"/>
            </a:endParaRPr>
          </a:p>
        </p:txBody>
      </p:sp>
      <p:sp>
        <p:nvSpPr>
          <p:cNvPr id="254" name="Text Box 12">
            <a:extLst>
              <a:ext uri="{FF2B5EF4-FFF2-40B4-BE49-F238E27FC236}">
                <a16:creationId xmlns:a16="http://schemas.microsoft.com/office/drawing/2014/main" id="{1BE82342-D80B-807A-73F2-9103C5E9FC24}"/>
              </a:ext>
            </a:extLst>
          </p:cNvPr>
          <p:cNvSpPr txBox="1">
            <a:spLocks noChangeArrowheads="1"/>
          </p:cNvSpPr>
          <p:nvPr/>
        </p:nvSpPr>
        <p:spPr bwMode="auto">
          <a:xfrm>
            <a:off x="2662502" y="2227986"/>
            <a:ext cx="334779"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10</a:t>
            </a:r>
            <a:endParaRPr lang="es-ES_tradnl" altLang="en-US" sz="700" dirty="0">
              <a:latin typeface="Arial" panose="020B0604020202020204" pitchFamily="34" charset="0"/>
              <a:cs typeface="Arial" panose="020B0604020202020204" pitchFamily="34" charset="0"/>
            </a:endParaRPr>
          </a:p>
        </p:txBody>
      </p:sp>
      <p:sp>
        <p:nvSpPr>
          <p:cNvPr id="255" name="Text Box 21">
            <a:extLst>
              <a:ext uri="{FF2B5EF4-FFF2-40B4-BE49-F238E27FC236}">
                <a16:creationId xmlns:a16="http://schemas.microsoft.com/office/drawing/2014/main" id="{987D37FB-BFE1-C713-612B-24F3709F0420}"/>
              </a:ext>
            </a:extLst>
          </p:cNvPr>
          <p:cNvSpPr txBox="1">
            <a:spLocks noChangeArrowheads="1"/>
          </p:cNvSpPr>
          <p:nvPr/>
        </p:nvSpPr>
        <p:spPr bwMode="auto">
          <a:xfrm>
            <a:off x="2520345" y="1205411"/>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11</a:t>
            </a:r>
            <a:endParaRPr lang="es-ES_tradnl" altLang="en-US" sz="700" dirty="0">
              <a:latin typeface="Arial" panose="020B0604020202020204" pitchFamily="34" charset="0"/>
              <a:cs typeface="Arial" panose="020B0604020202020204" pitchFamily="34" charset="0"/>
            </a:endParaRPr>
          </a:p>
        </p:txBody>
      </p:sp>
      <p:cxnSp>
        <p:nvCxnSpPr>
          <p:cNvPr id="256" name="Straight Connector 255">
            <a:extLst>
              <a:ext uri="{FF2B5EF4-FFF2-40B4-BE49-F238E27FC236}">
                <a16:creationId xmlns:a16="http://schemas.microsoft.com/office/drawing/2014/main" id="{42B5A1F0-4866-AA5D-930E-EB7D2AFED236}"/>
              </a:ext>
            </a:extLst>
          </p:cNvPr>
          <p:cNvCxnSpPr>
            <a:cxnSpLocks/>
          </p:cNvCxnSpPr>
          <p:nvPr/>
        </p:nvCxnSpPr>
        <p:spPr>
          <a:xfrm>
            <a:off x="943460" y="1076579"/>
            <a:ext cx="3193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AA7BAC0-C26B-6666-0794-FCE647A05B13}"/>
              </a:ext>
            </a:extLst>
          </p:cNvPr>
          <p:cNvCxnSpPr>
            <a:cxnSpLocks/>
          </p:cNvCxnSpPr>
          <p:nvPr/>
        </p:nvCxnSpPr>
        <p:spPr>
          <a:xfrm flipV="1">
            <a:off x="2434791" y="1083087"/>
            <a:ext cx="0" cy="20616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79FA02F2-E53B-7C5B-56BE-69BE14CF5157}"/>
              </a:ext>
            </a:extLst>
          </p:cNvPr>
          <p:cNvCxnSpPr>
            <a:cxnSpLocks/>
          </p:cNvCxnSpPr>
          <p:nvPr/>
        </p:nvCxnSpPr>
        <p:spPr>
          <a:xfrm>
            <a:off x="962809" y="3144728"/>
            <a:ext cx="3167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C7901B36-4FA8-D02B-9109-40F9BB5589D6}"/>
              </a:ext>
            </a:extLst>
          </p:cNvPr>
          <p:cNvCxnSpPr>
            <a:cxnSpLocks/>
          </p:cNvCxnSpPr>
          <p:nvPr/>
        </p:nvCxnSpPr>
        <p:spPr>
          <a:xfrm flipH="1" flipV="1">
            <a:off x="943460" y="1090972"/>
            <a:ext cx="25800" cy="20537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Line 26">
            <a:extLst>
              <a:ext uri="{FF2B5EF4-FFF2-40B4-BE49-F238E27FC236}">
                <a16:creationId xmlns:a16="http://schemas.microsoft.com/office/drawing/2014/main" id="{F1F153EF-33CA-0C11-983C-36353F28B528}"/>
              </a:ext>
            </a:extLst>
          </p:cNvPr>
          <p:cNvSpPr>
            <a:spLocks noChangeShapeType="1"/>
          </p:cNvSpPr>
          <p:nvPr/>
        </p:nvSpPr>
        <p:spPr bwMode="auto">
          <a:xfrm flipH="1" flipV="1">
            <a:off x="898784" y="1690793"/>
            <a:ext cx="1941047" cy="42721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1" name="Rectangle 10" descr="Rombos transparentes">
            <a:extLst>
              <a:ext uri="{FF2B5EF4-FFF2-40B4-BE49-F238E27FC236}">
                <a16:creationId xmlns:a16="http://schemas.microsoft.com/office/drawing/2014/main" id="{FF0467E5-9E00-2B72-9D56-64A3B38F7610}"/>
              </a:ext>
            </a:extLst>
          </p:cNvPr>
          <p:cNvSpPr>
            <a:spLocks noChangeArrowheads="1"/>
          </p:cNvSpPr>
          <p:nvPr/>
        </p:nvSpPr>
        <p:spPr bwMode="auto">
          <a:xfrm>
            <a:off x="4137991" y="1620022"/>
            <a:ext cx="208385" cy="987769"/>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262" name="Text Box 21">
            <a:extLst>
              <a:ext uri="{FF2B5EF4-FFF2-40B4-BE49-F238E27FC236}">
                <a16:creationId xmlns:a16="http://schemas.microsoft.com/office/drawing/2014/main" id="{404F43DB-8A20-B026-DA95-2BD300CD7A59}"/>
              </a:ext>
            </a:extLst>
          </p:cNvPr>
          <p:cNvSpPr txBox="1">
            <a:spLocks noChangeArrowheads="1"/>
          </p:cNvSpPr>
          <p:nvPr/>
        </p:nvSpPr>
        <p:spPr bwMode="auto">
          <a:xfrm>
            <a:off x="3739342" y="1978369"/>
            <a:ext cx="303778" cy="215444"/>
          </a:xfrm>
          <a:prstGeom prst="rect">
            <a:avLst/>
          </a:prstGeom>
          <a:solidFill>
            <a:schemeClr val="tx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K</a:t>
            </a:r>
            <a:endParaRPr lang="es-ES_tradnl" altLang="en-US" sz="800" dirty="0">
              <a:latin typeface="Arial" panose="020B0604020202020204" pitchFamily="34" charset="0"/>
              <a:cs typeface="Arial" panose="020B0604020202020204" pitchFamily="34" charset="0"/>
            </a:endParaRPr>
          </a:p>
        </p:txBody>
      </p:sp>
      <p:sp>
        <p:nvSpPr>
          <p:cNvPr id="263" name="Rectangle 6">
            <a:extLst>
              <a:ext uri="{FF2B5EF4-FFF2-40B4-BE49-F238E27FC236}">
                <a16:creationId xmlns:a16="http://schemas.microsoft.com/office/drawing/2014/main" id="{28F5DDE7-C6A0-3E20-9486-00829D73E570}"/>
              </a:ext>
            </a:extLst>
          </p:cNvPr>
          <p:cNvSpPr>
            <a:spLocks noChangeArrowheads="1"/>
          </p:cNvSpPr>
          <p:nvPr/>
        </p:nvSpPr>
        <p:spPr bwMode="auto">
          <a:xfrm>
            <a:off x="3605396" y="1443580"/>
            <a:ext cx="527807" cy="1329706"/>
          </a:xfrm>
          <a:prstGeom prst="rect">
            <a:avLst/>
          </a:prstGeom>
          <a:no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264" name="Text Box 21">
            <a:extLst>
              <a:ext uri="{FF2B5EF4-FFF2-40B4-BE49-F238E27FC236}">
                <a16:creationId xmlns:a16="http://schemas.microsoft.com/office/drawing/2014/main" id="{38C86AA1-4C61-DF1D-9A48-8E03BBDA5678}"/>
              </a:ext>
            </a:extLst>
          </p:cNvPr>
          <p:cNvSpPr txBox="1">
            <a:spLocks noChangeArrowheads="1"/>
          </p:cNvSpPr>
          <p:nvPr/>
        </p:nvSpPr>
        <p:spPr bwMode="auto">
          <a:xfrm>
            <a:off x="2590363" y="1783054"/>
            <a:ext cx="309547" cy="215444"/>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9</a:t>
            </a:r>
            <a:endParaRPr lang="es-ES_tradnl" altLang="en-US" sz="800" dirty="0">
              <a:latin typeface="Arial" panose="020B0604020202020204" pitchFamily="34" charset="0"/>
              <a:cs typeface="Arial" panose="020B0604020202020204" pitchFamily="34" charset="0"/>
            </a:endParaRPr>
          </a:p>
        </p:txBody>
      </p:sp>
      <p:sp>
        <p:nvSpPr>
          <p:cNvPr id="265" name="Text Box 21">
            <a:extLst>
              <a:ext uri="{FF2B5EF4-FFF2-40B4-BE49-F238E27FC236}">
                <a16:creationId xmlns:a16="http://schemas.microsoft.com/office/drawing/2014/main" id="{84EAC14C-763F-3D48-2FE3-586964EEB046}"/>
              </a:ext>
            </a:extLst>
          </p:cNvPr>
          <p:cNvSpPr txBox="1">
            <a:spLocks noChangeArrowheads="1"/>
          </p:cNvSpPr>
          <p:nvPr/>
        </p:nvSpPr>
        <p:spPr bwMode="auto">
          <a:xfrm>
            <a:off x="2530286" y="2573231"/>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solidFill>
                  <a:schemeClr val="bg1"/>
                </a:solidFill>
                <a:latin typeface="Arial" panose="020B0604020202020204" pitchFamily="34" charset="0"/>
                <a:cs typeface="Arial" panose="020B0604020202020204" pitchFamily="34" charset="0"/>
              </a:rPr>
              <a:t>  </a:t>
            </a:r>
            <a:r>
              <a:rPr lang="es-ES_tradnl" altLang="en-US" sz="700" b="1" dirty="0">
                <a:latin typeface="Arial" panose="020B0604020202020204" pitchFamily="34" charset="0"/>
                <a:cs typeface="Arial" panose="020B0604020202020204" pitchFamily="34" charset="0"/>
              </a:rPr>
              <a:t>7</a:t>
            </a:r>
            <a:endParaRPr lang="es-ES_tradnl" altLang="en-US" sz="700" dirty="0">
              <a:latin typeface="Arial" panose="020B0604020202020204" pitchFamily="34" charset="0"/>
              <a:cs typeface="Arial" panose="020B0604020202020204" pitchFamily="34" charset="0"/>
            </a:endParaRPr>
          </a:p>
        </p:txBody>
      </p:sp>
      <p:sp>
        <p:nvSpPr>
          <p:cNvPr id="266" name="Text Box 21">
            <a:extLst>
              <a:ext uri="{FF2B5EF4-FFF2-40B4-BE49-F238E27FC236}">
                <a16:creationId xmlns:a16="http://schemas.microsoft.com/office/drawing/2014/main" id="{FB6286CF-800C-66E7-07F9-6DC745D064CE}"/>
              </a:ext>
            </a:extLst>
          </p:cNvPr>
          <p:cNvSpPr txBox="1">
            <a:spLocks noChangeArrowheads="1"/>
          </p:cNvSpPr>
          <p:nvPr/>
        </p:nvSpPr>
        <p:spPr bwMode="auto">
          <a:xfrm>
            <a:off x="2335087" y="785652"/>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3</a:t>
            </a:r>
          </a:p>
        </p:txBody>
      </p:sp>
      <p:sp>
        <p:nvSpPr>
          <p:cNvPr id="267" name="Text Box 21">
            <a:extLst>
              <a:ext uri="{FF2B5EF4-FFF2-40B4-BE49-F238E27FC236}">
                <a16:creationId xmlns:a16="http://schemas.microsoft.com/office/drawing/2014/main" id="{EC87BE70-F70C-4BBB-9892-A710C26B6610}"/>
              </a:ext>
            </a:extLst>
          </p:cNvPr>
          <p:cNvSpPr txBox="1">
            <a:spLocks noChangeArrowheads="1"/>
          </p:cNvSpPr>
          <p:nvPr/>
        </p:nvSpPr>
        <p:spPr bwMode="auto">
          <a:xfrm>
            <a:off x="2237016" y="3215085"/>
            <a:ext cx="309547" cy="200055"/>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2</a:t>
            </a:r>
          </a:p>
        </p:txBody>
      </p:sp>
      <p:sp>
        <p:nvSpPr>
          <p:cNvPr id="268" name="Text Box 21">
            <a:extLst>
              <a:ext uri="{FF2B5EF4-FFF2-40B4-BE49-F238E27FC236}">
                <a16:creationId xmlns:a16="http://schemas.microsoft.com/office/drawing/2014/main" id="{93F24DFC-BCAC-1839-2291-DD52FA2F1BC2}"/>
              </a:ext>
            </a:extLst>
          </p:cNvPr>
          <p:cNvSpPr txBox="1">
            <a:spLocks noChangeArrowheads="1"/>
          </p:cNvSpPr>
          <p:nvPr/>
        </p:nvSpPr>
        <p:spPr bwMode="auto">
          <a:xfrm>
            <a:off x="545605" y="2549782"/>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8</a:t>
            </a:r>
            <a:endParaRPr lang="es-ES_tradnl" altLang="en-US" sz="700" b="1" dirty="0">
              <a:latin typeface="Arial" panose="020B0604020202020204" pitchFamily="34" charset="0"/>
              <a:cs typeface="Arial" panose="020B0604020202020204" pitchFamily="34" charset="0"/>
            </a:endParaRPr>
          </a:p>
        </p:txBody>
      </p:sp>
      <p:sp>
        <p:nvSpPr>
          <p:cNvPr id="269" name="Text Box 21">
            <a:extLst>
              <a:ext uri="{FF2B5EF4-FFF2-40B4-BE49-F238E27FC236}">
                <a16:creationId xmlns:a16="http://schemas.microsoft.com/office/drawing/2014/main" id="{C0014F28-0AFE-7D97-98D1-8053655EBE9C}"/>
              </a:ext>
            </a:extLst>
          </p:cNvPr>
          <p:cNvSpPr txBox="1">
            <a:spLocks noChangeArrowheads="1"/>
          </p:cNvSpPr>
          <p:nvPr/>
        </p:nvSpPr>
        <p:spPr bwMode="auto">
          <a:xfrm>
            <a:off x="519637" y="1579418"/>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6</a:t>
            </a:r>
            <a:endParaRPr lang="es-ES_tradnl" altLang="en-US" sz="700" b="1" dirty="0">
              <a:latin typeface="Arial" panose="020B0604020202020204" pitchFamily="34" charset="0"/>
              <a:cs typeface="Arial" panose="020B0604020202020204" pitchFamily="34" charset="0"/>
            </a:endParaRPr>
          </a:p>
        </p:txBody>
      </p:sp>
      <p:sp>
        <p:nvSpPr>
          <p:cNvPr id="270" name="Title 1">
            <a:extLst>
              <a:ext uri="{FF2B5EF4-FFF2-40B4-BE49-F238E27FC236}">
                <a16:creationId xmlns:a16="http://schemas.microsoft.com/office/drawing/2014/main" id="{07281708-E031-A466-890C-784817C94974}"/>
              </a:ext>
            </a:extLst>
          </p:cNvPr>
          <p:cNvSpPr txBox="1">
            <a:spLocks/>
          </p:cNvSpPr>
          <p:nvPr/>
        </p:nvSpPr>
        <p:spPr>
          <a:xfrm>
            <a:off x="1103576" y="348394"/>
            <a:ext cx="2579508" cy="251076"/>
          </a:xfrm>
          <a:prstGeom prst="rect">
            <a:avLst/>
          </a:prstGeom>
          <a:solidFill>
            <a:schemeClr val="bg1"/>
          </a:solidFill>
          <a:ln>
            <a:solidFill>
              <a:schemeClr val="accent1"/>
            </a:solidFill>
          </a:ln>
        </p:spPr>
        <p:txBody>
          <a:bodyPr anchor="ctr">
            <a:noAutofit/>
          </a:bodyPr>
          <a:lstStyle/>
          <a:p>
            <a:pPr algn="ctr" eaLnBrk="1" fontAlgn="auto" hangingPunct="1">
              <a:spcBef>
                <a:spcPts val="0"/>
              </a:spcBef>
              <a:spcAft>
                <a:spcPts val="0"/>
              </a:spcAft>
              <a:defRPr/>
            </a:pPr>
            <a:r>
              <a:rPr lang="en-US" sz="1100" b="1"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Transition defending to attacking b) </a:t>
            </a:r>
            <a:endParaRPr lang="en-US" sz="1100" b="1" dirty="0">
              <a:solidFill>
                <a:srgbClr val="FF0000"/>
              </a:solidFill>
              <a:latin typeface="Arial" panose="020B0604020202020204" pitchFamily="34" charset="0"/>
              <a:ea typeface="+mj-ea"/>
              <a:cs typeface="Arial" panose="020B0604020202020204" pitchFamily="34" charset="0"/>
            </a:endParaRPr>
          </a:p>
        </p:txBody>
      </p:sp>
      <p:sp>
        <p:nvSpPr>
          <p:cNvPr id="271" name="Line 60">
            <a:extLst>
              <a:ext uri="{FF2B5EF4-FFF2-40B4-BE49-F238E27FC236}">
                <a16:creationId xmlns:a16="http://schemas.microsoft.com/office/drawing/2014/main" id="{31E79DE1-A15D-194E-9329-2A8EEB42E5A9}"/>
              </a:ext>
            </a:extLst>
          </p:cNvPr>
          <p:cNvSpPr>
            <a:spLocks noChangeShapeType="1"/>
          </p:cNvSpPr>
          <p:nvPr/>
        </p:nvSpPr>
        <p:spPr bwMode="auto">
          <a:xfrm>
            <a:off x="1991539" y="2278878"/>
            <a:ext cx="585701" cy="29013"/>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2" name="Line 60">
            <a:extLst>
              <a:ext uri="{FF2B5EF4-FFF2-40B4-BE49-F238E27FC236}">
                <a16:creationId xmlns:a16="http://schemas.microsoft.com/office/drawing/2014/main" id="{27AEB593-07EF-8A73-DB98-3D6427993122}"/>
              </a:ext>
            </a:extLst>
          </p:cNvPr>
          <p:cNvSpPr>
            <a:spLocks noChangeShapeType="1"/>
          </p:cNvSpPr>
          <p:nvPr/>
        </p:nvSpPr>
        <p:spPr bwMode="auto">
          <a:xfrm flipV="1">
            <a:off x="1899649" y="1319858"/>
            <a:ext cx="576500" cy="37345"/>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3" name="Line 60">
            <a:extLst>
              <a:ext uri="{FF2B5EF4-FFF2-40B4-BE49-F238E27FC236}">
                <a16:creationId xmlns:a16="http://schemas.microsoft.com/office/drawing/2014/main" id="{68802F82-1799-C770-1750-A2636FDBD3F2}"/>
              </a:ext>
            </a:extLst>
          </p:cNvPr>
          <p:cNvSpPr>
            <a:spLocks noChangeShapeType="1"/>
          </p:cNvSpPr>
          <p:nvPr/>
        </p:nvSpPr>
        <p:spPr bwMode="auto">
          <a:xfrm flipV="1">
            <a:off x="2202454" y="1901109"/>
            <a:ext cx="310124" cy="35122"/>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4" name="Line 60">
            <a:extLst>
              <a:ext uri="{FF2B5EF4-FFF2-40B4-BE49-F238E27FC236}">
                <a16:creationId xmlns:a16="http://schemas.microsoft.com/office/drawing/2014/main" id="{E14CBBE5-B4C3-F2D3-3EE3-AA1C5905B84B}"/>
              </a:ext>
            </a:extLst>
          </p:cNvPr>
          <p:cNvSpPr>
            <a:spLocks noChangeShapeType="1"/>
          </p:cNvSpPr>
          <p:nvPr/>
        </p:nvSpPr>
        <p:spPr bwMode="auto">
          <a:xfrm flipV="1">
            <a:off x="2110002" y="2673911"/>
            <a:ext cx="372210" cy="150442"/>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5" name="Line 60">
            <a:extLst>
              <a:ext uri="{FF2B5EF4-FFF2-40B4-BE49-F238E27FC236}">
                <a16:creationId xmlns:a16="http://schemas.microsoft.com/office/drawing/2014/main" id="{CC085985-4607-C6AC-1346-013E0FBC9DE9}"/>
              </a:ext>
            </a:extLst>
          </p:cNvPr>
          <p:cNvSpPr>
            <a:spLocks noChangeShapeType="1"/>
          </p:cNvSpPr>
          <p:nvPr/>
        </p:nvSpPr>
        <p:spPr bwMode="auto">
          <a:xfrm flipH="1" flipV="1">
            <a:off x="1612397" y="1414562"/>
            <a:ext cx="1050104" cy="134217"/>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60">
            <a:extLst>
              <a:ext uri="{FF2B5EF4-FFF2-40B4-BE49-F238E27FC236}">
                <a16:creationId xmlns:a16="http://schemas.microsoft.com/office/drawing/2014/main" id="{268A09E5-6B60-203C-FAB0-4041DB9F077D}"/>
              </a:ext>
            </a:extLst>
          </p:cNvPr>
          <p:cNvSpPr>
            <a:spLocks noChangeShapeType="1"/>
          </p:cNvSpPr>
          <p:nvPr/>
        </p:nvSpPr>
        <p:spPr bwMode="auto">
          <a:xfrm flipH="1" flipV="1">
            <a:off x="1899649" y="1731308"/>
            <a:ext cx="677590" cy="99444"/>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7" name="Line 60">
            <a:extLst>
              <a:ext uri="{FF2B5EF4-FFF2-40B4-BE49-F238E27FC236}">
                <a16:creationId xmlns:a16="http://schemas.microsoft.com/office/drawing/2014/main" id="{4B2B39A7-2538-EF5F-9437-76ACB8E83484}"/>
              </a:ext>
            </a:extLst>
          </p:cNvPr>
          <p:cNvSpPr>
            <a:spLocks noChangeShapeType="1"/>
          </p:cNvSpPr>
          <p:nvPr/>
        </p:nvSpPr>
        <p:spPr bwMode="auto">
          <a:xfrm flipH="1">
            <a:off x="1778535" y="2127309"/>
            <a:ext cx="1061298" cy="16332"/>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8" name="Line 60">
            <a:extLst>
              <a:ext uri="{FF2B5EF4-FFF2-40B4-BE49-F238E27FC236}">
                <a16:creationId xmlns:a16="http://schemas.microsoft.com/office/drawing/2014/main" id="{8E1EC952-E533-D5BC-C761-3CCAFEBC23B3}"/>
              </a:ext>
            </a:extLst>
          </p:cNvPr>
          <p:cNvSpPr>
            <a:spLocks noChangeShapeType="1"/>
          </p:cNvSpPr>
          <p:nvPr/>
        </p:nvSpPr>
        <p:spPr bwMode="auto">
          <a:xfrm flipH="1" flipV="1">
            <a:off x="1723766" y="2789306"/>
            <a:ext cx="1061297" cy="228261"/>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9" name="Line 26">
            <a:extLst>
              <a:ext uri="{FF2B5EF4-FFF2-40B4-BE49-F238E27FC236}">
                <a16:creationId xmlns:a16="http://schemas.microsoft.com/office/drawing/2014/main" id="{5A954D10-56DE-DF4D-57FD-0CA18B24EF47}"/>
              </a:ext>
            </a:extLst>
          </p:cNvPr>
          <p:cNvSpPr>
            <a:spLocks noChangeShapeType="1"/>
          </p:cNvSpPr>
          <p:nvPr/>
        </p:nvSpPr>
        <p:spPr bwMode="auto">
          <a:xfrm>
            <a:off x="929363" y="1783054"/>
            <a:ext cx="726145" cy="79017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0" name="Subtitle 2">
            <a:extLst>
              <a:ext uri="{FF2B5EF4-FFF2-40B4-BE49-F238E27FC236}">
                <a16:creationId xmlns:a16="http://schemas.microsoft.com/office/drawing/2014/main" id="{97053A1B-6125-B352-5200-E5F65AD7A294}"/>
              </a:ext>
            </a:extLst>
          </p:cNvPr>
          <p:cNvSpPr txBox="1">
            <a:spLocks/>
          </p:cNvSpPr>
          <p:nvPr/>
        </p:nvSpPr>
        <p:spPr>
          <a:xfrm>
            <a:off x="4572139" y="588207"/>
            <a:ext cx="1512446" cy="2942491"/>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Defender (B) wins the ball and MUST pass to an outside player to then attack the goal. </a:t>
            </a:r>
          </a:p>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So (B) to (6) to (D) to attack.</a:t>
            </a:r>
          </a:p>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Defending team now become the </a:t>
            </a:r>
            <a:r>
              <a:rPr lang="en-US" altLang="en-US" sz="900" b="1">
                <a:latin typeface="Arial" panose="020B0604020202020204" pitchFamily="34" charset="0"/>
                <a:ea typeface="ＭＳ Ｐゴシック" panose="020B0600070205080204" pitchFamily="34" charset="-128"/>
                <a:cs typeface="Arial" panose="020B0604020202020204" pitchFamily="34" charset="0"/>
              </a:rPr>
              <a:t>attacking team.</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120000"/>
              </a:lnSpc>
              <a:buFont typeface="Wingdings 2" panose="05020102010507070707" pitchFamily="18" charset="2"/>
              <a:buNone/>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Attacking team now drop into defensive positioning to become the defending team.</a:t>
            </a:r>
          </a:p>
          <a:p>
            <a:pPr eaLnBrk="1" hangingPunct="1">
              <a:lnSpc>
                <a:spcPct val="120000"/>
              </a:lnSpc>
              <a:buFont typeface="Wingdings 2" panose="05020102010507070707" pitchFamily="18" charset="2"/>
              <a:buNone/>
            </a:pP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1" name="Rectangle 2">
            <a:extLst>
              <a:ext uri="{FF2B5EF4-FFF2-40B4-BE49-F238E27FC236}">
                <a16:creationId xmlns:a16="http://schemas.microsoft.com/office/drawing/2014/main" id="{B98419D9-222A-5C6D-2154-47A59D7F639D}"/>
              </a:ext>
            </a:extLst>
          </p:cNvPr>
          <p:cNvSpPr>
            <a:spLocks noChangeArrowheads="1"/>
          </p:cNvSpPr>
          <p:nvPr/>
        </p:nvSpPr>
        <p:spPr bwMode="auto">
          <a:xfrm>
            <a:off x="519637" y="3959887"/>
            <a:ext cx="3651532" cy="2846716"/>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282" name="Text Box 12">
            <a:extLst>
              <a:ext uri="{FF2B5EF4-FFF2-40B4-BE49-F238E27FC236}">
                <a16:creationId xmlns:a16="http://schemas.microsoft.com/office/drawing/2014/main" id="{C781FF8C-767D-0F74-28A4-4B8E4BDE744A}"/>
              </a:ext>
            </a:extLst>
          </p:cNvPr>
          <p:cNvSpPr txBox="1">
            <a:spLocks noChangeArrowheads="1"/>
          </p:cNvSpPr>
          <p:nvPr/>
        </p:nvSpPr>
        <p:spPr bwMode="auto">
          <a:xfrm>
            <a:off x="2948682" y="5721222"/>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B</a:t>
            </a:r>
            <a:endParaRPr lang="es-ES_tradnl" altLang="en-US" sz="700">
              <a:latin typeface="Arial" panose="020B0604020202020204" pitchFamily="34" charset="0"/>
              <a:cs typeface="Arial" panose="020B0604020202020204" pitchFamily="34" charset="0"/>
            </a:endParaRPr>
          </a:p>
        </p:txBody>
      </p:sp>
      <p:sp>
        <p:nvSpPr>
          <p:cNvPr id="283" name="Text Box 21">
            <a:extLst>
              <a:ext uri="{FF2B5EF4-FFF2-40B4-BE49-F238E27FC236}">
                <a16:creationId xmlns:a16="http://schemas.microsoft.com/office/drawing/2014/main" id="{819F82D7-3BA3-FBAC-A686-5B2853D6B0E4}"/>
              </a:ext>
            </a:extLst>
          </p:cNvPr>
          <p:cNvSpPr txBox="1">
            <a:spLocks noChangeArrowheads="1"/>
          </p:cNvSpPr>
          <p:nvPr/>
        </p:nvSpPr>
        <p:spPr bwMode="auto">
          <a:xfrm>
            <a:off x="2796793" y="4577253"/>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A</a:t>
            </a:r>
            <a:endParaRPr lang="es-ES_tradnl" altLang="en-US" sz="700">
              <a:latin typeface="Arial" panose="020B0604020202020204" pitchFamily="34" charset="0"/>
              <a:cs typeface="Arial" panose="020B0604020202020204" pitchFamily="34" charset="0"/>
            </a:endParaRPr>
          </a:p>
        </p:txBody>
      </p:sp>
      <p:sp>
        <p:nvSpPr>
          <p:cNvPr id="284" name="Text Box 12">
            <a:extLst>
              <a:ext uri="{FF2B5EF4-FFF2-40B4-BE49-F238E27FC236}">
                <a16:creationId xmlns:a16="http://schemas.microsoft.com/office/drawing/2014/main" id="{6765D2AA-6F65-2E6A-279F-5D88D8AB2715}"/>
              </a:ext>
            </a:extLst>
          </p:cNvPr>
          <p:cNvSpPr txBox="1">
            <a:spLocks noChangeArrowheads="1"/>
          </p:cNvSpPr>
          <p:nvPr/>
        </p:nvSpPr>
        <p:spPr bwMode="auto">
          <a:xfrm>
            <a:off x="2680219" y="6153356"/>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D</a:t>
            </a:r>
            <a:endParaRPr lang="es-ES_tradnl" altLang="en-US" sz="700">
              <a:latin typeface="Arial" panose="020B0604020202020204" pitchFamily="34" charset="0"/>
              <a:cs typeface="Arial" panose="020B0604020202020204" pitchFamily="34" charset="0"/>
            </a:endParaRPr>
          </a:p>
        </p:txBody>
      </p:sp>
      <p:sp>
        <p:nvSpPr>
          <p:cNvPr id="285" name="Text Box 12">
            <a:extLst>
              <a:ext uri="{FF2B5EF4-FFF2-40B4-BE49-F238E27FC236}">
                <a16:creationId xmlns:a16="http://schemas.microsoft.com/office/drawing/2014/main" id="{3C257146-07AB-1DF1-01E2-AF9F82221161}"/>
              </a:ext>
            </a:extLst>
          </p:cNvPr>
          <p:cNvSpPr txBox="1">
            <a:spLocks noChangeArrowheads="1"/>
          </p:cNvSpPr>
          <p:nvPr/>
        </p:nvSpPr>
        <p:spPr bwMode="auto">
          <a:xfrm>
            <a:off x="2567024" y="5185977"/>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C</a:t>
            </a:r>
            <a:endParaRPr lang="es-ES_tradnl" altLang="en-US" sz="700">
              <a:latin typeface="Arial" panose="020B0604020202020204" pitchFamily="34" charset="0"/>
              <a:cs typeface="Arial" panose="020B0604020202020204" pitchFamily="34" charset="0"/>
            </a:endParaRPr>
          </a:p>
        </p:txBody>
      </p:sp>
      <p:sp>
        <p:nvSpPr>
          <p:cNvPr id="286" name="Text Box 12">
            <a:extLst>
              <a:ext uri="{FF2B5EF4-FFF2-40B4-BE49-F238E27FC236}">
                <a16:creationId xmlns:a16="http://schemas.microsoft.com/office/drawing/2014/main" id="{D1B7C176-2146-C679-4A57-258DBAA0891E}"/>
              </a:ext>
            </a:extLst>
          </p:cNvPr>
          <p:cNvSpPr txBox="1">
            <a:spLocks noChangeArrowheads="1"/>
          </p:cNvSpPr>
          <p:nvPr/>
        </p:nvSpPr>
        <p:spPr bwMode="auto">
          <a:xfrm>
            <a:off x="1251969" y="5597766"/>
            <a:ext cx="334779"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10</a:t>
            </a:r>
            <a:endParaRPr lang="es-ES_tradnl" altLang="en-US" sz="700" dirty="0">
              <a:latin typeface="Arial" panose="020B0604020202020204" pitchFamily="34" charset="0"/>
              <a:cs typeface="Arial" panose="020B0604020202020204" pitchFamily="34" charset="0"/>
            </a:endParaRPr>
          </a:p>
        </p:txBody>
      </p:sp>
      <p:sp>
        <p:nvSpPr>
          <p:cNvPr id="287" name="Text Box 21">
            <a:extLst>
              <a:ext uri="{FF2B5EF4-FFF2-40B4-BE49-F238E27FC236}">
                <a16:creationId xmlns:a16="http://schemas.microsoft.com/office/drawing/2014/main" id="{5441E01E-8079-D1D5-0F1F-3B0C8C25BB25}"/>
              </a:ext>
            </a:extLst>
          </p:cNvPr>
          <p:cNvSpPr txBox="1">
            <a:spLocks noChangeArrowheads="1"/>
          </p:cNvSpPr>
          <p:nvPr/>
        </p:nvSpPr>
        <p:spPr bwMode="auto">
          <a:xfrm>
            <a:off x="2094355" y="4600940"/>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11</a:t>
            </a:r>
            <a:endParaRPr lang="es-ES_tradnl" altLang="en-US" sz="700" dirty="0">
              <a:latin typeface="Arial" panose="020B0604020202020204" pitchFamily="34" charset="0"/>
              <a:cs typeface="Arial" panose="020B0604020202020204" pitchFamily="34" charset="0"/>
            </a:endParaRPr>
          </a:p>
        </p:txBody>
      </p:sp>
      <p:cxnSp>
        <p:nvCxnSpPr>
          <p:cNvPr id="288" name="Straight Connector 287">
            <a:extLst>
              <a:ext uri="{FF2B5EF4-FFF2-40B4-BE49-F238E27FC236}">
                <a16:creationId xmlns:a16="http://schemas.microsoft.com/office/drawing/2014/main" id="{991C6F28-B041-8F54-D443-42ACCF13231F}"/>
              </a:ext>
            </a:extLst>
          </p:cNvPr>
          <p:cNvCxnSpPr>
            <a:cxnSpLocks/>
          </p:cNvCxnSpPr>
          <p:nvPr/>
        </p:nvCxnSpPr>
        <p:spPr>
          <a:xfrm>
            <a:off x="977861" y="4352484"/>
            <a:ext cx="3193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792BDF43-5E95-A3F4-9DD6-C0B288F20514}"/>
              </a:ext>
            </a:extLst>
          </p:cNvPr>
          <p:cNvCxnSpPr>
            <a:cxnSpLocks/>
          </p:cNvCxnSpPr>
          <p:nvPr/>
        </p:nvCxnSpPr>
        <p:spPr>
          <a:xfrm flipV="1">
            <a:off x="2469192" y="4358992"/>
            <a:ext cx="0" cy="20616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1DBA6033-5F75-233F-0171-77BA8A8F80E2}"/>
              </a:ext>
            </a:extLst>
          </p:cNvPr>
          <p:cNvCxnSpPr>
            <a:cxnSpLocks/>
          </p:cNvCxnSpPr>
          <p:nvPr/>
        </p:nvCxnSpPr>
        <p:spPr>
          <a:xfrm>
            <a:off x="997210" y="6420633"/>
            <a:ext cx="3167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DAFCD4BC-DB25-F2A9-B12D-C928C9105BFF}"/>
              </a:ext>
            </a:extLst>
          </p:cNvPr>
          <p:cNvCxnSpPr>
            <a:cxnSpLocks/>
          </p:cNvCxnSpPr>
          <p:nvPr/>
        </p:nvCxnSpPr>
        <p:spPr>
          <a:xfrm flipH="1" flipV="1">
            <a:off x="977861" y="4366877"/>
            <a:ext cx="25800" cy="20537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Line 60">
            <a:extLst>
              <a:ext uri="{FF2B5EF4-FFF2-40B4-BE49-F238E27FC236}">
                <a16:creationId xmlns:a16="http://schemas.microsoft.com/office/drawing/2014/main" id="{1E22F463-F013-B273-E6E8-0ECE8A4FED30}"/>
              </a:ext>
            </a:extLst>
          </p:cNvPr>
          <p:cNvSpPr>
            <a:spLocks noChangeShapeType="1"/>
          </p:cNvSpPr>
          <p:nvPr/>
        </p:nvSpPr>
        <p:spPr bwMode="auto">
          <a:xfrm>
            <a:off x="2282905" y="5419336"/>
            <a:ext cx="1290167" cy="296724"/>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3" name="Rectangle 10" descr="Rombos transparentes">
            <a:extLst>
              <a:ext uri="{FF2B5EF4-FFF2-40B4-BE49-F238E27FC236}">
                <a16:creationId xmlns:a16="http://schemas.microsoft.com/office/drawing/2014/main" id="{7361526D-CCA0-F895-43BE-56C492900F76}"/>
              </a:ext>
            </a:extLst>
          </p:cNvPr>
          <p:cNvSpPr>
            <a:spLocks noChangeArrowheads="1"/>
          </p:cNvSpPr>
          <p:nvPr/>
        </p:nvSpPr>
        <p:spPr bwMode="auto">
          <a:xfrm>
            <a:off x="4172279" y="4914131"/>
            <a:ext cx="208385" cy="987769"/>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294" name="Text Box 21">
            <a:extLst>
              <a:ext uri="{FF2B5EF4-FFF2-40B4-BE49-F238E27FC236}">
                <a16:creationId xmlns:a16="http://schemas.microsoft.com/office/drawing/2014/main" id="{9A39BD5E-0E29-580D-8DAB-7B112FEFDE86}"/>
              </a:ext>
            </a:extLst>
          </p:cNvPr>
          <p:cNvSpPr txBox="1">
            <a:spLocks noChangeArrowheads="1"/>
          </p:cNvSpPr>
          <p:nvPr/>
        </p:nvSpPr>
        <p:spPr bwMode="auto">
          <a:xfrm>
            <a:off x="3865611" y="5307891"/>
            <a:ext cx="303778" cy="215444"/>
          </a:xfrm>
          <a:prstGeom prst="rect">
            <a:avLst/>
          </a:prstGeom>
          <a:solidFill>
            <a:schemeClr val="tx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K</a:t>
            </a:r>
            <a:endParaRPr lang="es-ES_tradnl" altLang="en-US" sz="800" dirty="0">
              <a:latin typeface="Arial" panose="020B0604020202020204" pitchFamily="34" charset="0"/>
              <a:cs typeface="Arial" panose="020B0604020202020204" pitchFamily="34" charset="0"/>
            </a:endParaRPr>
          </a:p>
        </p:txBody>
      </p:sp>
      <p:sp>
        <p:nvSpPr>
          <p:cNvPr id="295" name="Rectangle 6">
            <a:extLst>
              <a:ext uri="{FF2B5EF4-FFF2-40B4-BE49-F238E27FC236}">
                <a16:creationId xmlns:a16="http://schemas.microsoft.com/office/drawing/2014/main" id="{61C275C3-F456-C74B-0CFD-AAE6602114DA}"/>
              </a:ext>
            </a:extLst>
          </p:cNvPr>
          <p:cNvSpPr>
            <a:spLocks noChangeArrowheads="1"/>
          </p:cNvSpPr>
          <p:nvPr/>
        </p:nvSpPr>
        <p:spPr bwMode="auto">
          <a:xfrm>
            <a:off x="3637144" y="4767647"/>
            <a:ext cx="527807" cy="1287522"/>
          </a:xfrm>
          <a:prstGeom prst="rect">
            <a:avLst/>
          </a:prstGeom>
          <a:no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296" name="Text Box 21">
            <a:extLst>
              <a:ext uri="{FF2B5EF4-FFF2-40B4-BE49-F238E27FC236}">
                <a16:creationId xmlns:a16="http://schemas.microsoft.com/office/drawing/2014/main" id="{19F353B8-5F73-2AB7-238D-AAFC4BECEF90}"/>
              </a:ext>
            </a:extLst>
          </p:cNvPr>
          <p:cNvSpPr txBox="1">
            <a:spLocks noChangeArrowheads="1"/>
          </p:cNvSpPr>
          <p:nvPr/>
        </p:nvSpPr>
        <p:spPr bwMode="auto">
          <a:xfrm>
            <a:off x="1908503" y="5345018"/>
            <a:ext cx="309547" cy="215444"/>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9</a:t>
            </a:r>
            <a:endParaRPr lang="es-ES_tradnl" altLang="en-US" sz="800" dirty="0">
              <a:latin typeface="Arial" panose="020B0604020202020204" pitchFamily="34" charset="0"/>
              <a:cs typeface="Arial" panose="020B0604020202020204" pitchFamily="34" charset="0"/>
            </a:endParaRPr>
          </a:p>
        </p:txBody>
      </p:sp>
      <p:sp>
        <p:nvSpPr>
          <p:cNvPr id="297" name="Text Box 21">
            <a:extLst>
              <a:ext uri="{FF2B5EF4-FFF2-40B4-BE49-F238E27FC236}">
                <a16:creationId xmlns:a16="http://schemas.microsoft.com/office/drawing/2014/main" id="{CE667D6B-A839-AC93-25A5-CD869922B143}"/>
              </a:ext>
            </a:extLst>
          </p:cNvPr>
          <p:cNvSpPr txBox="1">
            <a:spLocks noChangeArrowheads="1"/>
          </p:cNvSpPr>
          <p:nvPr/>
        </p:nvSpPr>
        <p:spPr bwMode="auto">
          <a:xfrm>
            <a:off x="2009028" y="5962801"/>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solidFill>
                  <a:schemeClr val="bg1"/>
                </a:solidFill>
                <a:latin typeface="Arial" panose="020B0604020202020204" pitchFamily="34" charset="0"/>
                <a:cs typeface="Arial" panose="020B0604020202020204" pitchFamily="34" charset="0"/>
              </a:rPr>
              <a:t>  </a:t>
            </a:r>
            <a:r>
              <a:rPr lang="es-ES_tradnl" altLang="en-US" sz="700" b="1" dirty="0">
                <a:latin typeface="Arial" panose="020B0604020202020204" pitchFamily="34" charset="0"/>
                <a:cs typeface="Arial" panose="020B0604020202020204" pitchFamily="34" charset="0"/>
              </a:rPr>
              <a:t>7</a:t>
            </a:r>
            <a:endParaRPr lang="es-ES_tradnl" altLang="en-US" sz="700" dirty="0">
              <a:latin typeface="Arial" panose="020B0604020202020204" pitchFamily="34" charset="0"/>
              <a:cs typeface="Arial" panose="020B0604020202020204" pitchFamily="34" charset="0"/>
            </a:endParaRPr>
          </a:p>
        </p:txBody>
      </p:sp>
      <p:sp>
        <p:nvSpPr>
          <p:cNvPr id="298" name="Text Box 21">
            <a:extLst>
              <a:ext uri="{FF2B5EF4-FFF2-40B4-BE49-F238E27FC236}">
                <a16:creationId xmlns:a16="http://schemas.microsoft.com/office/drawing/2014/main" id="{CC044E73-1EE6-E5AB-C874-7DCC409FDF66}"/>
              </a:ext>
            </a:extLst>
          </p:cNvPr>
          <p:cNvSpPr txBox="1">
            <a:spLocks noChangeArrowheads="1"/>
          </p:cNvSpPr>
          <p:nvPr/>
        </p:nvSpPr>
        <p:spPr bwMode="auto">
          <a:xfrm>
            <a:off x="2369488" y="4061557"/>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3</a:t>
            </a:r>
          </a:p>
        </p:txBody>
      </p:sp>
      <p:sp>
        <p:nvSpPr>
          <p:cNvPr id="299" name="Text Box 21">
            <a:extLst>
              <a:ext uri="{FF2B5EF4-FFF2-40B4-BE49-F238E27FC236}">
                <a16:creationId xmlns:a16="http://schemas.microsoft.com/office/drawing/2014/main" id="{B4FC9B86-7BD6-EB2A-3996-AB09542C323A}"/>
              </a:ext>
            </a:extLst>
          </p:cNvPr>
          <p:cNvSpPr txBox="1">
            <a:spLocks noChangeArrowheads="1"/>
          </p:cNvSpPr>
          <p:nvPr/>
        </p:nvSpPr>
        <p:spPr bwMode="auto">
          <a:xfrm>
            <a:off x="3192403" y="6492314"/>
            <a:ext cx="309547" cy="200055"/>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2</a:t>
            </a:r>
          </a:p>
        </p:txBody>
      </p:sp>
      <p:sp>
        <p:nvSpPr>
          <p:cNvPr id="300" name="Text Box 21">
            <a:extLst>
              <a:ext uri="{FF2B5EF4-FFF2-40B4-BE49-F238E27FC236}">
                <a16:creationId xmlns:a16="http://schemas.microsoft.com/office/drawing/2014/main" id="{8CE14542-E0A3-ADCB-758A-D2E445EF9CEA}"/>
              </a:ext>
            </a:extLst>
          </p:cNvPr>
          <p:cNvSpPr txBox="1">
            <a:spLocks noChangeArrowheads="1"/>
          </p:cNvSpPr>
          <p:nvPr/>
        </p:nvSpPr>
        <p:spPr bwMode="auto">
          <a:xfrm>
            <a:off x="580006" y="5825687"/>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8</a:t>
            </a:r>
            <a:endParaRPr lang="es-ES_tradnl" altLang="en-US" sz="700" b="1" dirty="0">
              <a:latin typeface="Arial" panose="020B0604020202020204" pitchFamily="34" charset="0"/>
              <a:cs typeface="Arial" panose="020B0604020202020204" pitchFamily="34" charset="0"/>
            </a:endParaRPr>
          </a:p>
        </p:txBody>
      </p:sp>
      <p:sp>
        <p:nvSpPr>
          <p:cNvPr id="301" name="Text Box 21">
            <a:extLst>
              <a:ext uri="{FF2B5EF4-FFF2-40B4-BE49-F238E27FC236}">
                <a16:creationId xmlns:a16="http://schemas.microsoft.com/office/drawing/2014/main" id="{5A353CFF-7BAF-26CB-2F6C-1AD5C6820C45}"/>
              </a:ext>
            </a:extLst>
          </p:cNvPr>
          <p:cNvSpPr txBox="1">
            <a:spLocks noChangeArrowheads="1"/>
          </p:cNvSpPr>
          <p:nvPr/>
        </p:nvSpPr>
        <p:spPr bwMode="auto">
          <a:xfrm>
            <a:off x="554038" y="4855323"/>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6</a:t>
            </a:r>
            <a:endParaRPr lang="es-ES_tradnl" altLang="en-US" sz="700" b="1" dirty="0">
              <a:latin typeface="Arial" panose="020B0604020202020204" pitchFamily="34" charset="0"/>
              <a:cs typeface="Arial" panose="020B0604020202020204" pitchFamily="34" charset="0"/>
            </a:endParaRPr>
          </a:p>
        </p:txBody>
      </p:sp>
      <p:sp>
        <p:nvSpPr>
          <p:cNvPr id="302" name="Line 26">
            <a:extLst>
              <a:ext uri="{FF2B5EF4-FFF2-40B4-BE49-F238E27FC236}">
                <a16:creationId xmlns:a16="http://schemas.microsoft.com/office/drawing/2014/main" id="{A17E7F14-93C0-E809-97F7-203D1CEAA094}"/>
              </a:ext>
            </a:extLst>
          </p:cNvPr>
          <p:cNvSpPr>
            <a:spLocks noChangeShapeType="1"/>
          </p:cNvSpPr>
          <p:nvPr/>
        </p:nvSpPr>
        <p:spPr bwMode="auto">
          <a:xfrm>
            <a:off x="2296084" y="5495502"/>
            <a:ext cx="1138757" cy="80957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 name="Title 1">
            <a:extLst>
              <a:ext uri="{FF2B5EF4-FFF2-40B4-BE49-F238E27FC236}">
                <a16:creationId xmlns:a16="http://schemas.microsoft.com/office/drawing/2014/main" id="{9F2A84E1-3CC4-A7C0-F305-F90A98F51091}"/>
              </a:ext>
            </a:extLst>
          </p:cNvPr>
          <p:cNvSpPr txBox="1">
            <a:spLocks/>
          </p:cNvSpPr>
          <p:nvPr/>
        </p:nvSpPr>
        <p:spPr>
          <a:xfrm>
            <a:off x="1251969" y="3628715"/>
            <a:ext cx="2232804" cy="281723"/>
          </a:xfrm>
          <a:prstGeom prst="rect">
            <a:avLst/>
          </a:prstGeom>
          <a:solidFill>
            <a:schemeClr val="bg1"/>
          </a:solidFill>
          <a:ln>
            <a:solidFill>
              <a:schemeClr val="tx1"/>
            </a:solidFill>
          </a:ln>
        </p:spPr>
        <p:txBody>
          <a:bodyPr anchor="ctr">
            <a:normAutofit/>
          </a:bodyPr>
          <a:lstStyle/>
          <a:p>
            <a:pPr algn="ctr" eaLnBrk="1" fontAlgn="auto" hangingPunct="1">
              <a:spcBef>
                <a:spcPts val="0"/>
              </a:spcBef>
              <a:spcAft>
                <a:spcPts val="0"/>
              </a:spcAft>
              <a:defRPr/>
            </a:pPr>
            <a:r>
              <a:rPr lang="en-US" sz="1100" b="1"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Crossing and finishing</a:t>
            </a:r>
            <a:endParaRPr lang="en-US" sz="1100" dirty="0">
              <a:solidFill>
                <a:srgbClr val="FF0000"/>
              </a:solidFill>
              <a:latin typeface="Arial" panose="020B0604020202020204" pitchFamily="34" charset="0"/>
              <a:ea typeface="+mj-ea"/>
              <a:cs typeface="Arial" panose="020B0604020202020204" pitchFamily="34" charset="0"/>
            </a:endParaRPr>
          </a:p>
        </p:txBody>
      </p:sp>
      <p:sp>
        <p:nvSpPr>
          <p:cNvPr id="304" name="Line 60">
            <a:extLst>
              <a:ext uri="{FF2B5EF4-FFF2-40B4-BE49-F238E27FC236}">
                <a16:creationId xmlns:a16="http://schemas.microsoft.com/office/drawing/2014/main" id="{71B3D661-7EBD-5E77-1FC0-E72BDF7EA8C5}"/>
              </a:ext>
            </a:extLst>
          </p:cNvPr>
          <p:cNvSpPr>
            <a:spLocks noChangeShapeType="1"/>
          </p:cNvSpPr>
          <p:nvPr/>
        </p:nvSpPr>
        <p:spPr bwMode="auto">
          <a:xfrm>
            <a:off x="2462739" y="4748777"/>
            <a:ext cx="1092743" cy="283206"/>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5" name="Line 26">
            <a:extLst>
              <a:ext uri="{FF2B5EF4-FFF2-40B4-BE49-F238E27FC236}">
                <a16:creationId xmlns:a16="http://schemas.microsoft.com/office/drawing/2014/main" id="{91AF9F63-6AB0-5612-CDBD-B4E1AF3420CD}"/>
              </a:ext>
            </a:extLst>
          </p:cNvPr>
          <p:cNvSpPr>
            <a:spLocks noChangeShapeType="1"/>
          </p:cNvSpPr>
          <p:nvPr/>
        </p:nvSpPr>
        <p:spPr bwMode="auto">
          <a:xfrm flipV="1">
            <a:off x="3565035" y="5031985"/>
            <a:ext cx="105307" cy="120178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6" name="Subtitle 2">
            <a:extLst>
              <a:ext uri="{FF2B5EF4-FFF2-40B4-BE49-F238E27FC236}">
                <a16:creationId xmlns:a16="http://schemas.microsoft.com/office/drawing/2014/main" id="{F0D3C5E7-FFF8-CC10-8F60-FA8CF37D3261}"/>
              </a:ext>
            </a:extLst>
          </p:cNvPr>
          <p:cNvSpPr txBox="1">
            <a:spLocks/>
          </p:cNvSpPr>
          <p:nvPr/>
        </p:nvSpPr>
        <p:spPr>
          <a:xfrm>
            <a:off x="4521128" y="3990082"/>
            <a:ext cx="1589225" cy="2718673"/>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None/>
            </a:pPr>
            <a:r>
              <a:rPr lang="es-ES_tradnl" altLang="en-US" sz="900" b="1" dirty="0" err="1">
                <a:latin typeface="Arial" panose="020B0604020202020204" pitchFamily="34" charset="0"/>
                <a:cs typeface="Arial" panose="020B0604020202020204" pitchFamily="34" charset="0"/>
              </a:rPr>
              <a:t>Now</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using</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our</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outside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players</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to</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get</a:t>
            </a:r>
            <a:r>
              <a:rPr lang="es-ES_tradnl" altLang="en-US" sz="900" b="1" dirty="0">
                <a:latin typeface="Arial" panose="020B0604020202020204" pitchFamily="34" charset="0"/>
                <a:cs typeface="Arial" panose="020B0604020202020204" pitchFamily="34" charset="0"/>
              </a:rPr>
              <a:t> a </a:t>
            </a:r>
            <a:r>
              <a:rPr lang="es-ES_tradnl" altLang="en-US" sz="900" b="1" dirty="0" err="1">
                <a:latin typeface="Arial" panose="020B0604020202020204" pitchFamily="34" charset="0"/>
                <a:cs typeface="Arial" panose="020B0604020202020204" pitchFamily="34" charset="0"/>
              </a:rPr>
              <a:t>cross</a:t>
            </a:r>
            <a:r>
              <a:rPr lang="es-ES_tradnl" altLang="en-US" sz="900" b="1" dirty="0">
                <a:latin typeface="Arial" panose="020B0604020202020204" pitchFamily="34" charset="0"/>
                <a:cs typeface="Arial" panose="020B0604020202020204" pitchFamily="34" charset="0"/>
              </a:rPr>
              <a:t> in and </a:t>
            </a:r>
            <a:r>
              <a:rPr lang="es-ES_tradnl" altLang="en-US" sz="900" b="1" dirty="0" err="1">
                <a:latin typeface="Arial" panose="020B0604020202020204" pitchFamily="34" charset="0"/>
                <a:cs typeface="Arial" panose="020B0604020202020204" pitchFamily="34" charset="0"/>
              </a:rPr>
              <a:t>find</a:t>
            </a:r>
            <a:r>
              <a:rPr lang="es-ES_tradnl" altLang="en-US" sz="900" b="1" dirty="0">
                <a:latin typeface="Arial" panose="020B0604020202020204" pitchFamily="34" charset="0"/>
                <a:cs typeface="Arial" panose="020B0604020202020204" pitchFamily="34" charset="0"/>
              </a:rPr>
              <a:t> Good </a:t>
            </a:r>
            <a:r>
              <a:rPr lang="es-ES_tradnl" altLang="en-US" sz="900" b="1" dirty="0" err="1">
                <a:latin typeface="Arial" panose="020B0604020202020204" pitchFamily="34" charset="0"/>
                <a:cs typeface="Arial" panose="020B0604020202020204" pitchFamily="34" charset="0"/>
              </a:rPr>
              <a:t>attacking</a:t>
            </a:r>
            <a:r>
              <a:rPr lang="es-ES_tradnl" altLang="en-US" sz="900" b="1" dirty="0">
                <a:latin typeface="Arial" panose="020B0604020202020204" pitchFamily="34" charset="0"/>
                <a:cs typeface="Arial" panose="020B0604020202020204" pitchFamily="34" charset="0"/>
              </a:rPr>
              <a:t> positions </a:t>
            </a:r>
            <a:r>
              <a:rPr lang="es-ES_tradnl" altLang="en-US" sz="900" b="1" dirty="0" err="1">
                <a:latin typeface="Arial" panose="020B0604020202020204" pitchFamily="34" charset="0"/>
                <a:cs typeface="Arial" panose="020B0604020202020204" pitchFamily="34" charset="0"/>
              </a:rPr>
              <a:t>to</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shoot</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or</a:t>
            </a:r>
            <a:r>
              <a:rPr lang="es-ES_tradnl" altLang="en-US" sz="900" b="1" dirty="0">
                <a:latin typeface="Arial" panose="020B0604020202020204" pitchFamily="34" charset="0"/>
                <a:cs typeface="Arial" panose="020B0604020202020204" pitchFamily="34" charset="0"/>
              </a:rPr>
              <a:t> head </a:t>
            </a:r>
            <a:r>
              <a:rPr lang="es-ES_tradnl" altLang="en-US" sz="900" b="1" dirty="0" err="1">
                <a:latin typeface="Arial" panose="020B0604020202020204" pitchFamily="34" charset="0"/>
                <a:cs typeface="Arial" panose="020B0604020202020204" pitchFamily="34" charset="0"/>
              </a:rPr>
              <a:t>on</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goal</a:t>
            </a:r>
            <a:r>
              <a:rPr lang="es-ES_tradnl" altLang="en-US" sz="900" b="1" dirty="0">
                <a:latin typeface="Arial" panose="020B0604020202020204" pitchFamily="34" charset="0"/>
                <a:cs typeface="Arial" panose="020B0604020202020204" pitchFamily="34" charset="0"/>
              </a:rPr>
              <a:t>.</a:t>
            </a:r>
          </a:p>
          <a:p>
            <a:pPr>
              <a:lnSpc>
                <a:spcPct val="120000"/>
              </a:lnSpc>
              <a:buNone/>
            </a:pPr>
            <a:r>
              <a:rPr lang="es-ES_tradnl" altLang="en-US" sz="900" b="1" dirty="0">
                <a:latin typeface="Arial" panose="020B0604020202020204" pitchFamily="34" charset="0"/>
                <a:cs typeface="Arial" panose="020B0604020202020204" pitchFamily="34" charset="0"/>
              </a:rPr>
              <a:t>(9) </a:t>
            </a:r>
            <a:r>
              <a:rPr lang="es-ES_tradnl" altLang="en-US" sz="900" b="1" dirty="0" err="1">
                <a:latin typeface="Arial" panose="020B0604020202020204" pitchFamily="34" charset="0"/>
                <a:cs typeface="Arial" panose="020B0604020202020204" pitchFamily="34" charset="0"/>
              </a:rPr>
              <a:t>Goes</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near</a:t>
            </a:r>
            <a:r>
              <a:rPr lang="es-ES_tradnl" altLang="en-US" sz="900" b="1" dirty="0">
                <a:latin typeface="Arial" panose="020B0604020202020204" pitchFamily="34" charset="0"/>
                <a:cs typeface="Arial" panose="020B0604020202020204" pitchFamily="34" charset="0"/>
              </a:rPr>
              <a:t> post, (11) </a:t>
            </a:r>
            <a:r>
              <a:rPr lang="es-ES_tradnl" altLang="en-US" sz="900" b="1" dirty="0" err="1">
                <a:latin typeface="Arial" panose="020B0604020202020204" pitchFamily="34" charset="0"/>
                <a:cs typeface="Arial" panose="020B0604020202020204" pitchFamily="34" charset="0"/>
              </a:rPr>
              <a:t>goes</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far</a:t>
            </a:r>
            <a:r>
              <a:rPr lang="es-ES_tradnl" altLang="en-US" sz="900" b="1" dirty="0">
                <a:latin typeface="Arial" panose="020B0604020202020204" pitchFamily="34" charset="0"/>
                <a:cs typeface="Arial" panose="020B0604020202020204" pitchFamily="34" charset="0"/>
              </a:rPr>
              <a:t> post, (7) </a:t>
            </a:r>
            <a:r>
              <a:rPr lang="es-ES_tradnl" altLang="en-US" sz="900" b="1" dirty="0" err="1">
                <a:latin typeface="Arial" panose="020B0604020202020204" pitchFamily="34" charset="0"/>
                <a:cs typeface="Arial" panose="020B0604020202020204" pitchFamily="34" charset="0"/>
              </a:rPr>
              <a:t>if</a:t>
            </a:r>
            <a:r>
              <a:rPr lang="es-ES_tradnl" altLang="en-US" sz="900" b="1" dirty="0">
                <a:latin typeface="Arial" panose="020B0604020202020204" pitchFamily="34" charset="0"/>
                <a:cs typeface="Arial" panose="020B0604020202020204" pitchFamily="34" charset="0"/>
              </a:rPr>
              <a:t> time </a:t>
            </a:r>
            <a:r>
              <a:rPr lang="es-ES_tradnl" altLang="en-US" sz="900" b="1" dirty="0" err="1">
                <a:latin typeface="Arial" panose="020B0604020202020204" pitchFamily="34" charset="0"/>
                <a:cs typeface="Arial" panose="020B0604020202020204" pitchFamily="34" charset="0"/>
              </a:rPr>
              <a:t>allows</a:t>
            </a:r>
            <a:r>
              <a:rPr lang="es-ES_tradnl" altLang="en-US" sz="900" b="1" dirty="0">
                <a:latin typeface="Arial" panose="020B0604020202020204" pitchFamily="34" charset="0"/>
                <a:cs typeface="Arial" panose="020B0604020202020204" pitchFamily="34" charset="0"/>
              </a:rPr>
              <a:t> positions in </a:t>
            </a:r>
            <a:r>
              <a:rPr lang="es-ES_tradnl" altLang="en-US" sz="900" b="1" dirty="0" err="1">
                <a:latin typeface="Arial" panose="020B0604020202020204" pitchFamily="34" charset="0"/>
                <a:cs typeface="Arial" panose="020B0604020202020204" pitchFamily="34" charset="0"/>
              </a:rPr>
              <a:t>behind</a:t>
            </a:r>
            <a:r>
              <a:rPr lang="es-ES_tradnl" altLang="en-US" sz="900" b="1" dirty="0">
                <a:latin typeface="Arial" panose="020B0604020202020204" pitchFamily="34" charset="0"/>
                <a:cs typeface="Arial" panose="020B0604020202020204" pitchFamily="34" charset="0"/>
              </a:rPr>
              <a:t> (9) and (11) </a:t>
            </a:r>
            <a:r>
              <a:rPr lang="es-ES_tradnl" altLang="en-US" sz="900" b="1" dirty="0" err="1">
                <a:latin typeface="Arial" panose="020B0604020202020204" pitchFamily="34" charset="0"/>
                <a:cs typeface="Arial" panose="020B0604020202020204" pitchFamily="34" charset="0"/>
              </a:rPr>
              <a:t>should</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cross</a:t>
            </a:r>
            <a:r>
              <a:rPr lang="es-ES_tradnl" altLang="en-US" sz="900" b="1" dirty="0">
                <a:latin typeface="Arial" panose="020B0604020202020204" pitchFamily="34" charset="0"/>
                <a:cs typeface="Arial" panose="020B0604020202020204" pitchFamily="34" charset="0"/>
              </a:rPr>
              <a:t> be more </a:t>
            </a:r>
            <a:r>
              <a:rPr lang="es-ES_tradnl" altLang="en-US" sz="900" b="1" dirty="0" err="1">
                <a:latin typeface="Arial" panose="020B0604020202020204" pitchFamily="34" charset="0"/>
                <a:cs typeface="Arial" panose="020B0604020202020204" pitchFamily="34" charset="0"/>
              </a:rPr>
              <a:t>of</a:t>
            </a:r>
            <a:r>
              <a:rPr lang="es-ES_tradnl" altLang="en-US" sz="900" b="1" dirty="0">
                <a:latin typeface="Arial" panose="020B0604020202020204" pitchFamily="34" charset="0"/>
                <a:cs typeface="Arial" panose="020B0604020202020204" pitchFamily="34" charset="0"/>
              </a:rPr>
              <a:t> a </a:t>
            </a:r>
            <a:r>
              <a:rPr lang="es-ES_tradnl" altLang="en-US" sz="900" b="1" dirty="0" err="1">
                <a:latin typeface="Arial" panose="020B0604020202020204" pitchFamily="34" charset="0"/>
                <a:cs typeface="Arial" panose="020B0604020202020204" pitchFamily="34" charset="0"/>
              </a:rPr>
              <a:t>pullback</a:t>
            </a:r>
            <a:r>
              <a:rPr lang="es-ES_tradnl" altLang="en-US" sz="900" b="1" dirty="0">
                <a:latin typeface="Arial" panose="020B0604020202020204" pitchFamily="34" charset="0"/>
                <a:cs typeface="Arial" panose="020B0604020202020204" pitchFamily="34" charset="0"/>
              </a:rPr>
              <a:t>.</a:t>
            </a:r>
          </a:p>
          <a:p>
            <a:pPr>
              <a:lnSpc>
                <a:spcPct val="120000"/>
              </a:lnSpc>
              <a:buNone/>
            </a:pPr>
            <a:r>
              <a:rPr lang="es-ES_tradnl" altLang="en-US" sz="900" b="1" dirty="0" err="1">
                <a:latin typeface="Arial" panose="020B0604020202020204" pitchFamily="34" charset="0"/>
                <a:cs typeface="Arial" panose="020B0604020202020204" pitchFamily="34" charset="0"/>
              </a:rPr>
              <a:t>Or</a:t>
            </a:r>
            <a:r>
              <a:rPr lang="es-ES_tradnl" altLang="en-US" sz="900" b="1" dirty="0">
                <a:latin typeface="Arial" panose="020B0604020202020204" pitchFamily="34" charset="0"/>
                <a:cs typeface="Arial" panose="020B0604020202020204" pitchFamily="34" charset="0"/>
              </a:rPr>
              <a:t> (9) </a:t>
            </a:r>
            <a:r>
              <a:rPr lang="es-ES_tradnl" altLang="en-US" sz="900" b="1" dirty="0" err="1">
                <a:latin typeface="Arial" panose="020B0604020202020204" pitchFamily="34" charset="0"/>
                <a:cs typeface="Arial" panose="020B0604020202020204" pitchFamily="34" charset="0"/>
              </a:rPr>
              <a:t>far</a:t>
            </a:r>
            <a:r>
              <a:rPr lang="es-ES_tradnl" altLang="en-US" sz="900" b="1" dirty="0">
                <a:latin typeface="Arial" panose="020B0604020202020204" pitchFamily="34" charset="0"/>
                <a:cs typeface="Arial" panose="020B0604020202020204" pitchFamily="34" charset="0"/>
              </a:rPr>
              <a:t> post and (11) </a:t>
            </a:r>
            <a:r>
              <a:rPr lang="es-ES_tradnl" altLang="en-US" sz="900" b="1" dirty="0" err="1">
                <a:latin typeface="Arial" panose="020B0604020202020204" pitchFamily="34" charset="0"/>
                <a:cs typeface="Arial" panose="020B0604020202020204" pitchFamily="34" charset="0"/>
              </a:rPr>
              <a:t>near</a:t>
            </a:r>
            <a:r>
              <a:rPr lang="es-ES_tradnl" altLang="en-US" sz="900" b="1" dirty="0">
                <a:latin typeface="Arial" panose="020B0604020202020204" pitchFamily="34" charset="0"/>
                <a:cs typeface="Arial" panose="020B0604020202020204" pitchFamily="34" charset="0"/>
              </a:rPr>
              <a:t> post, crossover.</a:t>
            </a:r>
            <a:endParaRPr lang="en-US" altLang="en-US" sz="900" dirty="0">
              <a:latin typeface="Arial" panose="020B0604020202020204" pitchFamily="34" charset="0"/>
              <a:cs typeface="Arial" panose="020B0604020202020204" pitchFamily="34" charset="0"/>
            </a:endParaRPr>
          </a:p>
        </p:txBody>
      </p:sp>
      <p:sp>
        <p:nvSpPr>
          <p:cNvPr id="307" name="Line 60">
            <a:extLst>
              <a:ext uri="{FF2B5EF4-FFF2-40B4-BE49-F238E27FC236}">
                <a16:creationId xmlns:a16="http://schemas.microsoft.com/office/drawing/2014/main" id="{88168351-CB78-4E21-0604-CC9958AF8A5F}"/>
              </a:ext>
            </a:extLst>
          </p:cNvPr>
          <p:cNvSpPr>
            <a:spLocks noChangeShapeType="1"/>
          </p:cNvSpPr>
          <p:nvPr/>
        </p:nvSpPr>
        <p:spPr bwMode="auto">
          <a:xfrm>
            <a:off x="2403072" y="6600011"/>
            <a:ext cx="766577" cy="9071"/>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 name="Line 60">
            <a:extLst>
              <a:ext uri="{FF2B5EF4-FFF2-40B4-BE49-F238E27FC236}">
                <a16:creationId xmlns:a16="http://schemas.microsoft.com/office/drawing/2014/main" id="{F7268F39-701C-86E4-936B-04D8776E86F5}"/>
              </a:ext>
            </a:extLst>
          </p:cNvPr>
          <p:cNvSpPr>
            <a:spLocks noChangeShapeType="1"/>
          </p:cNvSpPr>
          <p:nvPr/>
        </p:nvSpPr>
        <p:spPr bwMode="auto">
          <a:xfrm flipV="1">
            <a:off x="2403072" y="5393002"/>
            <a:ext cx="861813" cy="659268"/>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09" name="Group 280">
            <a:extLst>
              <a:ext uri="{FF2B5EF4-FFF2-40B4-BE49-F238E27FC236}">
                <a16:creationId xmlns:a16="http://schemas.microsoft.com/office/drawing/2014/main" id="{C8EAF316-A537-F9CF-240A-ECA5FDBFD996}"/>
              </a:ext>
            </a:extLst>
          </p:cNvPr>
          <p:cNvGrpSpPr>
            <a:grpSpLocks/>
          </p:cNvGrpSpPr>
          <p:nvPr/>
        </p:nvGrpSpPr>
        <p:grpSpPr bwMode="auto">
          <a:xfrm>
            <a:off x="3456640" y="6309444"/>
            <a:ext cx="146615" cy="146293"/>
            <a:chOff x="0" y="0"/>
            <a:chExt cx="89" cy="85"/>
          </a:xfrm>
        </p:grpSpPr>
        <p:sp>
          <p:nvSpPr>
            <p:cNvPr id="310" name="Freeform 281">
              <a:extLst>
                <a:ext uri="{FF2B5EF4-FFF2-40B4-BE49-F238E27FC236}">
                  <a16:creationId xmlns:a16="http://schemas.microsoft.com/office/drawing/2014/main" id="{E85032CF-C824-FD1B-079B-3837848A4DE0}"/>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11" name="Freeform 282">
              <a:extLst>
                <a:ext uri="{FF2B5EF4-FFF2-40B4-BE49-F238E27FC236}">
                  <a16:creationId xmlns:a16="http://schemas.microsoft.com/office/drawing/2014/main" id="{9306C13A-EAA7-B125-6EF7-7F785FC919BA}"/>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12" name="Freeform 283">
              <a:extLst>
                <a:ext uri="{FF2B5EF4-FFF2-40B4-BE49-F238E27FC236}">
                  <a16:creationId xmlns:a16="http://schemas.microsoft.com/office/drawing/2014/main" id="{0394A756-D0D4-BA60-6AE5-131548541E24}"/>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13" name="Freeform 284">
              <a:extLst>
                <a:ext uri="{FF2B5EF4-FFF2-40B4-BE49-F238E27FC236}">
                  <a16:creationId xmlns:a16="http://schemas.microsoft.com/office/drawing/2014/main" id="{5A304FBE-5237-75F3-38CD-25A7AE9E4006}"/>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14" name="Freeform 285">
              <a:extLst>
                <a:ext uri="{FF2B5EF4-FFF2-40B4-BE49-F238E27FC236}">
                  <a16:creationId xmlns:a16="http://schemas.microsoft.com/office/drawing/2014/main" id="{21E5287E-4425-7C2E-7F5F-BD557C7DC985}"/>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15" name="Freeform 286">
              <a:extLst>
                <a:ext uri="{FF2B5EF4-FFF2-40B4-BE49-F238E27FC236}">
                  <a16:creationId xmlns:a16="http://schemas.microsoft.com/office/drawing/2014/main" id="{C4663653-6DDE-DFAA-0A2A-DE2F1239BE5C}"/>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16" name="Freeform 287">
              <a:extLst>
                <a:ext uri="{FF2B5EF4-FFF2-40B4-BE49-F238E27FC236}">
                  <a16:creationId xmlns:a16="http://schemas.microsoft.com/office/drawing/2014/main" id="{DD0B8836-FC21-3A2B-9D91-03B33963BB8C}"/>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17" name="Freeform 288">
              <a:extLst>
                <a:ext uri="{FF2B5EF4-FFF2-40B4-BE49-F238E27FC236}">
                  <a16:creationId xmlns:a16="http://schemas.microsoft.com/office/drawing/2014/main" id="{3958B471-9870-E88D-52EB-ECF769DE544F}"/>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18" name="Freeform 289">
              <a:extLst>
                <a:ext uri="{FF2B5EF4-FFF2-40B4-BE49-F238E27FC236}">
                  <a16:creationId xmlns:a16="http://schemas.microsoft.com/office/drawing/2014/main" id="{03A6731E-6AEF-9CD5-2E60-70ABCA0E5D3C}"/>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19" name="Freeform 290">
              <a:extLst>
                <a:ext uri="{FF2B5EF4-FFF2-40B4-BE49-F238E27FC236}">
                  <a16:creationId xmlns:a16="http://schemas.microsoft.com/office/drawing/2014/main" id="{A9680C3D-3247-18AD-03EC-D4233E740B28}"/>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20" name="Freeform 291">
              <a:extLst>
                <a:ext uri="{FF2B5EF4-FFF2-40B4-BE49-F238E27FC236}">
                  <a16:creationId xmlns:a16="http://schemas.microsoft.com/office/drawing/2014/main" id="{9996B722-64E8-EC71-52D9-30D403242B7E}"/>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21" name="Freeform 292">
              <a:extLst>
                <a:ext uri="{FF2B5EF4-FFF2-40B4-BE49-F238E27FC236}">
                  <a16:creationId xmlns:a16="http://schemas.microsoft.com/office/drawing/2014/main" id="{88A853D2-90A7-4425-65FA-F914D14AFF24}"/>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322" name="Rectangle 2">
            <a:extLst>
              <a:ext uri="{FF2B5EF4-FFF2-40B4-BE49-F238E27FC236}">
                <a16:creationId xmlns:a16="http://schemas.microsoft.com/office/drawing/2014/main" id="{900D34F6-6EDF-3994-F9EF-A69AF06B64FC}"/>
              </a:ext>
            </a:extLst>
          </p:cNvPr>
          <p:cNvSpPr>
            <a:spLocks noChangeArrowheads="1"/>
          </p:cNvSpPr>
          <p:nvPr/>
        </p:nvSpPr>
        <p:spPr bwMode="auto">
          <a:xfrm>
            <a:off x="6408879" y="3964092"/>
            <a:ext cx="3651532" cy="2846716"/>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ES_tradnl" altLang="en-US" sz="800" i="1">
              <a:solidFill>
                <a:schemeClr val="tx2"/>
              </a:solidFill>
            </a:endParaRPr>
          </a:p>
        </p:txBody>
      </p:sp>
      <p:sp>
        <p:nvSpPr>
          <p:cNvPr id="323" name="Text Box 12">
            <a:extLst>
              <a:ext uri="{FF2B5EF4-FFF2-40B4-BE49-F238E27FC236}">
                <a16:creationId xmlns:a16="http://schemas.microsoft.com/office/drawing/2014/main" id="{F9941CB0-3C18-3D16-E6D3-C2591D942A5C}"/>
              </a:ext>
            </a:extLst>
          </p:cNvPr>
          <p:cNvSpPr txBox="1">
            <a:spLocks noChangeArrowheads="1"/>
          </p:cNvSpPr>
          <p:nvPr/>
        </p:nvSpPr>
        <p:spPr bwMode="auto">
          <a:xfrm>
            <a:off x="8845842" y="5795359"/>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B</a:t>
            </a:r>
            <a:endParaRPr lang="es-ES_tradnl" altLang="en-US" sz="700">
              <a:latin typeface="Arial" panose="020B0604020202020204" pitchFamily="34" charset="0"/>
              <a:cs typeface="Arial" panose="020B0604020202020204" pitchFamily="34" charset="0"/>
            </a:endParaRPr>
          </a:p>
        </p:txBody>
      </p:sp>
      <p:sp>
        <p:nvSpPr>
          <p:cNvPr id="324" name="Text Box 21">
            <a:extLst>
              <a:ext uri="{FF2B5EF4-FFF2-40B4-BE49-F238E27FC236}">
                <a16:creationId xmlns:a16="http://schemas.microsoft.com/office/drawing/2014/main" id="{3E99225D-01D4-9255-9D0A-2E072BC3E713}"/>
              </a:ext>
            </a:extLst>
          </p:cNvPr>
          <p:cNvSpPr txBox="1">
            <a:spLocks noChangeArrowheads="1"/>
          </p:cNvSpPr>
          <p:nvPr/>
        </p:nvSpPr>
        <p:spPr bwMode="auto">
          <a:xfrm>
            <a:off x="8705270" y="4565225"/>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A</a:t>
            </a:r>
            <a:endParaRPr lang="es-ES_tradnl" altLang="en-US" sz="700">
              <a:latin typeface="Arial" panose="020B0604020202020204" pitchFamily="34" charset="0"/>
              <a:cs typeface="Arial" panose="020B0604020202020204" pitchFamily="34" charset="0"/>
            </a:endParaRPr>
          </a:p>
        </p:txBody>
      </p:sp>
      <p:sp>
        <p:nvSpPr>
          <p:cNvPr id="325" name="Text Box 12">
            <a:extLst>
              <a:ext uri="{FF2B5EF4-FFF2-40B4-BE49-F238E27FC236}">
                <a16:creationId xmlns:a16="http://schemas.microsoft.com/office/drawing/2014/main" id="{83017D02-759E-755B-9859-30BF78C7BC35}"/>
              </a:ext>
            </a:extLst>
          </p:cNvPr>
          <p:cNvSpPr txBox="1">
            <a:spLocks noChangeArrowheads="1"/>
          </p:cNvSpPr>
          <p:nvPr/>
        </p:nvSpPr>
        <p:spPr bwMode="auto">
          <a:xfrm>
            <a:off x="8569461" y="6157561"/>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D</a:t>
            </a:r>
            <a:endParaRPr lang="es-ES_tradnl" altLang="en-US" sz="700">
              <a:latin typeface="Arial" panose="020B0604020202020204" pitchFamily="34" charset="0"/>
              <a:cs typeface="Arial" panose="020B0604020202020204" pitchFamily="34" charset="0"/>
            </a:endParaRPr>
          </a:p>
        </p:txBody>
      </p:sp>
      <p:sp>
        <p:nvSpPr>
          <p:cNvPr id="326" name="Text Box 12">
            <a:extLst>
              <a:ext uri="{FF2B5EF4-FFF2-40B4-BE49-F238E27FC236}">
                <a16:creationId xmlns:a16="http://schemas.microsoft.com/office/drawing/2014/main" id="{78E216D9-DC64-5C53-50CA-B49AC650D629}"/>
              </a:ext>
            </a:extLst>
          </p:cNvPr>
          <p:cNvSpPr txBox="1">
            <a:spLocks noChangeArrowheads="1"/>
          </p:cNvSpPr>
          <p:nvPr/>
        </p:nvSpPr>
        <p:spPr bwMode="auto">
          <a:xfrm>
            <a:off x="8471969" y="5182240"/>
            <a:ext cx="303778" cy="200055"/>
          </a:xfrm>
          <a:prstGeom prst="rect">
            <a:avLst/>
          </a:prstGeom>
          <a:solidFill>
            <a:srgbClr val="C00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a:solidFill>
                  <a:schemeClr val="bg1"/>
                </a:solidFill>
                <a:latin typeface="Arial" panose="020B0604020202020204" pitchFamily="34" charset="0"/>
                <a:cs typeface="Arial" panose="020B0604020202020204" pitchFamily="34" charset="0"/>
              </a:rPr>
              <a:t> C</a:t>
            </a:r>
            <a:endParaRPr lang="es-ES_tradnl" altLang="en-US" sz="700">
              <a:latin typeface="Arial" panose="020B0604020202020204" pitchFamily="34" charset="0"/>
              <a:cs typeface="Arial" panose="020B0604020202020204" pitchFamily="34" charset="0"/>
            </a:endParaRPr>
          </a:p>
        </p:txBody>
      </p:sp>
      <p:sp>
        <p:nvSpPr>
          <p:cNvPr id="327" name="Text Box 12">
            <a:extLst>
              <a:ext uri="{FF2B5EF4-FFF2-40B4-BE49-F238E27FC236}">
                <a16:creationId xmlns:a16="http://schemas.microsoft.com/office/drawing/2014/main" id="{A5FBA9A2-423E-72E3-E37A-31E859306E65}"/>
              </a:ext>
            </a:extLst>
          </p:cNvPr>
          <p:cNvSpPr txBox="1">
            <a:spLocks noChangeArrowheads="1"/>
          </p:cNvSpPr>
          <p:nvPr/>
        </p:nvSpPr>
        <p:spPr bwMode="auto">
          <a:xfrm>
            <a:off x="7925255" y="5179448"/>
            <a:ext cx="334779"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10</a:t>
            </a:r>
            <a:endParaRPr lang="es-ES_tradnl" altLang="en-US" sz="700" dirty="0">
              <a:latin typeface="Arial" panose="020B0604020202020204" pitchFamily="34" charset="0"/>
              <a:cs typeface="Arial" panose="020B0604020202020204" pitchFamily="34" charset="0"/>
            </a:endParaRPr>
          </a:p>
        </p:txBody>
      </p:sp>
      <p:sp>
        <p:nvSpPr>
          <p:cNvPr id="328" name="Text Box 21">
            <a:extLst>
              <a:ext uri="{FF2B5EF4-FFF2-40B4-BE49-F238E27FC236}">
                <a16:creationId xmlns:a16="http://schemas.microsoft.com/office/drawing/2014/main" id="{7717DB82-67CC-354E-F1DA-7559B47AF92B}"/>
              </a:ext>
            </a:extLst>
          </p:cNvPr>
          <p:cNvSpPr txBox="1">
            <a:spLocks noChangeArrowheads="1"/>
          </p:cNvSpPr>
          <p:nvPr/>
        </p:nvSpPr>
        <p:spPr bwMode="auto">
          <a:xfrm>
            <a:off x="9190482" y="4881776"/>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11</a:t>
            </a:r>
            <a:endParaRPr lang="es-ES_tradnl" altLang="en-US" sz="700" dirty="0">
              <a:latin typeface="Arial" panose="020B0604020202020204" pitchFamily="34" charset="0"/>
              <a:cs typeface="Arial" panose="020B0604020202020204" pitchFamily="34" charset="0"/>
            </a:endParaRPr>
          </a:p>
        </p:txBody>
      </p:sp>
      <p:cxnSp>
        <p:nvCxnSpPr>
          <p:cNvPr id="329" name="Straight Connector 328">
            <a:extLst>
              <a:ext uri="{FF2B5EF4-FFF2-40B4-BE49-F238E27FC236}">
                <a16:creationId xmlns:a16="http://schemas.microsoft.com/office/drawing/2014/main" id="{5C2F5647-32EF-7EFB-C5BB-38FA5AC73821}"/>
              </a:ext>
            </a:extLst>
          </p:cNvPr>
          <p:cNvCxnSpPr>
            <a:cxnSpLocks/>
          </p:cNvCxnSpPr>
          <p:nvPr/>
        </p:nvCxnSpPr>
        <p:spPr>
          <a:xfrm>
            <a:off x="6867103" y="4356689"/>
            <a:ext cx="3193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2243AAC6-AD84-178A-0AF6-0983F89B9FAF}"/>
              </a:ext>
            </a:extLst>
          </p:cNvPr>
          <p:cNvCxnSpPr>
            <a:cxnSpLocks/>
          </p:cNvCxnSpPr>
          <p:nvPr/>
        </p:nvCxnSpPr>
        <p:spPr>
          <a:xfrm flipV="1">
            <a:off x="8358434" y="4363197"/>
            <a:ext cx="0" cy="20616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E646437D-5CAC-1E18-EF6E-C3ACD713B2A4}"/>
              </a:ext>
            </a:extLst>
          </p:cNvPr>
          <p:cNvCxnSpPr>
            <a:cxnSpLocks/>
          </p:cNvCxnSpPr>
          <p:nvPr/>
        </p:nvCxnSpPr>
        <p:spPr>
          <a:xfrm>
            <a:off x="6886452" y="6424838"/>
            <a:ext cx="3167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783692FD-FEBE-53DE-F76E-3E0ECEAC958E}"/>
              </a:ext>
            </a:extLst>
          </p:cNvPr>
          <p:cNvCxnSpPr>
            <a:cxnSpLocks/>
          </p:cNvCxnSpPr>
          <p:nvPr/>
        </p:nvCxnSpPr>
        <p:spPr>
          <a:xfrm flipH="1" flipV="1">
            <a:off x="6867103" y="4371082"/>
            <a:ext cx="25800" cy="20537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3" name="Line 60">
            <a:extLst>
              <a:ext uri="{FF2B5EF4-FFF2-40B4-BE49-F238E27FC236}">
                <a16:creationId xmlns:a16="http://schemas.microsoft.com/office/drawing/2014/main" id="{10903D11-962E-E7E9-DAE5-FC6F64B3607B}"/>
              </a:ext>
            </a:extLst>
          </p:cNvPr>
          <p:cNvSpPr>
            <a:spLocks noChangeShapeType="1"/>
          </p:cNvSpPr>
          <p:nvPr/>
        </p:nvSpPr>
        <p:spPr bwMode="auto">
          <a:xfrm>
            <a:off x="7893041" y="5478256"/>
            <a:ext cx="1265993" cy="199763"/>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4" name="Rectangle 10" descr="Rombos transparentes">
            <a:extLst>
              <a:ext uri="{FF2B5EF4-FFF2-40B4-BE49-F238E27FC236}">
                <a16:creationId xmlns:a16="http://schemas.microsoft.com/office/drawing/2014/main" id="{54E4DAB5-83A2-3F53-5A47-4B2DA782966E}"/>
              </a:ext>
            </a:extLst>
          </p:cNvPr>
          <p:cNvSpPr>
            <a:spLocks noChangeArrowheads="1"/>
          </p:cNvSpPr>
          <p:nvPr/>
        </p:nvSpPr>
        <p:spPr bwMode="auto">
          <a:xfrm>
            <a:off x="10061521" y="4918336"/>
            <a:ext cx="208385" cy="987769"/>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335" name="Text Box 21">
            <a:extLst>
              <a:ext uri="{FF2B5EF4-FFF2-40B4-BE49-F238E27FC236}">
                <a16:creationId xmlns:a16="http://schemas.microsoft.com/office/drawing/2014/main" id="{3F66FB8F-9D47-3F68-BBE7-2EAD4CBDA729}"/>
              </a:ext>
            </a:extLst>
          </p:cNvPr>
          <p:cNvSpPr txBox="1">
            <a:spLocks noChangeArrowheads="1"/>
          </p:cNvSpPr>
          <p:nvPr/>
        </p:nvSpPr>
        <p:spPr bwMode="auto">
          <a:xfrm>
            <a:off x="9742411" y="5286487"/>
            <a:ext cx="303778" cy="215444"/>
          </a:xfrm>
          <a:prstGeom prst="rect">
            <a:avLst/>
          </a:prstGeom>
          <a:solidFill>
            <a:schemeClr val="tx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solidFill>
                  <a:schemeClr val="bg1"/>
                </a:solidFill>
                <a:latin typeface="Arial" panose="020B0604020202020204" pitchFamily="34" charset="0"/>
                <a:cs typeface="Arial" panose="020B0604020202020204" pitchFamily="34" charset="0"/>
              </a:rPr>
              <a:t> K</a:t>
            </a:r>
            <a:endParaRPr lang="es-ES_tradnl" altLang="en-US" sz="800" dirty="0">
              <a:latin typeface="Arial" panose="020B0604020202020204" pitchFamily="34" charset="0"/>
              <a:cs typeface="Arial" panose="020B0604020202020204" pitchFamily="34" charset="0"/>
            </a:endParaRPr>
          </a:p>
        </p:txBody>
      </p:sp>
      <p:sp>
        <p:nvSpPr>
          <p:cNvPr id="336" name="Rectangle 6">
            <a:extLst>
              <a:ext uri="{FF2B5EF4-FFF2-40B4-BE49-F238E27FC236}">
                <a16:creationId xmlns:a16="http://schemas.microsoft.com/office/drawing/2014/main" id="{4DDA96E7-DA27-4F58-8B18-B652CBB9DDD0}"/>
              </a:ext>
            </a:extLst>
          </p:cNvPr>
          <p:cNvSpPr>
            <a:spLocks noChangeArrowheads="1"/>
          </p:cNvSpPr>
          <p:nvPr/>
        </p:nvSpPr>
        <p:spPr bwMode="auto">
          <a:xfrm>
            <a:off x="9526386" y="4771852"/>
            <a:ext cx="527807" cy="1287522"/>
          </a:xfrm>
          <a:prstGeom prst="rect">
            <a:avLst/>
          </a:prstGeom>
          <a:no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cs typeface="Arial" panose="020B0604020202020204" pitchFamily="34" charset="0"/>
            </a:endParaRPr>
          </a:p>
        </p:txBody>
      </p:sp>
      <p:sp>
        <p:nvSpPr>
          <p:cNvPr id="337" name="Text Box 21">
            <a:extLst>
              <a:ext uri="{FF2B5EF4-FFF2-40B4-BE49-F238E27FC236}">
                <a16:creationId xmlns:a16="http://schemas.microsoft.com/office/drawing/2014/main" id="{CA319ACC-022A-46BA-E19C-EE041B64AAE2}"/>
              </a:ext>
            </a:extLst>
          </p:cNvPr>
          <p:cNvSpPr txBox="1">
            <a:spLocks noChangeArrowheads="1"/>
          </p:cNvSpPr>
          <p:nvPr/>
        </p:nvSpPr>
        <p:spPr bwMode="auto">
          <a:xfrm>
            <a:off x="9203142" y="5567698"/>
            <a:ext cx="309547" cy="215444"/>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9</a:t>
            </a:r>
            <a:endParaRPr lang="es-ES_tradnl" altLang="en-US" sz="800" dirty="0">
              <a:latin typeface="Arial" panose="020B0604020202020204" pitchFamily="34" charset="0"/>
              <a:cs typeface="Arial" panose="020B0604020202020204" pitchFamily="34" charset="0"/>
            </a:endParaRPr>
          </a:p>
        </p:txBody>
      </p:sp>
      <p:sp>
        <p:nvSpPr>
          <p:cNvPr id="338" name="Text Box 21">
            <a:extLst>
              <a:ext uri="{FF2B5EF4-FFF2-40B4-BE49-F238E27FC236}">
                <a16:creationId xmlns:a16="http://schemas.microsoft.com/office/drawing/2014/main" id="{CDCF7110-5C47-C528-485A-CA6829F84D91}"/>
              </a:ext>
            </a:extLst>
          </p:cNvPr>
          <p:cNvSpPr txBox="1">
            <a:spLocks noChangeArrowheads="1"/>
          </p:cNvSpPr>
          <p:nvPr/>
        </p:nvSpPr>
        <p:spPr bwMode="auto">
          <a:xfrm>
            <a:off x="8839377" y="5225696"/>
            <a:ext cx="309547" cy="200055"/>
          </a:xfrm>
          <a:prstGeom prst="rect">
            <a:avLst/>
          </a:prstGeom>
          <a:solidFill>
            <a:schemeClr val="accent1"/>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solidFill>
                  <a:schemeClr val="bg1"/>
                </a:solidFill>
                <a:latin typeface="Arial" panose="020B0604020202020204" pitchFamily="34" charset="0"/>
                <a:cs typeface="Arial" panose="020B0604020202020204" pitchFamily="34" charset="0"/>
              </a:rPr>
              <a:t>  </a:t>
            </a:r>
            <a:r>
              <a:rPr lang="es-ES_tradnl" altLang="en-US" sz="700" b="1" dirty="0">
                <a:latin typeface="Arial" panose="020B0604020202020204" pitchFamily="34" charset="0"/>
                <a:cs typeface="Arial" panose="020B0604020202020204" pitchFamily="34" charset="0"/>
              </a:rPr>
              <a:t>7</a:t>
            </a:r>
            <a:endParaRPr lang="es-ES_tradnl" altLang="en-US" sz="700" dirty="0">
              <a:latin typeface="Arial" panose="020B0604020202020204" pitchFamily="34" charset="0"/>
              <a:cs typeface="Arial" panose="020B0604020202020204" pitchFamily="34" charset="0"/>
            </a:endParaRPr>
          </a:p>
        </p:txBody>
      </p:sp>
      <p:sp>
        <p:nvSpPr>
          <p:cNvPr id="339" name="Text Box 21">
            <a:extLst>
              <a:ext uri="{FF2B5EF4-FFF2-40B4-BE49-F238E27FC236}">
                <a16:creationId xmlns:a16="http://schemas.microsoft.com/office/drawing/2014/main" id="{2EF52451-6307-92C3-D785-1EB104D79614}"/>
              </a:ext>
            </a:extLst>
          </p:cNvPr>
          <p:cNvSpPr txBox="1">
            <a:spLocks noChangeArrowheads="1"/>
          </p:cNvSpPr>
          <p:nvPr/>
        </p:nvSpPr>
        <p:spPr bwMode="auto">
          <a:xfrm>
            <a:off x="9206870" y="4116859"/>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800" b="1" dirty="0">
                <a:latin typeface="Arial" panose="020B0604020202020204" pitchFamily="34" charset="0"/>
                <a:cs typeface="Arial" panose="020B0604020202020204" pitchFamily="34" charset="0"/>
              </a:rPr>
              <a:t> 3</a:t>
            </a:r>
          </a:p>
        </p:txBody>
      </p:sp>
      <p:sp>
        <p:nvSpPr>
          <p:cNvPr id="340" name="Text Box 21">
            <a:extLst>
              <a:ext uri="{FF2B5EF4-FFF2-40B4-BE49-F238E27FC236}">
                <a16:creationId xmlns:a16="http://schemas.microsoft.com/office/drawing/2014/main" id="{D9D0D880-C99D-C5F5-A146-D67F931C662B}"/>
              </a:ext>
            </a:extLst>
          </p:cNvPr>
          <p:cNvSpPr txBox="1">
            <a:spLocks noChangeArrowheads="1"/>
          </p:cNvSpPr>
          <p:nvPr/>
        </p:nvSpPr>
        <p:spPr bwMode="auto">
          <a:xfrm>
            <a:off x="9219241" y="6521722"/>
            <a:ext cx="309547" cy="200055"/>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2</a:t>
            </a:r>
          </a:p>
        </p:txBody>
      </p:sp>
      <p:sp>
        <p:nvSpPr>
          <p:cNvPr id="341" name="Text Box 21">
            <a:extLst>
              <a:ext uri="{FF2B5EF4-FFF2-40B4-BE49-F238E27FC236}">
                <a16:creationId xmlns:a16="http://schemas.microsoft.com/office/drawing/2014/main" id="{F9D63514-9EE4-D63B-DA90-1FFC080501E8}"/>
              </a:ext>
            </a:extLst>
          </p:cNvPr>
          <p:cNvSpPr txBox="1">
            <a:spLocks noChangeArrowheads="1"/>
          </p:cNvSpPr>
          <p:nvPr/>
        </p:nvSpPr>
        <p:spPr bwMode="auto">
          <a:xfrm>
            <a:off x="6469248" y="5829892"/>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8</a:t>
            </a:r>
            <a:endParaRPr lang="es-ES_tradnl" altLang="en-US" sz="700" b="1" dirty="0">
              <a:latin typeface="Arial" panose="020B0604020202020204" pitchFamily="34" charset="0"/>
              <a:cs typeface="Arial" panose="020B0604020202020204" pitchFamily="34" charset="0"/>
            </a:endParaRPr>
          </a:p>
        </p:txBody>
      </p:sp>
      <p:sp>
        <p:nvSpPr>
          <p:cNvPr id="342" name="Text Box 21">
            <a:extLst>
              <a:ext uri="{FF2B5EF4-FFF2-40B4-BE49-F238E27FC236}">
                <a16:creationId xmlns:a16="http://schemas.microsoft.com/office/drawing/2014/main" id="{48B7876B-ABC6-9BFA-E006-EEC4A8290597}"/>
              </a:ext>
            </a:extLst>
          </p:cNvPr>
          <p:cNvSpPr txBox="1">
            <a:spLocks noChangeArrowheads="1"/>
          </p:cNvSpPr>
          <p:nvPr/>
        </p:nvSpPr>
        <p:spPr bwMode="auto">
          <a:xfrm>
            <a:off x="6443280" y="4859528"/>
            <a:ext cx="309547" cy="215444"/>
          </a:xfrm>
          <a:prstGeom prst="rect">
            <a:avLst/>
          </a:prstGeom>
          <a:solidFill>
            <a:srgbClr val="FFC000"/>
          </a:solidFill>
          <a:ln w="9525">
            <a:solidFill>
              <a:schemeClr val="bg1"/>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s-ES_tradnl" altLang="en-US" sz="700" b="1" dirty="0">
                <a:latin typeface="Arial" panose="020B0604020202020204" pitchFamily="34" charset="0"/>
                <a:cs typeface="Arial" panose="020B0604020202020204" pitchFamily="34" charset="0"/>
              </a:rPr>
              <a:t> </a:t>
            </a:r>
            <a:r>
              <a:rPr lang="es-ES_tradnl" altLang="en-US" sz="800" b="1" dirty="0">
                <a:latin typeface="Arial" panose="020B0604020202020204" pitchFamily="34" charset="0"/>
                <a:cs typeface="Arial" panose="020B0604020202020204" pitchFamily="34" charset="0"/>
              </a:rPr>
              <a:t>6</a:t>
            </a:r>
            <a:endParaRPr lang="es-ES_tradnl" altLang="en-US" sz="700" b="1" dirty="0">
              <a:latin typeface="Arial" panose="020B0604020202020204" pitchFamily="34" charset="0"/>
              <a:cs typeface="Arial" panose="020B0604020202020204" pitchFamily="34" charset="0"/>
            </a:endParaRPr>
          </a:p>
        </p:txBody>
      </p:sp>
      <p:sp>
        <p:nvSpPr>
          <p:cNvPr id="343" name="Line 26">
            <a:extLst>
              <a:ext uri="{FF2B5EF4-FFF2-40B4-BE49-F238E27FC236}">
                <a16:creationId xmlns:a16="http://schemas.microsoft.com/office/drawing/2014/main" id="{9B8B9AC3-8E0D-EDEF-AE87-57487DD56364}"/>
              </a:ext>
            </a:extLst>
          </p:cNvPr>
          <p:cNvSpPr>
            <a:spLocks noChangeShapeType="1"/>
          </p:cNvSpPr>
          <p:nvPr/>
        </p:nvSpPr>
        <p:spPr bwMode="auto">
          <a:xfrm>
            <a:off x="7906760" y="5490292"/>
            <a:ext cx="1548600" cy="98256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4" name="Title 1">
            <a:extLst>
              <a:ext uri="{FF2B5EF4-FFF2-40B4-BE49-F238E27FC236}">
                <a16:creationId xmlns:a16="http://schemas.microsoft.com/office/drawing/2014/main" id="{2A9680EA-4813-FE32-842B-2229D4A7D4F3}"/>
              </a:ext>
            </a:extLst>
          </p:cNvPr>
          <p:cNvSpPr txBox="1">
            <a:spLocks/>
          </p:cNvSpPr>
          <p:nvPr/>
        </p:nvSpPr>
        <p:spPr>
          <a:xfrm>
            <a:off x="7087992" y="3632769"/>
            <a:ext cx="2232804" cy="281723"/>
          </a:xfrm>
          <a:prstGeom prst="rect">
            <a:avLst/>
          </a:prstGeom>
          <a:solidFill>
            <a:schemeClr val="bg1"/>
          </a:solidFill>
          <a:ln>
            <a:solidFill>
              <a:schemeClr val="tx1"/>
            </a:solidFill>
          </a:ln>
        </p:spPr>
        <p:txBody>
          <a:bodyPr anchor="ctr">
            <a:normAutofit/>
          </a:bodyPr>
          <a:lstStyle/>
          <a:p>
            <a:pPr algn="ctr" eaLnBrk="1" fontAlgn="auto" hangingPunct="1">
              <a:spcBef>
                <a:spcPts val="0"/>
              </a:spcBef>
              <a:spcAft>
                <a:spcPts val="0"/>
              </a:spcAft>
              <a:defRPr/>
            </a:pPr>
            <a:r>
              <a:rPr lang="en-US" sz="1100" b="1"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Crossing and finishing</a:t>
            </a:r>
            <a:endParaRPr lang="en-US" sz="1100" dirty="0">
              <a:solidFill>
                <a:srgbClr val="FF0000"/>
              </a:solidFill>
              <a:latin typeface="Arial" panose="020B0604020202020204" pitchFamily="34" charset="0"/>
              <a:ea typeface="+mj-ea"/>
              <a:cs typeface="Arial" panose="020B0604020202020204" pitchFamily="34" charset="0"/>
            </a:endParaRPr>
          </a:p>
        </p:txBody>
      </p:sp>
      <p:sp>
        <p:nvSpPr>
          <p:cNvPr id="345" name="Line 60">
            <a:extLst>
              <a:ext uri="{FF2B5EF4-FFF2-40B4-BE49-F238E27FC236}">
                <a16:creationId xmlns:a16="http://schemas.microsoft.com/office/drawing/2014/main" id="{0A0CCAAE-B1C8-9D86-FCB2-0C399CF2DA1B}"/>
              </a:ext>
            </a:extLst>
          </p:cNvPr>
          <p:cNvSpPr>
            <a:spLocks noChangeShapeType="1"/>
          </p:cNvSpPr>
          <p:nvPr/>
        </p:nvSpPr>
        <p:spPr bwMode="auto">
          <a:xfrm>
            <a:off x="8076930" y="4763075"/>
            <a:ext cx="1060129" cy="203258"/>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6" name="Line 26">
            <a:extLst>
              <a:ext uri="{FF2B5EF4-FFF2-40B4-BE49-F238E27FC236}">
                <a16:creationId xmlns:a16="http://schemas.microsoft.com/office/drawing/2014/main" id="{1829A6E6-BEF8-191D-DBF9-440734B354C0}"/>
              </a:ext>
            </a:extLst>
          </p:cNvPr>
          <p:cNvSpPr>
            <a:spLocks noChangeShapeType="1"/>
          </p:cNvSpPr>
          <p:nvPr/>
        </p:nvSpPr>
        <p:spPr bwMode="auto">
          <a:xfrm flipV="1">
            <a:off x="9525275" y="5050735"/>
            <a:ext cx="95318" cy="139983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7" name="Line 60">
            <a:extLst>
              <a:ext uri="{FF2B5EF4-FFF2-40B4-BE49-F238E27FC236}">
                <a16:creationId xmlns:a16="http://schemas.microsoft.com/office/drawing/2014/main" id="{57E5A64A-8029-D9F4-99C2-C6D30AEA64EE}"/>
              </a:ext>
            </a:extLst>
          </p:cNvPr>
          <p:cNvSpPr>
            <a:spLocks noChangeShapeType="1"/>
          </p:cNvSpPr>
          <p:nvPr/>
        </p:nvSpPr>
        <p:spPr bwMode="auto">
          <a:xfrm>
            <a:off x="8392458" y="6621098"/>
            <a:ext cx="766577" cy="9071"/>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 name="Line 60">
            <a:extLst>
              <a:ext uri="{FF2B5EF4-FFF2-40B4-BE49-F238E27FC236}">
                <a16:creationId xmlns:a16="http://schemas.microsoft.com/office/drawing/2014/main" id="{24A27786-8BE1-972A-2031-1A5908AB56D1}"/>
              </a:ext>
            </a:extLst>
          </p:cNvPr>
          <p:cNvSpPr>
            <a:spLocks noChangeShapeType="1"/>
          </p:cNvSpPr>
          <p:nvPr/>
        </p:nvSpPr>
        <p:spPr bwMode="auto">
          <a:xfrm flipV="1">
            <a:off x="8020628" y="5466456"/>
            <a:ext cx="844708" cy="564122"/>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49" name="Group 280">
            <a:extLst>
              <a:ext uri="{FF2B5EF4-FFF2-40B4-BE49-F238E27FC236}">
                <a16:creationId xmlns:a16="http://schemas.microsoft.com/office/drawing/2014/main" id="{66DD70E6-7870-C432-C9BE-AD28FED31568}"/>
              </a:ext>
            </a:extLst>
          </p:cNvPr>
          <p:cNvGrpSpPr>
            <a:grpSpLocks/>
          </p:cNvGrpSpPr>
          <p:nvPr/>
        </p:nvGrpSpPr>
        <p:grpSpPr bwMode="auto">
          <a:xfrm>
            <a:off x="9890310" y="5017671"/>
            <a:ext cx="146615" cy="146293"/>
            <a:chOff x="0" y="0"/>
            <a:chExt cx="89" cy="85"/>
          </a:xfrm>
        </p:grpSpPr>
        <p:sp>
          <p:nvSpPr>
            <p:cNvPr id="350" name="Freeform 281">
              <a:extLst>
                <a:ext uri="{FF2B5EF4-FFF2-40B4-BE49-F238E27FC236}">
                  <a16:creationId xmlns:a16="http://schemas.microsoft.com/office/drawing/2014/main" id="{AB42E310-75B5-9C70-983B-F203B1609398}"/>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51" name="Freeform 282">
              <a:extLst>
                <a:ext uri="{FF2B5EF4-FFF2-40B4-BE49-F238E27FC236}">
                  <a16:creationId xmlns:a16="http://schemas.microsoft.com/office/drawing/2014/main" id="{1D3B68DB-6E1B-A63D-7DD9-980FB60D4B3B}"/>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52" name="Freeform 283">
              <a:extLst>
                <a:ext uri="{FF2B5EF4-FFF2-40B4-BE49-F238E27FC236}">
                  <a16:creationId xmlns:a16="http://schemas.microsoft.com/office/drawing/2014/main" id="{90CDB3AC-44A6-C4A5-08EF-63F3CC0661CA}"/>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53" name="Freeform 284">
              <a:extLst>
                <a:ext uri="{FF2B5EF4-FFF2-40B4-BE49-F238E27FC236}">
                  <a16:creationId xmlns:a16="http://schemas.microsoft.com/office/drawing/2014/main" id="{A96EC798-CCA6-5CD2-D9F4-8263D4FAAA8A}"/>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54" name="Freeform 285">
              <a:extLst>
                <a:ext uri="{FF2B5EF4-FFF2-40B4-BE49-F238E27FC236}">
                  <a16:creationId xmlns:a16="http://schemas.microsoft.com/office/drawing/2014/main" id="{9C4CBAB9-309D-3B3F-0412-E59E9F21DD15}"/>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55" name="Freeform 286">
              <a:extLst>
                <a:ext uri="{FF2B5EF4-FFF2-40B4-BE49-F238E27FC236}">
                  <a16:creationId xmlns:a16="http://schemas.microsoft.com/office/drawing/2014/main" id="{03396553-6025-8050-DD2B-CE1430C9CA10}"/>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56" name="Freeform 287">
              <a:extLst>
                <a:ext uri="{FF2B5EF4-FFF2-40B4-BE49-F238E27FC236}">
                  <a16:creationId xmlns:a16="http://schemas.microsoft.com/office/drawing/2014/main" id="{5F896E75-58CE-C83E-0890-A9676EAA0A25}"/>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57" name="Freeform 288">
              <a:extLst>
                <a:ext uri="{FF2B5EF4-FFF2-40B4-BE49-F238E27FC236}">
                  <a16:creationId xmlns:a16="http://schemas.microsoft.com/office/drawing/2014/main" id="{E94A91C5-1966-22F0-7150-B7AEC3232C5E}"/>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58" name="Freeform 289">
              <a:extLst>
                <a:ext uri="{FF2B5EF4-FFF2-40B4-BE49-F238E27FC236}">
                  <a16:creationId xmlns:a16="http://schemas.microsoft.com/office/drawing/2014/main" id="{6E49DCD1-F9BA-1CCC-4BD8-0F3D50AB5E99}"/>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59" name="Freeform 290">
              <a:extLst>
                <a:ext uri="{FF2B5EF4-FFF2-40B4-BE49-F238E27FC236}">
                  <a16:creationId xmlns:a16="http://schemas.microsoft.com/office/drawing/2014/main" id="{0EE037C5-57E1-E958-49B6-24CCBBC560BB}"/>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60" name="Freeform 291">
              <a:extLst>
                <a:ext uri="{FF2B5EF4-FFF2-40B4-BE49-F238E27FC236}">
                  <a16:creationId xmlns:a16="http://schemas.microsoft.com/office/drawing/2014/main" id="{2F9E395D-5836-9315-F0BD-8CD588952AED}"/>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sp>
          <p:nvSpPr>
            <p:cNvPr id="361" name="Freeform 292">
              <a:extLst>
                <a:ext uri="{FF2B5EF4-FFF2-40B4-BE49-F238E27FC236}">
                  <a16:creationId xmlns:a16="http://schemas.microsoft.com/office/drawing/2014/main" id="{D318F792-245C-2E04-7677-196E9266BAF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800">
                <a:latin typeface="Arial" panose="020B0604020202020204" pitchFamily="34" charset="0"/>
                <a:cs typeface="Arial" panose="020B0604020202020204" pitchFamily="34" charset="0"/>
              </a:endParaRPr>
            </a:p>
          </p:txBody>
        </p:sp>
      </p:grpSp>
      <p:sp>
        <p:nvSpPr>
          <p:cNvPr id="362" name="Subtitle 2">
            <a:extLst>
              <a:ext uri="{FF2B5EF4-FFF2-40B4-BE49-F238E27FC236}">
                <a16:creationId xmlns:a16="http://schemas.microsoft.com/office/drawing/2014/main" id="{5EDE9440-BFB1-55E0-2297-76D710CBF107}"/>
              </a:ext>
            </a:extLst>
          </p:cNvPr>
          <p:cNvSpPr txBox="1">
            <a:spLocks/>
          </p:cNvSpPr>
          <p:nvPr/>
        </p:nvSpPr>
        <p:spPr>
          <a:xfrm>
            <a:off x="10342014" y="3990647"/>
            <a:ext cx="1589225" cy="2815956"/>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None/>
            </a:pPr>
            <a:r>
              <a:rPr lang="es-ES_tradnl" altLang="en-US" sz="900" b="1" dirty="0" err="1">
                <a:latin typeface="Arial" panose="020B0604020202020204" pitchFamily="34" charset="0"/>
                <a:cs typeface="Arial" panose="020B0604020202020204" pitchFamily="34" charset="0"/>
              </a:rPr>
              <a:t>End</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Product</a:t>
            </a:r>
            <a:r>
              <a:rPr lang="es-ES_tradnl" altLang="en-US" sz="900" b="1" dirty="0">
                <a:latin typeface="Arial" panose="020B0604020202020204" pitchFamily="34" charset="0"/>
                <a:cs typeface="Arial" panose="020B0604020202020204" pitchFamily="34" charset="0"/>
              </a:rPr>
              <a:t>.</a:t>
            </a:r>
          </a:p>
          <a:p>
            <a:pPr>
              <a:lnSpc>
                <a:spcPct val="120000"/>
              </a:lnSpc>
              <a:buNone/>
            </a:pPr>
            <a:r>
              <a:rPr lang="es-ES_tradnl" altLang="en-US" sz="900" b="1" dirty="0" err="1">
                <a:latin typeface="Arial" panose="020B0604020202020204" pitchFamily="34" charset="0"/>
                <a:cs typeface="Arial" panose="020B0604020202020204" pitchFamily="34" charset="0"/>
              </a:rPr>
              <a:t>Not</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showing</a:t>
            </a:r>
            <a:r>
              <a:rPr lang="es-ES_tradnl" altLang="en-US" sz="900" b="1" dirty="0">
                <a:latin typeface="Arial" panose="020B0604020202020204" pitchFamily="34" charset="0"/>
                <a:cs typeface="Arial" panose="020B0604020202020204" pitchFamily="34" charset="0"/>
              </a:rPr>
              <a:t> defensive </a:t>
            </a:r>
            <a:r>
              <a:rPr lang="es-ES_tradnl" altLang="en-US" sz="900" b="1" dirty="0" err="1">
                <a:latin typeface="Arial" panose="020B0604020202020204" pitchFamily="34" charset="0"/>
                <a:cs typeface="Arial" panose="020B0604020202020204" pitchFamily="34" charset="0"/>
              </a:rPr>
              <a:t>recovery</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for</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ease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of</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display</a:t>
            </a:r>
            <a:r>
              <a:rPr lang="es-ES_tradnl" altLang="en-US" sz="900" b="1" dirty="0">
                <a:latin typeface="Arial" panose="020B0604020202020204" pitchFamily="34" charset="0"/>
                <a:cs typeface="Arial" panose="020B0604020202020204" pitchFamily="34" charset="0"/>
              </a:rPr>
              <a:t>.</a:t>
            </a:r>
          </a:p>
          <a:p>
            <a:pPr>
              <a:lnSpc>
                <a:spcPct val="120000"/>
              </a:lnSpc>
              <a:buNone/>
            </a:pPr>
            <a:r>
              <a:rPr lang="es-ES_tradnl" altLang="en-US" sz="900" b="1" dirty="0" err="1">
                <a:latin typeface="Arial" panose="020B0604020202020204" pitchFamily="34" charset="0"/>
                <a:cs typeface="Arial" panose="020B0604020202020204" pitchFamily="34" charset="0"/>
              </a:rPr>
              <a:t>Showing</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attacking</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players</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getting</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into</a:t>
            </a:r>
            <a:r>
              <a:rPr lang="es-ES_tradnl" altLang="en-US" sz="900" b="1" dirty="0">
                <a:latin typeface="Arial" panose="020B0604020202020204" pitchFamily="34" charset="0"/>
                <a:cs typeface="Arial" panose="020B0604020202020204" pitchFamily="34" charset="0"/>
              </a:rPr>
              <a:t> position </a:t>
            </a:r>
            <a:r>
              <a:rPr lang="es-ES_tradnl" altLang="en-US" sz="900" b="1" dirty="0" err="1">
                <a:latin typeface="Arial" panose="020B0604020202020204" pitchFamily="34" charset="0"/>
                <a:cs typeface="Arial" panose="020B0604020202020204" pitchFamily="34" charset="0"/>
              </a:rPr>
              <a:t>to</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receive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cross</a:t>
            </a:r>
            <a:r>
              <a:rPr lang="es-ES_tradnl" altLang="en-US" sz="900" b="1" dirty="0">
                <a:latin typeface="Arial" panose="020B0604020202020204" pitchFamily="34" charset="0"/>
                <a:cs typeface="Arial" panose="020B0604020202020204" pitchFamily="34" charset="0"/>
              </a:rPr>
              <a:t> and </a:t>
            </a:r>
            <a:r>
              <a:rPr lang="es-ES_tradnl" altLang="en-US" sz="900" b="1" dirty="0" err="1">
                <a:latin typeface="Arial" panose="020B0604020202020204" pitchFamily="34" charset="0"/>
                <a:cs typeface="Arial" panose="020B0604020202020204" pitchFamily="34" charset="0"/>
              </a:rPr>
              <a:t>hopefully</a:t>
            </a:r>
            <a:r>
              <a:rPr lang="es-ES_tradnl" altLang="en-US" sz="900" b="1" dirty="0">
                <a:latin typeface="Arial" panose="020B0604020202020204" pitchFamily="34" charset="0"/>
                <a:cs typeface="Arial" panose="020B0604020202020204" pitchFamily="34" charset="0"/>
              </a:rPr>
              <a:t> score.</a:t>
            </a:r>
          </a:p>
          <a:p>
            <a:pPr>
              <a:lnSpc>
                <a:spcPct val="120000"/>
              </a:lnSpc>
              <a:buNone/>
            </a:pPr>
            <a:r>
              <a:rPr lang="es-ES_tradnl" altLang="en-US" sz="900" b="1" dirty="0">
                <a:latin typeface="Arial" panose="020B0604020202020204" pitchFamily="34" charset="0"/>
                <a:cs typeface="Arial" panose="020B0604020202020204" pitchFamily="34" charset="0"/>
              </a:rPr>
              <a:t>(11) </a:t>
            </a:r>
            <a:r>
              <a:rPr lang="es-ES_tradnl" altLang="en-US" sz="900" b="1" dirty="0" err="1">
                <a:latin typeface="Arial" panose="020B0604020202020204" pitchFamily="34" charset="0"/>
                <a:cs typeface="Arial" panose="020B0604020202020204" pitchFamily="34" charset="0"/>
              </a:rPr>
              <a:t>Receives</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cross</a:t>
            </a:r>
            <a:r>
              <a:rPr lang="es-ES_tradnl" altLang="en-US" sz="900" b="1" dirty="0">
                <a:latin typeface="Arial" panose="020B0604020202020204" pitchFamily="34" charset="0"/>
                <a:cs typeface="Arial" panose="020B0604020202020204" pitchFamily="34" charset="0"/>
              </a:rPr>
              <a:t> and scores. </a:t>
            </a:r>
            <a:r>
              <a:rPr lang="es-ES_tradnl" altLang="en-US" sz="900" b="1" dirty="0" err="1">
                <a:latin typeface="Arial" panose="020B0604020202020204" pitchFamily="34" charset="0"/>
                <a:cs typeface="Arial" panose="020B0604020202020204" pitchFamily="34" charset="0"/>
              </a:rPr>
              <a:t>It</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could</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alternatively</a:t>
            </a:r>
            <a:r>
              <a:rPr lang="es-ES_tradnl" altLang="en-US" sz="900" b="1" dirty="0">
                <a:latin typeface="Arial" panose="020B0604020202020204" pitchFamily="34" charset="0"/>
                <a:cs typeface="Arial" panose="020B0604020202020204" pitchFamily="34" charset="0"/>
              </a:rPr>
              <a:t> be (9) </a:t>
            </a:r>
            <a:r>
              <a:rPr lang="es-ES_tradnl" altLang="en-US" sz="900" b="1" dirty="0" err="1">
                <a:latin typeface="Arial" panose="020B0604020202020204" pitchFamily="34" charset="0"/>
                <a:cs typeface="Arial" panose="020B0604020202020204" pitchFamily="34" charset="0"/>
              </a:rPr>
              <a:t>who</a:t>
            </a:r>
            <a:r>
              <a:rPr lang="es-ES_tradnl" altLang="en-US" sz="900" b="1" dirty="0">
                <a:latin typeface="Arial" panose="020B0604020202020204" pitchFamily="34" charset="0"/>
                <a:cs typeface="Arial" panose="020B0604020202020204" pitchFamily="34" charset="0"/>
              </a:rPr>
              <a:t> scores at </a:t>
            </a:r>
            <a:r>
              <a:rPr lang="es-ES_tradnl" altLang="en-US" sz="900" b="1" dirty="0" err="1">
                <a:latin typeface="Arial" panose="020B0604020202020204" pitchFamily="34" charset="0"/>
                <a:cs typeface="Arial" panose="020B0604020202020204" pitchFamily="34" charset="0"/>
              </a:rPr>
              <a:t>the</a:t>
            </a:r>
            <a:r>
              <a:rPr lang="es-ES_tradnl" altLang="en-US" sz="900" b="1" dirty="0">
                <a:latin typeface="Arial" panose="020B0604020202020204" pitchFamily="34" charset="0"/>
                <a:cs typeface="Arial" panose="020B0604020202020204" pitchFamily="34" charset="0"/>
              </a:rPr>
              <a:t> </a:t>
            </a:r>
            <a:r>
              <a:rPr lang="es-ES_tradnl" altLang="en-US" sz="900" b="1" dirty="0" err="1">
                <a:latin typeface="Arial" panose="020B0604020202020204" pitchFamily="34" charset="0"/>
                <a:cs typeface="Arial" panose="020B0604020202020204" pitchFamily="34" charset="0"/>
              </a:rPr>
              <a:t>near</a:t>
            </a:r>
            <a:r>
              <a:rPr lang="es-ES_tradnl" altLang="en-US" sz="900" b="1" dirty="0">
                <a:latin typeface="Arial" panose="020B0604020202020204" pitchFamily="34" charset="0"/>
                <a:cs typeface="Arial" panose="020B0604020202020204" pitchFamily="34" charset="0"/>
              </a:rPr>
              <a:t> post.</a:t>
            </a:r>
            <a:endParaRPr lang="en-US" altLang="en-US" sz="900" dirty="0">
              <a:latin typeface="Arial" panose="020B0604020202020204" pitchFamily="34" charset="0"/>
              <a:cs typeface="Arial" panose="020B0604020202020204" pitchFamily="34" charset="0"/>
            </a:endParaRPr>
          </a:p>
        </p:txBody>
      </p:sp>
      <p:sp>
        <p:nvSpPr>
          <p:cNvPr id="363" name="Line 26">
            <a:extLst>
              <a:ext uri="{FF2B5EF4-FFF2-40B4-BE49-F238E27FC236}">
                <a16:creationId xmlns:a16="http://schemas.microsoft.com/office/drawing/2014/main" id="{93C8C353-FC88-EB7B-D672-FD259965FE46}"/>
              </a:ext>
            </a:extLst>
          </p:cNvPr>
          <p:cNvSpPr>
            <a:spLocks noChangeShapeType="1"/>
          </p:cNvSpPr>
          <p:nvPr/>
        </p:nvSpPr>
        <p:spPr bwMode="auto">
          <a:xfrm>
            <a:off x="9611791" y="5010100"/>
            <a:ext cx="266422" cy="5986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4" name="Line 60">
            <a:extLst>
              <a:ext uri="{FF2B5EF4-FFF2-40B4-BE49-F238E27FC236}">
                <a16:creationId xmlns:a16="http://schemas.microsoft.com/office/drawing/2014/main" id="{AD2B870A-4655-362B-B2A3-2A6D41B34355}"/>
              </a:ext>
            </a:extLst>
          </p:cNvPr>
          <p:cNvSpPr>
            <a:spLocks noChangeShapeType="1"/>
          </p:cNvSpPr>
          <p:nvPr/>
        </p:nvSpPr>
        <p:spPr bwMode="auto">
          <a:xfrm>
            <a:off x="8347487" y="4235353"/>
            <a:ext cx="766577" cy="9071"/>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5" name="Line 60">
            <a:extLst>
              <a:ext uri="{FF2B5EF4-FFF2-40B4-BE49-F238E27FC236}">
                <a16:creationId xmlns:a16="http://schemas.microsoft.com/office/drawing/2014/main" id="{03284DC0-39F9-0C7F-E422-7F7FF48D3376}"/>
              </a:ext>
            </a:extLst>
          </p:cNvPr>
          <p:cNvSpPr>
            <a:spLocks noChangeShapeType="1"/>
          </p:cNvSpPr>
          <p:nvPr/>
        </p:nvSpPr>
        <p:spPr bwMode="auto">
          <a:xfrm flipV="1">
            <a:off x="7040253" y="5317274"/>
            <a:ext cx="844708" cy="564122"/>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099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down)">
                                      <p:cBhvr>
                                        <p:cTn id="7" dur="580">
                                          <p:stCondLst>
                                            <p:cond delay="0"/>
                                          </p:stCondLst>
                                        </p:cTn>
                                        <p:tgtEl>
                                          <p:spTgt spid="128"/>
                                        </p:tgtEl>
                                      </p:cBhvr>
                                    </p:animEffect>
                                    <p:anim calcmode="lin" valueType="num">
                                      <p:cBhvr>
                                        <p:cTn id="8"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28"/>
                                        </p:tgtEl>
                                      </p:cBhvr>
                                      <p:to x="100000" y="60000"/>
                                    </p:animScale>
                                    <p:animScale>
                                      <p:cBhvr>
                                        <p:cTn id="14" dur="166" decel="50000">
                                          <p:stCondLst>
                                            <p:cond delay="676"/>
                                          </p:stCondLst>
                                        </p:cTn>
                                        <p:tgtEl>
                                          <p:spTgt spid="128"/>
                                        </p:tgtEl>
                                      </p:cBhvr>
                                      <p:to x="100000" y="100000"/>
                                    </p:animScale>
                                    <p:animScale>
                                      <p:cBhvr>
                                        <p:cTn id="15" dur="26">
                                          <p:stCondLst>
                                            <p:cond delay="1312"/>
                                          </p:stCondLst>
                                        </p:cTn>
                                        <p:tgtEl>
                                          <p:spTgt spid="128"/>
                                        </p:tgtEl>
                                      </p:cBhvr>
                                      <p:to x="100000" y="80000"/>
                                    </p:animScale>
                                    <p:animScale>
                                      <p:cBhvr>
                                        <p:cTn id="16" dur="166" decel="50000">
                                          <p:stCondLst>
                                            <p:cond delay="1338"/>
                                          </p:stCondLst>
                                        </p:cTn>
                                        <p:tgtEl>
                                          <p:spTgt spid="128"/>
                                        </p:tgtEl>
                                      </p:cBhvr>
                                      <p:to x="100000" y="100000"/>
                                    </p:animScale>
                                    <p:animScale>
                                      <p:cBhvr>
                                        <p:cTn id="17" dur="26">
                                          <p:stCondLst>
                                            <p:cond delay="1642"/>
                                          </p:stCondLst>
                                        </p:cTn>
                                        <p:tgtEl>
                                          <p:spTgt spid="128"/>
                                        </p:tgtEl>
                                      </p:cBhvr>
                                      <p:to x="100000" y="90000"/>
                                    </p:animScale>
                                    <p:animScale>
                                      <p:cBhvr>
                                        <p:cTn id="18" dur="166" decel="50000">
                                          <p:stCondLst>
                                            <p:cond delay="1668"/>
                                          </p:stCondLst>
                                        </p:cTn>
                                        <p:tgtEl>
                                          <p:spTgt spid="128"/>
                                        </p:tgtEl>
                                      </p:cBhvr>
                                      <p:to x="100000" y="100000"/>
                                    </p:animScale>
                                    <p:animScale>
                                      <p:cBhvr>
                                        <p:cTn id="19" dur="26">
                                          <p:stCondLst>
                                            <p:cond delay="1808"/>
                                          </p:stCondLst>
                                        </p:cTn>
                                        <p:tgtEl>
                                          <p:spTgt spid="128"/>
                                        </p:tgtEl>
                                      </p:cBhvr>
                                      <p:to x="100000" y="95000"/>
                                    </p:animScale>
                                    <p:animScale>
                                      <p:cBhvr>
                                        <p:cTn id="20" dur="166" decel="50000">
                                          <p:stCondLst>
                                            <p:cond delay="1834"/>
                                          </p:stCondLst>
                                        </p:cTn>
                                        <p:tgtEl>
                                          <p:spTgt spid="1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wipe(down)">
                                      <p:cBhvr>
                                        <p:cTn id="25" dur="580">
                                          <p:stCondLst>
                                            <p:cond delay="0"/>
                                          </p:stCondLst>
                                        </p:cTn>
                                        <p:tgtEl>
                                          <p:spTgt spid="239"/>
                                        </p:tgtEl>
                                      </p:cBhvr>
                                    </p:animEffect>
                                    <p:anim calcmode="lin" valueType="num">
                                      <p:cBhvr>
                                        <p:cTn id="26" dur="1822" tmFilter="0,0; 0.14,0.36; 0.43,0.73; 0.71,0.91; 1.0,1.0">
                                          <p:stCondLst>
                                            <p:cond delay="0"/>
                                          </p:stCondLst>
                                        </p:cTn>
                                        <p:tgtEl>
                                          <p:spTgt spid="23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9"/>
                                        </p:tgtEl>
                                        <p:attrNameLst>
                                          <p:attrName>ppt_y</p:attrName>
                                        </p:attrNameLst>
                                      </p:cBhvr>
                                      <p:tavLst>
                                        <p:tav tm="0" fmla="#ppt_y-sin(pi*$)/81">
                                          <p:val>
                                            <p:fltVal val="0"/>
                                          </p:val>
                                        </p:tav>
                                        <p:tav tm="100000">
                                          <p:val>
                                            <p:fltVal val="1"/>
                                          </p:val>
                                        </p:tav>
                                      </p:tavLst>
                                    </p:anim>
                                    <p:animScale>
                                      <p:cBhvr>
                                        <p:cTn id="31" dur="26">
                                          <p:stCondLst>
                                            <p:cond delay="650"/>
                                          </p:stCondLst>
                                        </p:cTn>
                                        <p:tgtEl>
                                          <p:spTgt spid="239"/>
                                        </p:tgtEl>
                                      </p:cBhvr>
                                      <p:to x="100000" y="60000"/>
                                    </p:animScale>
                                    <p:animScale>
                                      <p:cBhvr>
                                        <p:cTn id="32" dur="166" decel="50000">
                                          <p:stCondLst>
                                            <p:cond delay="676"/>
                                          </p:stCondLst>
                                        </p:cTn>
                                        <p:tgtEl>
                                          <p:spTgt spid="239"/>
                                        </p:tgtEl>
                                      </p:cBhvr>
                                      <p:to x="100000" y="100000"/>
                                    </p:animScale>
                                    <p:animScale>
                                      <p:cBhvr>
                                        <p:cTn id="33" dur="26">
                                          <p:stCondLst>
                                            <p:cond delay="1312"/>
                                          </p:stCondLst>
                                        </p:cTn>
                                        <p:tgtEl>
                                          <p:spTgt spid="239"/>
                                        </p:tgtEl>
                                      </p:cBhvr>
                                      <p:to x="100000" y="80000"/>
                                    </p:animScale>
                                    <p:animScale>
                                      <p:cBhvr>
                                        <p:cTn id="34" dur="166" decel="50000">
                                          <p:stCondLst>
                                            <p:cond delay="1338"/>
                                          </p:stCondLst>
                                        </p:cTn>
                                        <p:tgtEl>
                                          <p:spTgt spid="239"/>
                                        </p:tgtEl>
                                      </p:cBhvr>
                                      <p:to x="100000" y="100000"/>
                                    </p:animScale>
                                    <p:animScale>
                                      <p:cBhvr>
                                        <p:cTn id="35" dur="26">
                                          <p:stCondLst>
                                            <p:cond delay="1642"/>
                                          </p:stCondLst>
                                        </p:cTn>
                                        <p:tgtEl>
                                          <p:spTgt spid="239"/>
                                        </p:tgtEl>
                                      </p:cBhvr>
                                      <p:to x="100000" y="90000"/>
                                    </p:animScale>
                                    <p:animScale>
                                      <p:cBhvr>
                                        <p:cTn id="36" dur="166" decel="50000">
                                          <p:stCondLst>
                                            <p:cond delay="1668"/>
                                          </p:stCondLst>
                                        </p:cTn>
                                        <p:tgtEl>
                                          <p:spTgt spid="239"/>
                                        </p:tgtEl>
                                      </p:cBhvr>
                                      <p:to x="100000" y="100000"/>
                                    </p:animScale>
                                    <p:animScale>
                                      <p:cBhvr>
                                        <p:cTn id="37" dur="26">
                                          <p:stCondLst>
                                            <p:cond delay="1808"/>
                                          </p:stCondLst>
                                        </p:cTn>
                                        <p:tgtEl>
                                          <p:spTgt spid="239"/>
                                        </p:tgtEl>
                                      </p:cBhvr>
                                      <p:to x="100000" y="95000"/>
                                    </p:animScale>
                                    <p:animScale>
                                      <p:cBhvr>
                                        <p:cTn id="38" dur="166" decel="50000">
                                          <p:stCondLst>
                                            <p:cond delay="1834"/>
                                          </p:stCondLst>
                                        </p:cTn>
                                        <p:tgtEl>
                                          <p:spTgt spid="23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09"/>
                                        </p:tgtEl>
                                        <p:attrNameLst>
                                          <p:attrName>style.visibility</p:attrName>
                                        </p:attrNameLst>
                                      </p:cBhvr>
                                      <p:to>
                                        <p:strVal val="visible"/>
                                      </p:to>
                                    </p:set>
                                    <p:animEffect transition="in" filter="wipe(down)">
                                      <p:cBhvr>
                                        <p:cTn id="43" dur="580">
                                          <p:stCondLst>
                                            <p:cond delay="0"/>
                                          </p:stCondLst>
                                        </p:cTn>
                                        <p:tgtEl>
                                          <p:spTgt spid="309"/>
                                        </p:tgtEl>
                                      </p:cBhvr>
                                    </p:animEffect>
                                    <p:anim calcmode="lin" valueType="num">
                                      <p:cBhvr>
                                        <p:cTn id="44" dur="1822" tmFilter="0,0; 0.14,0.36; 0.43,0.73; 0.71,0.91; 1.0,1.0">
                                          <p:stCondLst>
                                            <p:cond delay="0"/>
                                          </p:stCondLst>
                                        </p:cTn>
                                        <p:tgtEl>
                                          <p:spTgt spid="30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0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0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09"/>
                                        </p:tgtEl>
                                        <p:attrNameLst>
                                          <p:attrName>ppt_y</p:attrName>
                                        </p:attrNameLst>
                                      </p:cBhvr>
                                      <p:tavLst>
                                        <p:tav tm="0" fmla="#ppt_y-sin(pi*$)/81">
                                          <p:val>
                                            <p:fltVal val="0"/>
                                          </p:val>
                                        </p:tav>
                                        <p:tav tm="100000">
                                          <p:val>
                                            <p:fltVal val="1"/>
                                          </p:val>
                                        </p:tav>
                                      </p:tavLst>
                                    </p:anim>
                                    <p:animScale>
                                      <p:cBhvr>
                                        <p:cTn id="49" dur="26">
                                          <p:stCondLst>
                                            <p:cond delay="650"/>
                                          </p:stCondLst>
                                        </p:cTn>
                                        <p:tgtEl>
                                          <p:spTgt spid="309"/>
                                        </p:tgtEl>
                                      </p:cBhvr>
                                      <p:to x="100000" y="60000"/>
                                    </p:animScale>
                                    <p:animScale>
                                      <p:cBhvr>
                                        <p:cTn id="50" dur="166" decel="50000">
                                          <p:stCondLst>
                                            <p:cond delay="676"/>
                                          </p:stCondLst>
                                        </p:cTn>
                                        <p:tgtEl>
                                          <p:spTgt spid="309"/>
                                        </p:tgtEl>
                                      </p:cBhvr>
                                      <p:to x="100000" y="100000"/>
                                    </p:animScale>
                                    <p:animScale>
                                      <p:cBhvr>
                                        <p:cTn id="51" dur="26">
                                          <p:stCondLst>
                                            <p:cond delay="1312"/>
                                          </p:stCondLst>
                                        </p:cTn>
                                        <p:tgtEl>
                                          <p:spTgt spid="309"/>
                                        </p:tgtEl>
                                      </p:cBhvr>
                                      <p:to x="100000" y="80000"/>
                                    </p:animScale>
                                    <p:animScale>
                                      <p:cBhvr>
                                        <p:cTn id="52" dur="166" decel="50000">
                                          <p:stCondLst>
                                            <p:cond delay="1338"/>
                                          </p:stCondLst>
                                        </p:cTn>
                                        <p:tgtEl>
                                          <p:spTgt spid="309"/>
                                        </p:tgtEl>
                                      </p:cBhvr>
                                      <p:to x="100000" y="100000"/>
                                    </p:animScale>
                                    <p:animScale>
                                      <p:cBhvr>
                                        <p:cTn id="53" dur="26">
                                          <p:stCondLst>
                                            <p:cond delay="1642"/>
                                          </p:stCondLst>
                                        </p:cTn>
                                        <p:tgtEl>
                                          <p:spTgt spid="309"/>
                                        </p:tgtEl>
                                      </p:cBhvr>
                                      <p:to x="100000" y="90000"/>
                                    </p:animScale>
                                    <p:animScale>
                                      <p:cBhvr>
                                        <p:cTn id="54" dur="166" decel="50000">
                                          <p:stCondLst>
                                            <p:cond delay="1668"/>
                                          </p:stCondLst>
                                        </p:cTn>
                                        <p:tgtEl>
                                          <p:spTgt spid="309"/>
                                        </p:tgtEl>
                                      </p:cBhvr>
                                      <p:to x="100000" y="100000"/>
                                    </p:animScale>
                                    <p:animScale>
                                      <p:cBhvr>
                                        <p:cTn id="55" dur="26">
                                          <p:stCondLst>
                                            <p:cond delay="1808"/>
                                          </p:stCondLst>
                                        </p:cTn>
                                        <p:tgtEl>
                                          <p:spTgt spid="309"/>
                                        </p:tgtEl>
                                      </p:cBhvr>
                                      <p:to x="100000" y="95000"/>
                                    </p:animScale>
                                    <p:animScale>
                                      <p:cBhvr>
                                        <p:cTn id="56" dur="166" decel="50000">
                                          <p:stCondLst>
                                            <p:cond delay="1834"/>
                                          </p:stCondLst>
                                        </p:cTn>
                                        <p:tgtEl>
                                          <p:spTgt spid="30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49"/>
                                        </p:tgtEl>
                                        <p:attrNameLst>
                                          <p:attrName>style.visibility</p:attrName>
                                        </p:attrNameLst>
                                      </p:cBhvr>
                                      <p:to>
                                        <p:strVal val="visible"/>
                                      </p:to>
                                    </p:set>
                                    <p:animEffect transition="in" filter="wipe(down)">
                                      <p:cBhvr>
                                        <p:cTn id="61" dur="580">
                                          <p:stCondLst>
                                            <p:cond delay="0"/>
                                          </p:stCondLst>
                                        </p:cTn>
                                        <p:tgtEl>
                                          <p:spTgt spid="349"/>
                                        </p:tgtEl>
                                      </p:cBhvr>
                                    </p:animEffect>
                                    <p:anim calcmode="lin" valueType="num">
                                      <p:cBhvr>
                                        <p:cTn id="62" dur="1822" tmFilter="0,0; 0.14,0.36; 0.43,0.73; 0.71,0.91; 1.0,1.0">
                                          <p:stCondLst>
                                            <p:cond delay="0"/>
                                          </p:stCondLst>
                                        </p:cTn>
                                        <p:tgtEl>
                                          <p:spTgt spid="34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4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4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4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49"/>
                                        </p:tgtEl>
                                        <p:attrNameLst>
                                          <p:attrName>ppt_y</p:attrName>
                                        </p:attrNameLst>
                                      </p:cBhvr>
                                      <p:tavLst>
                                        <p:tav tm="0" fmla="#ppt_y-sin(pi*$)/81">
                                          <p:val>
                                            <p:fltVal val="0"/>
                                          </p:val>
                                        </p:tav>
                                        <p:tav tm="100000">
                                          <p:val>
                                            <p:fltVal val="1"/>
                                          </p:val>
                                        </p:tav>
                                      </p:tavLst>
                                    </p:anim>
                                    <p:animScale>
                                      <p:cBhvr>
                                        <p:cTn id="67" dur="26">
                                          <p:stCondLst>
                                            <p:cond delay="650"/>
                                          </p:stCondLst>
                                        </p:cTn>
                                        <p:tgtEl>
                                          <p:spTgt spid="349"/>
                                        </p:tgtEl>
                                      </p:cBhvr>
                                      <p:to x="100000" y="60000"/>
                                    </p:animScale>
                                    <p:animScale>
                                      <p:cBhvr>
                                        <p:cTn id="68" dur="166" decel="50000">
                                          <p:stCondLst>
                                            <p:cond delay="676"/>
                                          </p:stCondLst>
                                        </p:cTn>
                                        <p:tgtEl>
                                          <p:spTgt spid="349"/>
                                        </p:tgtEl>
                                      </p:cBhvr>
                                      <p:to x="100000" y="100000"/>
                                    </p:animScale>
                                    <p:animScale>
                                      <p:cBhvr>
                                        <p:cTn id="69" dur="26">
                                          <p:stCondLst>
                                            <p:cond delay="1312"/>
                                          </p:stCondLst>
                                        </p:cTn>
                                        <p:tgtEl>
                                          <p:spTgt spid="349"/>
                                        </p:tgtEl>
                                      </p:cBhvr>
                                      <p:to x="100000" y="80000"/>
                                    </p:animScale>
                                    <p:animScale>
                                      <p:cBhvr>
                                        <p:cTn id="70" dur="166" decel="50000">
                                          <p:stCondLst>
                                            <p:cond delay="1338"/>
                                          </p:stCondLst>
                                        </p:cTn>
                                        <p:tgtEl>
                                          <p:spTgt spid="349"/>
                                        </p:tgtEl>
                                      </p:cBhvr>
                                      <p:to x="100000" y="100000"/>
                                    </p:animScale>
                                    <p:animScale>
                                      <p:cBhvr>
                                        <p:cTn id="71" dur="26">
                                          <p:stCondLst>
                                            <p:cond delay="1642"/>
                                          </p:stCondLst>
                                        </p:cTn>
                                        <p:tgtEl>
                                          <p:spTgt spid="349"/>
                                        </p:tgtEl>
                                      </p:cBhvr>
                                      <p:to x="100000" y="90000"/>
                                    </p:animScale>
                                    <p:animScale>
                                      <p:cBhvr>
                                        <p:cTn id="72" dur="166" decel="50000">
                                          <p:stCondLst>
                                            <p:cond delay="1668"/>
                                          </p:stCondLst>
                                        </p:cTn>
                                        <p:tgtEl>
                                          <p:spTgt spid="349"/>
                                        </p:tgtEl>
                                      </p:cBhvr>
                                      <p:to x="100000" y="100000"/>
                                    </p:animScale>
                                    <p:animScale>
                                      <p:cBhvr>
                                        <p:cTn id="73" dur="26">
                                          <p:stCondLst>
                                            <p:cond delay="1808"/>
                                          </p:stCondLst>
                                        </p:cTn>
                                        <p:tgtEl>
                                          <p:spTgt spid="349"/>
                                        </p:tgtEl>
                                      </p:cBhvr>
                                      <p:to x="100000" y="95000"/>
                                    </p:animScale>
                                    <p:animScale>
                                      <p:cBhvr>
                                        <p:cTn id="74" dur="166" decel="50000">
                                          <p:stCondLst>
                                            <p:cond delay="1834"/>
                                          </p:stCondLst>
                                        </p:cTn>
                                        <p:tgtEl>
                                          <p:spTgt spid="3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20333-1132-258A-3E09-3C3FD27812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5D11D8-CA1F-F98E-8498-A191FB3F92D2}"/>
              </a:ext>
            </a:extLst>
          </p:cNvPr>
          <p:cNvSpPr txBox="1"/>
          <p:nvPr/>
        </p:nvSpPr>
        <p:spPr>
          <a:xfrm>
            <a:off x="1996080" y="3283652"/>
            <a:ext cx="7824159" cy="830997"/>
          </a:xfrm>
          <a:prstGeom prst="rect">
            <a:avLst/>
          </a:prstGeom>
          <a:solidFill>
            <a:schemeClr val="tx2">
              <a:lumMod val="10000"/>
              <a:lumOff val="90000"/>
            </a:schemeClr>
          </a:solidFill>
          <a:ln w="28575">
            <a:solidFill>
              <a:schemeClr val="tx1"/>
            </a:solidFill>
          </a:ln>
        </p:spPr>
        <p:txBody>
          <a:bodyPr wrap="square">
            <a:spAutoFit/>
          </a:bodyPr>
          <a:lstStyle/>
          <a:p>
            <a:pPr algn="ctr"/>
            <a:r>
              <a:rPr lang="en-US" sz="4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Grades Seven to Nine</a:t>
            </a:r>
            <a:endParaRPr lang="en-US" sz="3600" dirty="0">
              <a:solidFill>
                <a:srgbClr val="0070C0"/>
              </a:solidFill>
            </a:endParaRPr>
          </a:p>
        </p:txBody>
      </p:sp>
      <p:pic>
        <p:nvPicPr>
          <p:cNvPr id="2" name="Picture 1" descr="A logo of a sports team&#10;&#10;AI-generated content may be incorrect.">
            <a:extLst>
              <a:ext uri="{FF2B5EF4-FFF2-40B4-BE49-F238E27FC236}">
                <a16:creationId xmlns:a16="http://schemas.microsoft.com/office/drawing/2014/main" id="{10D034EA-558B-19DD-D370-F3FD4FAC9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388" y="306171"/>
            <a:ext cx="3578353" cy="2791376"/>
          </a:xfrm>
          <a:prstGeom prst="rect">
            <a:avLst/>
          </a:prstGeom>
          <a:ln>
            <a:solidFill>
              <a:schemeClr val="accent1"/>
            </a:solidFill>
          </a:ln>
        </p:spPr>
      </p:pic>
      <p:sp>
        <p:nvSpPr>
          <p:cNvPr id="3" name="Title 1">
            <a:extLst>
              <a:ext uri="{FF2B5EF4-FFF2-40B4-BE49-F238E27FC236}">
                <a16:creationId xmlns:a16="http://schemas.microsoft.com/office/drawing/2014/main" id="{8EF0383D-57E3-9046-D587-0538DAD6DB03}"/>
              </a:ext>
            </a:extLst>
          </p:cNvPr>
          <p:cNvSpPr txBox="1">
            <a:spLocks/>
          </p:cNvSpPr>
          <p:nvPr/>
        </p:nvSpPr>
        <p:spPr>
          <a:xfrm>
            <a:off x="1421000" y="4389479"/>
            <a:ext cx="9144000" cy="1233806"/>
          </a:xfrm>
          <a:prstGeom prst="rect">
            <a:avLst/>
          </a:prstGeom>
          <a:solidFill>
            <a:schemeClr val="bg1"/>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a:t>
            </a: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North Star F.C. </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Training Plan for Recreational Soccer </a:t>
            </a: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Week Seven)</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485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C0E2C-EF97-2A3C-F6A3-5A0E8C463F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4C9E72-6D89-6032-CDBD-AFA84F0FD35A}"/>
              </a:ext>
            </a:extLst>
          </p:cNvPr>
          <p:cNvSpPr>
            <a:spLocks noGrp="1"/>
          </p:cNvSpPr>
          <p:nvPr>
            <p:ph idx="1"/>
          </p:nvPr>
        </p:nvSpPr>
        <p:spPr>
          <a:xfrm>
            <a:off x="380392" y="903789"/>
            <a:ext cx="11431215" cy="5762481"/>
          </a:xfrm>
          <a:solidFill>
            <a:schemeClr val="bg1"/>
          </a:solidFill>
          <a:ln w="28575">
            <a:solidFill>
              <a:schemeClr val="tx1"/>
            </a:solidFill>
          </a:ln>
        </p:spPr>
        <p:txBody>
          <a:bodyPr>
            <a:noAutofit/>
          </a:bodyPr>
          <a:lstStyle/>
          <a:p>
            <a:pPr marL="0" marR="0" lvl="0" indent="0">
              <a:lnSpc>
                <a:spcPct val="107000"/>
              </a:lnSpc>
              <a:spcBef>
                <a:spcPts val="0"/>
              </a:spcBef>
              <a:spcAft>
                <a:spcPts val="0"/>
              </a:spcAft>
              <a:buNone/>
            </a:pPr>
            <a:endParaRPr lang="en-US" sz="1000" b="1" u="sng"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Warmup / Foundations</a:t>
            </a:r>
          </a:p>
          <a:p>
            <a:pPr marL="0" indent="0">
              <a:lnSpc>
                <a:spcPct val="107000"/>
              </a:lnSpc>
              <a:spcBef>
                <a:spcPts val="0"/>
              </a:spcBef>
              <a:buNone/>
            </a:pPr>
            <a:endParaRPr lang="en-US" sz="1400"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Fast Footwork; co-ordination and speed work </a:t>
            </a:r>
          </a:p>
          <a:p>
            <a:pPr marL="0" indent="0">
              <a:lnSpc>
                <a:spcPct val="107000"/>
              </a:lnSpc>
              <a:spcBef>
                <a:spcPts val="0"/>
              </a:spcBef>
              <a:buNone/>
            </a:pPr>
            <a:r>
              <a:rPr lang="en-US" sz="1400" dirty="0">
                <a:effectLst/>
                <a:latin typeface="Arial" panose="020B0604020202020204" pitchFamily="34" charset="0"/>
                <a:ea typeface="Calibri" panose="020F0502020204030204" pitchFamily="34" charset="0"/>
                <a:cs typeface="Arial" panose="020B0604020202020204" pitchFamily="34" charset="0"/>
              </a:rPr>
              <a:t>a)  Getting the feet and body balanced and prepared for the first touch. </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b)   Players must be light on their feet to be able to change their stride patterns, change direction and so on.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5 mins</a:t>
            </a:r>
          </a:p>
          <a:p>
            <a:pPr marL="0" marR="0" lvl="0" indent="0">
              <a:lnSpc>
                <a:spcPct val="107000"/>
              </a:lnSpc>
              <a:spcBef>
                <a:spcPts val="0"/>
              </a:spcBef>
              <a:spcAft>
                <a:spcPts val="0"/>
              </a:spcAft>
              <a:buNone/>
            </a:pPr>
            <a:endParaRPr lang="en-US" sz="14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2</a:t>
            </a:r>
            <a:r>
              <a:rPr lang="en-US" sz="1400" b="1" dirty="0">
                <a:solidFill>
                  <a:schemeClr val="tx2">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Improving awareness with a ball each</a:t>
            </a:r>
          </a:p>
          <a:p>
            <a:pPr marL="342900" indent="-342900">
              <a:lnSpc>
                <a:spcPct val="107000"/>
              </a:lnSpc>
              <a:spcBef>
                <a:spcPts val="0"/>
              </a:spcBef>
              <a:buAutoNum type="alphaLcParenR"/>
            </a:pPr>
            <a:r>
              <a:rPr lang="en-US" sz="1400" dirty="0">
                <a:effectLst/>
                <a:latin typeface="Arial" panose="020B0604020202020204" pitchFamily="34" charset="0"/>
                <a:ea typeface="Calibri" panose="020F0502020204030204" pitchFamily="34" charset="0"/>
                <a:cs typeface="Arial" panose="020B0604020202020204" pitchFamily="34" charset="0"/>
              </a:rPr>
              <a:t>Encouraging scanning the field as they move around the area</a:t>
            </a:r>
          </a:p>
          <a:p>
            <a:pPr marL="342900" indent="-342900">
              <a:lnSpc>
                <a:spcPct val="107000"/>
              </a:lnSpc>
              <a:spcBef>
                <a:spcPts val="0"/>
              </a:spcBef>
              <a:buAutoNum type="alphaLcParenR"/>
            </a:pPr>
            <a:r>
              <a:rPr lang="en-US" sz="1400" dirty="0">
                <a:effectLst/>
                <a:latin typeface="Arial" panose="020B0604020202020204" pitchFamily="34" charset="0"/>
                <a:ea typeface="Calibri" panose="020F0502020204030204" pitchFamily="34" charset="0"/>
                <a:cs typeface="Arial" panose="020B0604020202020204" pitchFamily="34" charset="0"/>
              </a:rPr>
              <a:t>Develop the idea with only a few balls now passing and moving  </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5 mins</a:t>
            </a:r>
          </a:p>
          <a:p>
            <a:pPr marL="0" indent="0">
              <a:lnSpc>
                <a:spcPct val="107000"/>
              </a:lnSpc>
              <a:spcBef>
                <a:spcPts val="0"/>
              </a:spcBef>
              <a:buNone/>
            </a:pPr>
            <a:endParaRPr kumimoji="0" lang="en-US" altLang="en-US" sz="1400" b="1" i="0" strike="noStrike" cap="none" normalizeH="0" baseline="0" dirty="0">
              <a:ln>
                <a:noFill/>
              </a:ln>
              <a:solidFill>
                <a:schemeClr val="tx2">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altLang="en-US" sz="1400" b="1" dirty="0">
                <a:solidFill>
                  <a:schemeClr val="tx2">
                    <a:lumMod val="75000"/>
                    <a:lumOff val="25000"/>
                  </a:schemeClr>
                </a:solidFill>
                <a:latin typeface="Arial" panose="020B0604020202020204" pitchFamily="34" charset="0"/>
                <a:ea typeface="Calibri" panose="020F0502020204030204" pitchFamily="34" charset="0"/>
                <a:cs typeface="Arial" panose="020B0604020202020204" pitchFamily="34" charset="0"/>
              </a:rPr>
              <a:t>3.    </a:t>
            </a:r>
            <a:r>
              <a:rPr kumimoji="0" lang="en-US" altLang="en-US" sz="1400" b="1" i="0" u="sng" strike="noStrike" cap="none" normalizeH="0" baseline="0" dirty="0">
                <a:ln>
                  <a:noFill/>
                </a:ln>
                <a:solidFill>
                  <a:schemeClr val="tx2">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 two-team Set Up Identifying Options</a:t>
            </a:r>
          </a:p>
          <a:p>
            <a:pPr marL="342900" indent="-342900">
              <a:lnSpc>
                <a:spcPct val="107000"/>
              </a:lnSpc>
              <a:spcBef>
                <a:spcPts val="0"/>
              </a:spcBef>
              <a:buAutoNum type="alphaLcParenR"/>
            </a:pPr>
            <a:r>
              <a:rPr lang="en-US" altLang="en-US" sz="1400" dirty="0">
                <a:latin typeface="Arial" panose="020B0604020202020204" pitchFamily="34" charset="0"/>
                <a:ea typeface="Calibri" panose="020F0502020204030204" pitchFamily="34" charset="0"/>
                <a:cs typeface="Arial" panose="020B0604020202020204" pitchFamily="34" charset="0"/>
              </a:rPr>
              <a:t>Passing and moving freely in the area. Who is free to receive? </a:t>
            </a:r>
            <a:r>
              <a:rPr lang="en-US" alt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10 mins</a:t>
            </a:r>
          </a:p>
          <a:p>
            <a:pPr marL="342900" indent="-342900">
              <a:lnSpc>
                <a:spcPct val="107000"/>
              </a:lnSpc>
              <a:spcBef>
                <a:spcPts val="0"/>
              </a:spcBef>
              <a:buAutoNum type="alphaLcParenR"/>
            </a:pPr>
            <a:endParaRPr kumimoji="0" lang="en-US" altLang="en-US" sz="1400" b="1" i="0" strike="noStrike" cap="none" normalizeH="0" baseline="0" dirty="0">
              <a:ln>
                <a:noFill/>
              </a:ln>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AutoNum type="arabicPeriod" startAt="4"/>
            </a:pPr>
            <a:r>
              <a:rPr kumimoji="0" lang="en-US" altLang="en-US" sz="1400" b="1" i="0" u="sng"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Using a Non – Competitive NUMBERS “Game” with teams passing in sequence to improve awareness on and off the ball  </a:t>
            </a:r>
          </a:p>
          <a:p>
            <a:pPr marL="0" indent="0">
              <a:lnSpc>
                <a:spcPct val="107000"/>
              </a:lnSpc>
              <a:spcBef>
                <a:spcPts val="0"/>
              </a:spcBef>
              <a:buNone/>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kumimoji="0" lang="en-US" altLang="en-US" sz="14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10 mins</a:t>
            </a:r>
          </a:p>
          <a:p>
            <a:pPr marL="0" indent="0">
              <a:lnSpc>
                <a:spcPct val="107000"/>
              </a:lnSpc>
              <a:spcBef>
                <a:spcPts val="0"/>
              </a:spcBef>
              <a:buNone/>
            </a:pPr>
            <a:endParaRPr kumimoji="0" lang="en-US" altLang="en-US" sz="1400" b="1" i="0" strike="noStrike" cap="none" normalizeH="0" baseline="0" dirty="0">
              <a:ln>
                <a:noFill/>
              </a:ln>
              <a:solidFill>
                <a:schemeClr val="accent1"/>
              </a:solidFill>
              <a:effectLst/>
              <a:latin typeface="Arial" panose="020B0604020202020204" pitchFamily="34" charset="0"/>
              <a:cs typeface="Arial" panose="020B0604020202020204" pitchFamily="34" charset="0"/>
            </a:endParaRPr>
          </a:p>
          <a:p>
            <a:pPr marL="0" indent="0">
              <a:lnSpc>
                <a:spcPct val="107000"/>
              </a:lnSpc>
              <a:spcBef>
                <a:spcPts val="0"/>
              </a:spcBef>
              <a:buNone/>
            </a:pPr>
            <a:r>
              <a:rPr kumimoji="0" lang="en-US" altLang="en-US" sz="14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5.    </a:t>
            </a:r>
            <a:r>
              <a:rPr kumimoji="0" lang="en-US" altLang="en-US" sz="1400" b="1" i="0" u="sng"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Using a Competitive NUMBERS “game” with teams passing in sequence to improve awareness on and off the ball</a:t>
            </a:r>
          </a:p>
          <a:p>
            <a:pPr marL="0" indent="0">
              <a:lnSpc>
                <a:spcPct val="107000"/>
              </a:lnSpc>
              <a:spcBef>
                <a:spcPts val="0"/>
              </a:spcBef>
              <a:buNone/>
            </a:pPr>
            <a:r>
              <a:rPr kumimoji="0" lang="en-US" altLang="en-US" sz="14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10 mins</a:t>
            </a:r>
          </a:p>
          <a:p>
            <a:pPr marL="342900" marR="0" lvl="0" indent="-342900">
              <a:lnSpc>
                <a:spcPct val="107000"/>
              </a:lnSpc>
              <a:spcBef>
                <a:spcPts val="0"/>
              </a:spcBef>
              <a:spcAft>
                <a:spcPts val="0"/>
              </a:spcAft>
              <a:buAutoNum type="alphaLcParenR"/>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6.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Water Break</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5 Mins</a:t>
            </a:r>
          </a:p>
          <a:p>
            <a:pPr marL="342900" marR="0" lvl="0" indent="-342900">
              <a:lnSpc>
                <a:spcPct val="107000"/>
              </a:lnSpc>
              <a:spcBef>
                <a:spcPts val="0"/>
              </a:spcBef>
              <a:spcAft>
                <a:spcPts val="0"/>
              </a:spcAft>
              <a:buAutoNum type="alphaLcParenR"/>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400" b="1" dirty="0">
                <a:solidFill>
                  <a:schemeClr val="accent1"/>
                </a:solidFill>
                <a:latin typeface="Arial" panose="020B0604020202020204" pitchFamily="34" charset="0"/>
                <a:cs typeface="Arial" panose="020B0604020202020204" pitchFamily="34" charset="0"/>
              </a:rPr>
              <a:t>7.   </a:t>
            </a:r>
            <a:r>
              <a:rPr lang="en-US" sz="1400" b="1" u="sng" dirty="0">
                <a:solidFill>
                  <a:schemeClr val="accent1"/>
                </a:solidFill>
                <a:latin typeface="Arial" panose="020B0604020202020204" pitchFamily="34" charset="0"/>
                <a:cs typeface="Arial" panose="020B0604020202020204" pitchFamily="34" charset="0"/>
              </a:rPr>
              <a:t>Scrimmage</a:t>
            </a:r>
          </a:p>
          <a:p>
            <a:pPr marL="0" indent="0">
              <a:buNone/>
            </a:pPr>
            <a:r>
              <a:rPr lang="en-US" sz="1400" dirty="0">
                <a:latin typeface="Arial" panose="020B0604020202020204" pitchFamily="34" charset="0"/>
                <a:cs typeface="Arial" panose="020B0604020202020204" pitchFamily="34" charset="0"/>
              </a:rPr>
              <a:t>a)    A regular game or finish with previous game ideas for a scrimmage. Always emphasizing scanning and game awareness. </a:t>
            </a:r>
            <a:r>
              <a:rPr lang="en-US" sz="1400" b="1" dirty="0">
                <a:solidFill>
                  <a:schemeClr val="accent1"/>
                </a:solidFill>
                <a:latin typeface="Arial" panose="020B0604020202020204" pitchFamily="34" charset="0"/>
                <a:cs typeface="Arial" panose="020B0604020202020204" pitchFamily="34" charset="0"/>
              </a:rPr>
              <a:t>15 mins</a:t>
            </a:r>
          </a:p>
        </p:txBody>
      </p:sp>
      <p:sp>
        <p:nvSpPr>
          <p:cNvPr id="4" name="TextBox 3">
            <a:extLst>
              <a:ext uri="{FF2B5EF4-FFF2-40B4-BE49-F238E27FC236}">
                <a16:creationId xmlns:a16="http://schemas.microsoft.com/office/drawing/2014/main" id="{FDA464EE-D44A-948E-B707-7076A672D4B3}"/>
              </a:ext>
            </a:extLst>
          </p:cNvPr>
          <p:cNvSpPr txBox="1"/>
          <p:nvPr/>
        </p:nvSpPr>
        <p:spPr>
          <a:xfrm>
            <a:off x="2379407" y="297102"/>
            <a:ext cx="7066165" cy="458780"/>
          </a:xfrm>
          <a:prstGeom prst="rect">
            <a:avLst/>
          </a:prstGeom>
          <a:solidFill>
            <a:schemeClr val="tx2">
              <a:lumMod val="10000"/>
              <a:lumOff val="90000"/>
            </a:schemeClr>
          </a:solidFill>
          <a:ln w="28575">
            <a:solidFill>
              <a:schemeClr val="tx1"/>
            </a:solidFill>
          </a:ln>
        </p:spPr>
        <p:txBody>
          <a:bodyPr wrap="square">
            <a:spAutoFit/>
          </a:bodyPr>
          <a:lstStyle/>
          <a:p>
            <a:pPr marL="0" marR="0" algn="ctr">
              <a:lnSpc>
                <a:spcPct val="107000"/>
              </a:lnSpc>
              <a:spcBef>
                <a:spcPts val="0"/>
              </a:spcBef>
              <a:spcAft>
                <a:spcPts val="800"/>
              </a:spcAft>
            </a:pP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Week </a:t>
            </a:r>
            <a:r>
              <a:rPr lang="en-US" sz="2400" b="1" dirty="0">
                <a:solidFill>
                  <a:schemeClr val="accent1"/>
                </a:solidFill>
                <a:latin typeface="Arial" panose="020B0604020202020204" pitchFamily="34" charset="0"/>
                <a:ea typeface="Calibri" panose="020F0502020204030204" pitchFamily="34" charset="0"/>
                <a:cs typeface="Arial" panose="020B0604020202020204" pitchFamily="34" charset="0"/>
              </a:rPr>
              <a:t>7</a:t>
            </a: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Teaching Awareness and Scanning</a:t>
            </a:r>
          </a:p>
        </p:txBody>
      </p:sp>
    </p:spTree>
    <p:extLst>
      <p:ext uri="{BB962C8B-B14F-4D97-AF65-F5344CB8AC3E}">
        <p14:creationId xmlns:p14="http://schemas.microsoft.com/office/powerpoint/2010/main" val="771544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4DE09-C537-6E11-06C8-38840D980E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4151AA-9BCE-ABD6-9D2C-B8C8259D3D53}"/>
              </a:ext>
            </a:extLst>
          </p:cNvPr>
          <p:cNvSpPr txBox="1"/>
          <p:nvPr/>
        </p:nvSpPr>
        <p:spPr>
          <a:xfrm>
            <a:off x="3504808" y="897818"/>
            <a:ext cx="8453675" cy="140904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800"/>
              </a:spcAft>
            </a:pPr>
            <a:r>
              <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Fast footwork; co-ordination and speed work: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All training is specific to match play. Our work is based upon developing a balance between ball handling and functional running and sprinting in combination with jumping, stopping, and turning.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Quick feet, light feet, changing stride length exercises (short and sharp the best) will be particularly important.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u="sng" dirty="0">
                <a:effectLst/>
                <a:latin typeface="Arial" panose="020B0604020202020204" pitchFamily="34" charset="0"/>
                <a:ea typeface="Calibri" panose="020F0502020204030204" pitchFamily="34" charset="0"/>
                <a:cs typeface="Arial" panose="020B0604020202020204" pitchFamily="34" charset="0"/>
              </a:rPr>
              <a:t>For getting your feet ready to shoot at goal, perhaps with very little time to adjust this exercise is perfect to develop this ability for finishing.</a:t>
            </a:r>
          </a:p>
        </p:txBody>
      </p:sp>
      <p:pic>
        <p:nvPicPr>
          <p:cNvPr id="4" name="Picture 3" descr="SW13">
            <a:extLst>
              <a:ext uri="{FF2B5EF4-FFF2-40B4-BE49-F238E27FC236}">
                <a16:creationId xmlns:a16="http://schemas.microsoft.com/office/drawing/2014/main" id="{AA6FD088-5479-283F-EF31-EB4E739410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517" y="837283"/>
            <a:ext cx="3048163" cy="2721500"/>
          </a:xfrm>
          <a:prstGeom prst="rect">
            <a:avLst/>
          </a:prstGeom>
          <a:solidFill>
            <a:schemeClr val="bg1"/>
          </a:solidFill>
        </p:spPr>
      </p:pic>
      <p:sp>
        <p:nvSpPr>
          <p:cNvPr id="2" name="TextBox 1">
            <a:extLst>
              <a:ext uri="{FF2B5EF4-FFF2-40B4-BE49-F238E27FC236}">
                <a16:creationId xmlns:a16="http://schemas.microsoft.com/office/drawing/2014/main" id="{58A1DCDE-2E0F-8B0F-352B-36DB9C23FAE7}"/>
              </a:ext>
            </a:extLst>
          </p:cNvPr>
          <p:cNvSpPr txBox="1"/>
          <p:nvPr/>
        </p:nvSpPr>
        <p:spPr>
          <a:xfrm>
            <a:off x="3178963" y="279920"/>
            <a:ext cx="8729112" cy="338554"/>
          </a:xfrm>
          <a:prstGeom prst="rect">
            <a:avLst/>
          </a:prstGeom>
          <a:solidFill>
            <a:schemeClr val="bg1"/>
          </a:solidFill>
          <a:ln w="28575">
            <a:solidFill>
              <a:schemeClr val="tx1"/>
            </a:solidFill>
          </a:ln>
        </p:spPr>
        <p:txBody>
          <a:bodyPr wrap="square">
            <a:spAutoFit/>
          </a:bodyPr>
          <a:lstStyle/>
          <a:p>
            <a:pPr marL="1371600" marR="0" indent="-1257300" algn="ctr" hangingPunct="0">
              <a:spcBef>
                <a:spcPts val="0"/>
              </a:spcBef>
              <a:spcAft>
                <a:spcPts val="1200"/>
              </a:spcAft>
            </a:pPr>
            <a:r>
              <a:rPr lang="en-US" sz="1600" b="1" dirty="0">
                <a:solidFill>
                  <a:schemeClr val="accent1"/>
                </a:solidFill>
                <a:latin typeface="Arial" panose="020B0604020202020204" pitchFamily="34" charset="0"/>
                <a:cs typeface="Arial" panose="020B0604020202020204" pitchFamily="34" charset="0"/>
              </a:rPr>
              <a:t>Fast footwork warm up to help speed; co-ordination and balance.</a:t>
            </a:r>
            <a:endParaRPr lang="en-US" sz="1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10" descr="SWU11">
            <a:extLst>
              <a:ext uri="{FF2B5EF4-FFF2-40B4-BE49-F238E27FC236}">
                <a16:creationId xmlns:a16="http://schemas.microsoft.com/office/drawing/2014/main" id="{3A8E26D7-2535-A9A7-ECAE-E5EB10957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16" y="3734068"/>
            <a:ext cx="3048163" cy="282862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64E88B97-AE91-9A93-93D4-FE28C2678744}"/>
              </a:ext>
            </a:extLst>
          </p:cNvPr>
          <p:cNvSpPr>
            <a:spLocks noChangeArrowheads="1"/>
          </p:cNvSpPr>
          <p:nvPr/>
        </p:nvSpPr>
        <p:spPr bwMode="auto">
          <a:xfrm>
            <a:off x="3454399" y="3814092"/>
            <a:ext cx="8453676" cy="1323439"/>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Players can move anywhere. This involves them using anticipation, decision making, reaction and perception and well as co-ordination and fast feet to find space to move without bumping into people.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Peripheral vision development is starting to be introduced without the ball.</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Usual coach commands can be start and stop so they are practicing acceleration, deceleration, and lateral movement all in one exercise.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can also use the commands turn, jump (for a header) check, sit down and so on for which they must do a short sprint after the command then stop on the call stop. All these are specific movements in the game.</a:t>
            </a:r>
            <a:endParaRPr kumimoji="0" lang="en-US" altLang="en-US" sz="1000" b="0" i="0" u="none" strike="noStrike" cap="none" normalizeH="0" baseline="0" dirty="0">
              <a:ln>
                <a:noFill/>
              </a:ln>
              <a:solidFill>
                <a:schemeClr val="tx1"/>
              </a:solidFill>
              <a:effectLst/>
            </a:endParaRPr>
          </a:p>
        </p:txBody>
      </p:sp>
      <p:sp>
        <p:nvSpPr>
          <p:cNvPr id="25" name="TextBox 24">
            <a:extLst>
              <a:ext uri="{FF2B5EF4-FFF2-40B4-BE49-F238E27FC236}">
                <a16:creationId xmlns:a16="http://schemas.microsoft.com/office/drawing/2014/main" id="{19D1F835-7622-E4EE-86BC-2940A944E387}"/>
              </a:ext>
            </a:extLst>
          </p:cNvPr>
          <p:cNvSpPr txBox="1"/>
          <p:nvPr/>
        </p:nvSpPr>
        <p:spPr>
          <a:xfrm>
            <a:off x="569061" y="295308"/>
            <a:ext cx="2156603" cy="307777"/>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Warmup</a:t>
            </a:r>
          </a:p>
        </p:txBody>
      </p:sp>
    </p:spTree>
    <p:extLst>
      <p:ext uri="{BB962C8B-B14F-4D97-AF65-F5344CB8AC3E}">
        <p14:creationId xmlns:p14="http://schemas.microsoft.com/office/powerpoint/2010/main" val="2891556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96" descr="rmp86">
            <a:extLst>
              <a:ext uri="{FF2B5EF4-FFF2-40B4-BE49-F238E27FC236}">
                <a16:creationId xmlns:a16="http://schemas.microsoft.com/office/drawing/2014/main" id="{8505D3C3-CC8E-58A0-D667-E99255D85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978" y="3821683"/>
            <a:ext cx="3054513" cy="27288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97" descr="rmp20">
            <a:extLst>
              <a:ext uri="{FF2B5EF4-FFF2-40B4-BE49-F238E27FC236}">
                <a16:creationId xmlns:a16="http://schemas.microsoft.com/office/drawing/2014/main" id="{64606BE7-5602-5E0D-D05A-510199565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82" y="3794125"/>
            <a:ext cx="3054513" cy="27588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ED4F4FC-73F9-705F-6E1C-886D80417651}"/>
              </a:ext>
            </a:extLst>
          </p:cNvPr>
          <p:cNvSpPr>
            <a:spLocks noChangeArrowheads="1"/>
          </p:cNvSpPr>
          <p:nvPr/>
        </p:nvSpPr>
        <p:spPr bwMode="auto">
          <a:xfrm>
            <a:off x="294640" y="281972"/>
            <a:ext cx="4348480"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I</a:t>
            </a:r>
            <a:r>
              <a:rPr kumimoji="0" lang="en-US" altLang="en-US" sz="14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mproving awareness with a ball each</a:t>
            </a:r>
            <a:endParaRPr kumimoji="0" lang="en-US" altLang="en-US" sz="1000" b="0" i="0"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id="{FDC7C963-16EC-7E09-6F75-96BB564516D0}"/>
              </a:ext>
            </a:extLst>
          </p:cNvPr>
          <p:cNvSpPr>
            <a:spLocks noChangeArrowheads="1"/>
          </p:cNvSpPr>
          <p:nvPr/>
        </p:nvSpPr>
        <p:spPr bwMode="auto">
          <a:xfrm>
            <a:off x="294640" y="627945"/>
            <a:ext cx="11521440" cy="1015663"/>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Moving around with the ball, staying in space. Stop and check positions. Check how spread-out players are, discuss the implications of being in possession of the ball in a game and making it hard for the opposition to mark you by using as much width and length as possible. Therefore, the players must use the spaces as effectively as possible.</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Continue with dribbling but emphasize keeping the head up and not looking at the ball but looking around, in front, side to side and behind (for younger players equate it to a bird on a fence, that is, a bird on a fence just spends time looking around). The players can see the ball in their peripheral vision without looking at it directly.</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Emphasize awareness of where other players are who are working in the same area by looking around; in front, to the side, and behind. You can include switching play by the coach calling “switch” where balls are stopped, and players must take someone else’s ball and continue dribbling. This determines who has quick awareness of where the free balls are.</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233550C-978A-10ED-A39B-813EEBDDABA9}"/>
              </a:ext>
            </a:extLst>
          </p:cNvPr>
          <p:cNvSpPr>
            <a:spLocks noChangeArrowheads="1"/>
          </p:cNvSpPr>
          <p:nvPr/>
        </p:nvSpPr>
        <p:spPr bwMode="auto">
          <a:xfrm>
            <a:off x="315514" y="1689499"/>
            <a:ext cx="11521440" cy="1815882"/>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rPr>
              <a:t>I</a:t>
            </a:r>
            <a:r>
              <a:rPr kumimoji="0" lang="en-US" altLang="en-US" sz="12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dentifying levels of awareness</a:t>
            </a:r>
          </a:p>
          <a:p>
            <a:pPr eaLnBrk="0" fontAlgn="base" hangingPunct="0">
              <a:spcBef>
                <a:spcPct val="0"/>
              </a:spcBef>
              <a:spcAft>
                <a:spcPct val="0"/>
              </a:spcAft>
            </a:pP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Start with one team only to simplify the process for the players as an easy introduction to the idea. Then divide them into two teams later once they are starting to master the idea.</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Have the players stand still and pass the ball around the group. They must look before they receive the ball to see where they are passing to. Make it 2 touches then 1 touch.</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To ensure they are looking have them call the name of the player they are passing to before they pass the ball. When they don’t call the name, you know they have not looked ahead of the ball.</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 Observe which players cannot do this and allow them 2 touches and more time and look to see how they improve with practice. </a:t>
            </a:r>
          </a:p>
          <a:p>
            <a:r>
              <a:rPr lang="en-US" sz="1000" b="1" dirty="0">
                <a:latin typeface="Arial" panose="020B0604020202020204" pitchFamily="34" charset="0"/>
                <a:cs typeface="Arial" panose="020B0604020202020204" pitchFamily="34" charset="0"/>
              </a:rPr>
              <a:t>5. </a:t>
            </a:r>
            <a:r>
              <a:rPr lang="en-US" sz="1000" b="1" u="sng" dirty="0">
                <a:latin typeface="Arial" panose="020B0604020202020204" pitchFamily="34" charset="0"/>
                <a:cs typeface="Arial" panose="020B0604020202020204" pitchFamily="34" charset="0"/>
              </a:rPr>
              <a:t>Develop</a:t>
            </a:r>
            <a:r>
              <a:rPr lang="en-US" sz="1000" b="1" dirty="0">
                <a:latin typeface="Arial" panose="020B0604020202020204" pitchFamily="34" charset="0"/>
                <a:cs typeface="Arial" panose="020B0604020202020204" pitchFamily="34" charset="0"/>
              </a:rPr>
              <a:t> – Have two teams and have them pass to opposite colors so the choices are halved, so the players must be even more aware of where they are passing to before they receive the ball.</a:t>
            </a:r>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6. Introduce 2 balls to the session then 3 balls and so on but players continue to stand still and not move to keep it simple to get success.</a:t>
            </a:r>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7. Have players begin to move around the area slowly to make decision making more difficult as players are harder to find because of this.</a:t>
            </a:r>
            <a:endParaRPr lang="en-US" sz="1000" dirty="0">
              <a:latin typeface="Arial" panose="020B0604020202020204" pitchFamily="34" charset="0"/>
              <a:cs typeface="Arial" panose="020B0604020202020204" pitchFamily="34" charset="0"/>
            </a:endParaRPr>
          </a:p>
        </p:txBody>
      </p:sp>
      <p:pic>
        <p:nvPicPr>
          <p:cNvPr id="7" name="Picture 6" descr="rmp88">
            <a:extLst>
              <a:ext uri="{FF2B5EF4-FFF2-40B4-BE49-F238E27FC236}">
                <a16:creationId xmlns:a16="http://schemas.microsoft.com/office/drawing/2014/main" id="{D3BAAB6F-A69B-D64E-29B3-CF5D930B0D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8233" y="3821325"/>
            <a:ext cx="3054607" cy="2730857"/>
          </a:xfrm>
          <a:prstGeom prst="rect">
            <a:avLst/>
          </a:prstGeom>
          <a:noFill/>
          <a:ln>
            <a:noFill/>
          </a:ln>
        </p:spPr>
      </p:pic>
      <p:sp>
        <p:nvSpPr>
          <p:cNvPr id="2" name="Rectangle 1">
            <a:extLst>
              <a:ext uri="{FF2B5EF4-FFF2-40B4-BE49-F238E27FC236}">
                <a16:creationId xmlns:a16="http://schemas.microsoft.com/office/drawing/2014/main" id="{06475356-2F47-1FF3-244C-94BCA1536254}"/>
              </a:ext>
            </a:extLst>
          </p:cNvPr>
          <p:cNvSpPr/>
          <p:nvPr/>
        </p:nvSpPr>
        <p:spPr>
          <a:xfrm>
            <a:off x="1144085" y="3821325"/>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3" name="Rectangle 2">
            <a:extLst>
              <a:ext uri="{FF2B5EF4-FFF2-40B4-BE49-F238E27FC236}">
                <a16:creationId xmlns:a16="http://schemas.microsoft.com/office/drawing/2014/main" id="{FC6B1EE0-16F3-600E-56EC-EB2770EEA1FC}"/>
              </a:ext>
            </a:extLst>
          </p:cNvPr>
          <p:cNvSpPr/>
          <p:nvPr/>
        </p:nvSpPr>
        <p:spPr>
          <a:xfrm>
            <a:off x="7919862" y="3843582"/>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
        <p:nvSpPr>
          <p:cNvPr id="8" name="Rectangle 7">
            <a:extLst>
              <a:ext uri="{FF2B5EF4-FFF2-40B4-BE49-F238E27FC236}">
                <a16:creationId xmlns:a16="http://schemas.microsoft.com/office/drawing/2014/main" id="{95E58784-EFEF-3D2F-4442-928D79F98C67}"/>
              </a:ext>
            </a:extLst>
          </p:cNvPr>
          <p:cNvSpPr/>
          <p:nvPr/>
        </p:nvSpPr>
        <p:spPr>
          <a:xfrm>
            <a:off x="4548978" y="3839828"/>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798407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rmp2">
            <a:extLst>
              <a:ext uri="{FF2B5EF4-FFF2-40B4-BE49-F238E27FC236}">
                <a16:creationId xmlns:a16="http://schemas.microsoft.com/office/drawing/2014/main" id="{6DA29FC7-4D93-4BF5-B70D-043E8982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79" y="966771"/>
            <a:ext cx="2909852" cy="2647309"/>
          </a:xfrm>
          <a:prstGeom prst="rect">
            <a:avLst/>
          </a:prstGeom>
          <a:solidFill>
            <a:schemeClr val="bg1"/>
          </a:solidFill>
          <a:ln>
            <a:solidFill>
              <a:schemeClr val="bg1"/>
            </a:solidFill>
          </a:ln>
        </p:spPr>
      </p:pic>
      <p:pic>
        <p:nvPicPr>
          <p:cNvPr id="2049" name="Picture 9" descr="rmp3">
            <a:extLst>
              <a:ext uri="{FF2B5EF4-FFF2-40B4-BE49-F238E27FC236}">
                <a16:creationId xmlns:a16="http://schemas.microsoft.com/office/drawing/2014/main" id="{AAFB2D98-750B-4FDF-883B-F2956CDAD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930" y="966771"/>
            <a:ext cx="2952049" cy="2647309"/>
          </a:xfrm>
          <a:prstGeom prst="rect">
            <a:avLst/>
          </a:prstGeom>
          <a:solidFill>
            <a:schemeClr val="bg1"/>
          </a:solidFill>
          <a:ln>
            <a:solidFill>
              <a:schemeClr val="bg1"/>
            </a:solidFill>
          </a:ln>
        </p:spPr>
      </p:pic>
      <p:sp>
        <p:nvSpPr>
          <p:cNvPr id="6" name="Rectangle 3">
            <a:extLst>
              <a:ext uri="{FF2B5EF4-FFF2-40B4-BE49-F238E27FC236}">
                <a16:creationId xmlns:a16="http://schemas.microsoft.com/office/drawing/2014/main" id="{AB2A6183-E1DC-486A-AD47-E193B78DD6C2}"/>
              </a:ext>
            </a:extLst>
          </p:cNvPr>
          <p:cNvSpPr>
            <a:spLocks noChangeArrowheads="1"/>
          </p:cNvSpPr>
          <p:nvPr/>
        </p:nvSpPr>
        <p:spPr bwMode="auto">
          <a:xfrm>
            <a:off x="3768287" y="111291"/>
            <a:ext cx="4347928" cy="69871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1400" b="1" i="0"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Why is developing Soccer Awareness Important?</a:t>
            </a:r>
          </a:p>
          <a:p>
            <a:pPr marL="0" marR="0" lvl="0" indent="0" algn="ctr" defTabSz="914400" rtl="0" eaLnBrk="0" fontAlgn="base" latinLnBrk="0" hangingPunct="0">
              <a:lnSpc>
                <a:spcPct val="150000"/>
              </a:lnSpc>
              <a:spcBef>
                <a:spcPct val="0"/>
              </a:spcBef>
              <a:spcAft>
                <a:spcPct val="0"/>
              </a:spcAft>
              <a:buClrTx/>
              <a:buSzTx/>
              <a:buFontTx/>
              <a:buNone/>
              <a:tabLst/>
            </a:pPr>
            <a:r>
              <a:rPr lang="en-US" altLang="en-US" sz="1400" b="1" dirty="0">
                <a:solidFill>
                  <a:srgbClr val="C00000"/>
                </a:solidFill>
                <a:latin typeface="Arial" panose="020B0604020202020204" pitchFamily="34" charset="0"/>
                <a:ea typeface="Calibri" panose="020F0502020204030204" pitchFamily="34" charset="0"/>
                <a:cs typeface="Arial" panose="020B0604020202020204" pitchFamily="34" charset="0"/>
              </a:rPr>
              <a:t>A two-team set up</a:t>
            </a:r>
            <a:endParaRPr kumimoji="0" lang="en-US" altLang="en-US" sz="1400" b="0"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E9B257D7-044C-485B-AA17-6D17C7A6D258}"/>
              </a:ext>
            </a:extLst>
          </p:cNvPr>
          <p:cNvSpPr>
            <a:spLocks noChangeArrowheads="1"/>
          </p:cNvSpPr>
          <p:nvPr/>
        </p:nvSpPr>
        <p:spPr bwMode="auto">
          <a:xfrm>
            <a:off x="4520360" y="3706774"/>
            <a:ext cx="3022619" cy="2862322"/>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Soccer Awareness training teaches the players to assess their options BEFORE THEY RECEIVE THE BALL. So, they are always looking ahead of the ball assessing what could happen next.                                        It speeds up their thinking, movement, positioning, decision making to cope with the faster game we experience today.</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Awareness concept introduction on the ball using few touches using a one and two touch maximum (example)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Use one or two balls per team for passing and moving (or more). You can keep it interesting by changing the theme for each awareness clinic e.g., passing to feet or space, opposite colors, receiving and turning, one touch / two touch, 1-2’s,  crossovers etc.                                                                                                                2.  This workout is game specific and should be used before actual games. </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5">
            <a:extLst>
              <a:ext uri="{FF2B5EF4-FFF2-40B4-BE49-F238E27FC236}">
                <a16:creationId xmlns:a16="http://schemas.microsoft.com/office/drawing/2014/main" id="{66A90097-BBBC-4967-9B0B-300E15D0B4F1}"/>
              </a:ext>
            </a:extLst>
          </p:cNvPr>
          <p:cNvSpPr>
            <a:spLocks noChangeArrowheads="1"/>
          </p:cNvSpPr>
          <p:nvPr/>
        </p:nvSpPr>
        <p:spPr bwMode="auto">
          <a:xfrm>
            <a:off x="1270995" y="3723176"/>
            <a:ext cx="3022619" cy="2793072"/>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This practice is designed to allow the players to be gently introduced to the fundamentals of the AWARENESS COACHING METHOD enabling them to practice in a more dynamic way. They can move anywhere in the area now. </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1" i="0" u="sng"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sng"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A two-team set up identifying options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sng"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Coaching Points</a:t>
            </a:r>
            <a:r>
              <a:rPr kumimoji="0" lang="en-US"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900" b="1" i="0" u="sng"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   Head up (awareness of the area and the players in it).                                                                                            b)  Looking before receiving to receive and turn; to see who is free, to see where other players are, to see where the space is to take the ball.                                                                                                                       c)   Body position open to receive,                                                                                                                        d)   Focus on the first touch and where to take the ball; decide BEFORE receiving the </a:t>
            </a:r>
            <a:r>
              <a:rPr lang="en-US" sz="900" b="1" dirty="0">
                <a:solidFill>
                  <a:srgbClr val="000000"/>
                </a:solidFill>
                <a:effectLst/>
                <a:latin typeface="Arial" panose="020B0604020202020204" pitchFamily="34" charset="0"/>
                <a:ea typeface="Calibri" panose="020F0502020204030204" pitchFamily="34" charset="0"/>
              </a:rPr>
              <a:t>whether it is best to use the first touch for a pass or to set up the next touch. </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2054" name="Picture 10" descr="rmp3">
            <a:extLst>
              <a:ext uri="{FF2B5EF4-FFF2-40B4-BE49-F238E27FC236}">
                <a16:creationId xmlns:a16="http://schemas.microsoft.com/office/drawing/2014/main" id="{7093924D-E22F-492B-984D-CF6343D4E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416" y="986294"/>
            <a:ext cx="2820472" cy="2647310"/>
          </a:xfrm>
          <a:prstGeom prst="rect">
            <a:avLst/>
          </a:prstGeom>
          <a:solidFill>
            <a:schemeClr val="bg1"/>
          </a:solidFill>
          <a:ln>
            <a:solidFill>
              <a:schemeClr val="bg1"/>
            </a:solidFill>
          </a:ln>
        </p:spPr>
      </p:pic>
      <p:sp>
        <p:nvSpPr>
          <p:cNvPr id="10" name="Rectangle 8">
            <a:extLst>
              <a:ext uri="{FF2B5EF4-FFF2-40B4-BE49-F238E27FC236}">
                <a16:creationId xmlns:a16="http://schemas.microsoft.com/office/drawing/2014/main" id="{C0E074A4-D7E0-44BE-AC09-649E0E73D6C7}"/>
              </a:ext>
            </a:extLst>
          </p:cNvPr>
          <p:cNvSpPr>
            <a:spLocks noChangeArrowheads="1"/>
          </p:cNvSpPr>
          <p:nvPr/>
        </p:nvSpPr>
        <p:spPr bwMode="auto">
          <a:xfrm>
            <a:off x="7867415" y="3757801"/>
            <a:ext cx="2820473" cy="2723823"/>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3.  </a:t>
            </a:r>
            <a:r>
              <a:rPr kumimoji="0" lang="en-US" altLang="en-US" sz="900" b="1" i="0" u="sng"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Competitive</a:t>
            </a:r>
            <a:r>
              <a:rPr kumimoji="0" lang="en-US"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Have each player count the number of successful passes he makes in a given time and see who makes the most. Observe and comment on those who try to do it too quickly and lose control of the ball and lose the momentum of the session (for example they rush the pass, it is not accurate, and the receiver ends up running away retrieving the ball which wastes precious time).                                                                                     4.  Change the practice to the balls starting with the inside players. These players now look to pass and receive a give and go from an outside player.                                                                                                                  5.  Rotate the players so both teams have the chance to play in the middle of the grid.                                                  6.  Move both teams to the middle; divide the grid into two with each team passing to their own team within their own grid area, keeping teams separate to begin.</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3915DBB-E999-4EFF-994D-FE7652381C4C}"/>
              </a:ext>
            </a:extLst>
          </p:cNvPr>
          <p:cNvSpPr/>
          <p:nvPr/>
        </p:nvSpPr>
        <p:spPr>
          <a:xfrm>
            <a:off x="1375168" y="1041242"/>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3" name="Rectangle 2">
            <a:extLst>
              <a:ext uri="{FF2B5EF4-FFF2-40B4-BE49-F238E27FC236}">
                <a16:creationId xmlns:a16="http://schemas.microsoft.com/office/drawing/2014/main" id="{DFB00413-CCF0-4542-8048-7ED5A75F26F1}"/>
              </a:ext>
            </a:extLst>
          </p:cNvPr>
          <p:cNvSpPr/>
          <p:nvPr/>
        </p:nvSpPr>
        <p:spPr>
          <a:xfrm>
            <a:off x="4618233" y="972024"/>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12" name="Rectangle 11">
            <a:extLst>
              <a:ext uri="{FF2B5EF4-FFF2-40B4-BE49-F238E27FC236}">
                <a16:creationId xmlns:a16="http://schemas.microsoft.com/office/drawing/2014/main" id="{BC5FBD63-5133-4B91-A1A9-4314CEEF9FA5}"/>
              </a:ext>
            </a:extLst>
          </p:cNvPr>
          <p:cNvSpPr/>
          <p:nvPr/>
        </p:nvSpPr>
        <p:spPr>
          <a:xfrm>
            <a:off x="7896678" y="986294"/>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Arial" panose="020B0604020202020204" pitchFamily="34" charset="0"/>
                <a:cs typeface="Arial" panose="020B0604020202020204" pitchFamily="34" charset="0"/>
              </a:rPr>
              <a:t>3</a:t>
            </a:r>
            <a:endParaRPr lang="en-US" sz="1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439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3" descr="rmp89">
            <a:extLst>
              <a:ext uri="{FF2B5EF4-FFF2-40B4-BE49-F238E27FC236}">
                <a16:creationId xmlns:a16="http://schemas.microsoft.com/office/drawing/2014/main" id="{2B750E38-2909-4FBB-AE57-6F4035421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83" y="1340867"/>
            <a:ext cx="2967375" cy="2658693"/>
          </a:xfrm>
          <a:prstGeom prst="rect">
            <a:avLst/>
          </a:prstGeom>
          <a:solidFill>
            <a:schemeClr val="bg1"/>
          </a:solidFill>
          <a:ln>
            <a:solidFill>
              <a:schemeClr val="tx1"/>
            </a:solidFill>
          </a:ln>
        </p:spPr>
      </p:pic>
      <p:pic>
        <p:nvPicPr>
          <p:cNvPr id="2049" name="Picture 85" descr="rmp91">
            <a:extLst>
              <a:ext uri="{FF2B5EF4-FFF2-40B4-BE49-F238E27FC236}">
                <a16:creationId xmlns:a16="http://schemas.microsoft.com/office/drawing/2014/main" id="{672AD93B-ACBB-4605-B9DE-2F45E4F45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466" y="1340867"/>
            <a:ext cx="2974214" cy="2658693"/>
          </a:xfrm>
          <a:prstGeom prst="rect">
            <a:avLst/>
          </a:prstGeom>
          <a:solidFill>
            <a:schemeClr val="bg1"/>
          </a:solidFill>
          <a:ln>
            <a:solidFill>
              <a:schemeClr val="tx1"/>
            </a:solidFill>
          </a:ln>
        </p:spPr>
      </p:pic>
      <p:sp>
        <p:nvSpPr>
          <p:cNvPr id="4" name="Rectangle 4">
            <a:extLst>
              <a:ext uri="{FF2B5EF4-FFF2-40B4-BE49-F238E27FC236}">
                <a16:creationId xmlns:a16="http://schemas.microsoft.com/office/drawing/2014/main" id="{199C06AD-0F63-43D5-9AAB-3EA6D043EFA1}"/>
              </a:ext>
            </a:extLst>
          </p:cNvPr>
          <p:cNvSpPr>
            <a:spLocks noChangeArrowheads="1"/>
          </p:cNvSpPr>
          <p:nvPr/>
        </p:nvSpPr>
        <p:spPr bwMode="auto">
          <a:xfrm>
            <a:off x="1396026" y="377213"/>
            <a:ext cx="8956624" cy="335156"/>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Using a Non – Competitive NUMBERS “Game” with teams passing in sequence to improve awareness on and off the ball</a:t>
            </a:r>
          </a:p>
        </p:txBody>
      </p:sp>
      <p:sp>
        <p:nvSpPr>
          <p:cNvPr id="5" name="Rectangle 5">
            <a:extLst>
              <a:ext uri="{FF2B5EF4-FFF2-40B4-BE49-F238E27FC236}">
                <a16:creationId xmlns:a16="http://schemas.microsoft.com/office/drawing/2014/main" id="{0927404F-EA97-49F9-BA6B-6B6F1EFB56CB}"/>
              </a:ext>
            </a:extLst>
          </p:cNvPr>
          <p:cNvSpPr>
            <a:spLocks noChangeArrowheads="1"/>
          </p:cNvSpPr>
          <p:nvPr/>
        </p:nvSpPr>
        <p:spPr bwMode="auto">
          <a:xfrm>
            <a:off x="818877" y="4120685"/>
            <a:ext cx="2984381" cy="244682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 x 30</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kumimoji="0" lang="en-US" altLang="en-US" sz="9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Two Teams</a:t>
            </a: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6 Players and only 1 ball to begin. Players must pass in sequence i.e., 1 passes to 2; 2 passes to 3; 3 to 4 and so on to 6 who passes to 1 and we begin again. You can have players static to begin then have them passing and moving.</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Player receives from the same person and passes to the same person each time. This develops great awareness of time, space and player positions. There is continuous work on and off the ball.</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Awareness of: where the player you receive from is and where the player you pass to is. Because of this players begin to anticipate the pass to them and where it is coming from. Also, they must look to where it is going to (where is the player they are passing to?).</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6">
            <a:extLst>
              <a:ext uri="{FF2B5EF4-FFF2-40B4-BE49-F238E27FC236}">
                <a16:creationId xmlns:a16="http://schemas.microsoft.com/office/drawing/2014/main" id="{8FE56DD0-FCCF-4A49-8519-63C6B06921B9}"/>
              </a:ext>
            </a:extLst>
          </p:cNvPr>
          <p:cNvSpPr>
            <a:spLocks noChangeArrowheads="1"/>
          </p:cNvSpPr>
          <p:nvPr/>
        </p:nvSpPr>
        <p:spPr bwMode="auto">
          <a:xfrm>
            <a:off x="4482760" y="4095142"/>
            <a:ext cx="2984381" cy="161582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The team above can be brought into the same zone to work in as the first team, each with a ball.</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kumimoji="0" lang="en-US" altLang="en-US" sz="9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Coaching Points</a:t>
            </a:r>
            <a:r>
              <a:rPr kumimoji="0" lang="en-US" altLang="en-US" sz="9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Awareness of where the player to receive from is before receiving the pass                                                                                                                                                                              b) Getting into position to help the passer make a successful pass                                                                                                                                                                                                 c) Awareness of where the player to pass to is before receiving the pass                                                                                                                                                                                         d) Open Body position to receive the pass to enable a resulting one touch pass if necessary</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7">
            <a:extLst>
              <a:ext uri="{FF2B5EF4-FFF2-40B4-BE49-F238E27FC236}">
                <a16:creationId xmlns:a16="http://schemas.microsoft.com/office/drawing/2014/main" id="{6869B02E-C7C2-43D6-B2BB-3E05ADE0D4FF}"/>
              </a:ext>
            </a:extLst>
          </p:cNvPr>
          <p:cNvSpPr>
            <a:spLocks noChangeArrowheads="1"/>
          </p:cNvSpPr>
          <p:nvPr/>
        </p:nvSpPr>
        <p:spPr bwMode="auto">
          <a:xfrm>
            <a:off x="8111165" y="4124639"/>
            <a:ext cx="3045736" cy="161582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You can begin with two teams in the bigger zone (combined zones of each team) and then have them play in the one zone where it’s tight and more difficult to work in. </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Obviously, the players move but for simplicity of explanation I have shown it this way.</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  Player (A) is ready to begin the passing of the letters team.</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t>
            </a:r>
            <a:r>
              <a:rPr kumimoji="0" lang="en-US" altLang="en-US" sz="9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Competitive</a:t>
            </a: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One ball per team, have a player count the number of passes a “team” makes in a given time period.</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535836B-E1AC-4C33-B013-4C8552403F06}"/>
              </a:ext>
            </a:extLst>
          </p:cNvPr>
          <p:cNvSpPr txBox="1"/>
          <p:nvPr/>
        </p:nvSpPr>
        <p:spPr>
          <a:xfrm>
            <a:off x="4137110" y="932589"/>
            <a:ext cx="3620759" cy="261610"/>
          </a:xfrm>
          <a:prstGeom prst="rect">
            <a:avLst/>
          </a:prstGeom>
          <a:solidFill>
            <a:schemeClr val="bg1"/>
          </a:solid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INTRODUCE ANOTHER TEAM TO THE SAME ZONE</a:t>
            </a:r>
            <a:endParaRPr kumimoji="0" lang="en-US" altLang="en-US" sz="1100" b="0"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2056" name="Picture 86" descr="rmp102">
            <a:extLst>
              <a:ext uri="{FF2B5EF4-FFF2-40B4-BE49-F238E27FC236}">
                <a16:creationId xmlns:a16="http://schemas.microsoft.com/office/drawing/2014/main" id="{C42CBD49-C073-4938-BBBB-1590AECED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721" y="1340867"/>
            <a:ext cx="3045736" cy="2658693"/>
          </a:xfrm>
          <a:prstGeom prst="rect">
            <a:avLst/>
          </a:prstGeom>
          <a:solidFill>
            <a:schemeClr val="bg1"/>
          </a:solidFill>
          <a:ln w="9525">
            <a:solidFill>
              <a:schemeClr val="tx1"/>
            </a:solidFill>
            <a:miter lim="800000"/>
            <a:headEnd/>
            <a:tailEnd/>
          </a:ln>
        </p:spPr>
      </p:pic>
      <p:sp>
        <p:nvSpPr>
          <p:cNvPr id="10" name="Rectangle 9">
            <a:extLst>
              <a:ext uri="{FF2B5EF4-FFF2-40B4-BE49-F238E27FC236}">
                <a16:creationId xmlns:a16="http://schemas.microsoft.com/office/drawing/2014/main" id="{478FD0E0-FFE0-4E20-A32F-617A12904EE6}"/>
              </a:ext>
            </a:extLst>
          </p:cNvPr>
          <p:cNvSpPr/>
          <p:nvPr/>
        </p:nvSpPr>
        <p:spPr>
          <a:xfrm>
            <a:off x="828313" y="1340868"/>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11" name="Rectangle 10">
            <a:extLst>
              <a:ext uri="{FF2B5EF4-FFF2-40B4-BE49-F238E27FC236}">
                <a16:creationId xmlns:a16="http://schemas.microsoft.com/office/drawing/2014/main" id="{061674F1-09EF-4BFA-BF33-B146F9D64D19}"/>
              </a:ext>
            </a:extLst>
          </p:cNvPr>
          <p:cNvSpPr/>
          <p:nvPr/>
        </p:nvSpPr>
        <p:spPr>
          <a:xfrm>
            <a:off x="4482760" y="1340867"/>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13" name="Rectangle 12">
            <a:extLst>
              <a:ext uri="{FF2B5EF4-FFF2-40B4-BE49-F238E27FC236}">
                <a16:creationId xmlns:a16="http://schemas.microsoft.com/office/drawing/2014/main" id="{6646335E-E6A8-48DF-9BEF-C512AD50428F}"/>
              </a:ext>
            </a:extLst>
          </p:cNvPr>
          <p:cNvSpPr/>
          <p:nvPr/>
        </p:nvSpPr>
        <p:spPr>
          <a:xfrm>
            <a:off x="8111165" y="1370512"/>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793497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awarenessnumbersgame4">
            <a:extLst>
              <a:ext uri="{FF2B5EF4-FFF2-40B4-BE49-F238E27FC236}">
                <a16:creationId xmlns:a16="http://schemas.microsoft.com/office/drawing/2014/main" id="{8F031F3D-3B37-45A7-8129-1D8960919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055" y="1076253"/>
            <a:ext cx="3056775" cy="2731081"/>
          </a:xfrm>
          <a:prstGeom prst="rect">
            <a:avLst/>
          </a:prstGeom>
          <a:solidFill>
            <a:schemeClr val="bg1"/>
          </a:solidFill>
          <a:ln>
            <a:solidFill>
              <a:schemeClr val="bg1"/>
            </a:solidFill>
          </a:ln>
        </p:spPr>
      </p:pic>
      <p:pic>
        <p:nvPicPr>
          <p:cNvPr id="2050" name="Picture 3" descr="awarenessnumbersgame5">
            <a:extLst>
              <a:ext uri="{FF2B5EF4-FFF2-40B4-BE49-F238E27FC236}">
                <a16:creationId xmlns:a16="http://schemas.microsoft.com/office/drawing/2014/main" id="{F02A468A-F3F5-44CA-80B2-7652BF92C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610" y="1070950"/>
            <a:ext cx="3010355" cy="2736384"/>
          </a:xfrm>
          <a:prstGeom prst="rect">
            <a:avLst/>
          </a:prstGeom>
          <a:solidFill>
            <a:schemeClr val="bg1"/>
          </a:solidFill>
          <a:ln>
            <a:solidFill>
              <a:schemeClr val="tx1"/>
            </a:solidFill>
          </a:ln>
        </p:spPr>
      </p:pic>
      <p:pic>
        <p:nvPicPr>
          <p:cNvPr id="2049" name="Picture 28" descr="rmp103">
            <a:extLst>
              <a:ext uri="{FF2B5EF4-FFF2-40B4-BE49-F238E27FC236}">
                <a16:creationId xmlns:a16="http://schemas.microsoft.com/office/drawing/2014/main" id="{D89F0EA8-83BB-47A0-8A78-A4713F9B1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011" y="1076253"/>
            <a:ext cx="3029949" cy="2731081"/>
          </a:xfrm>
          <a:prstGeom prst="rect">
            <a:avLst/>
          </a:prstGeom>
          <a:solidFill>
            <a:schemeClr val="bg1"/>
          </a:solidFill>
          <a:ln>
            <a:solidFill>
              <a:schemeClr val="tx1"/>
            </a:solidFill>
          </a:ln>
        </p:spPr>
      </p:pic>
      <p:sp>
        <p:nvSpPr>
          <p:cNvPr id="6" name="Rectangle 6">
            <a:extLst>
              <a:ext uri="{FF2B5EF4-FFF2-40B4-BE49-F238E27FC236}">
                <a16:creationId xmlns:a16="http://schemas.microsoft.com/office/drawing/2014/main" id="{B913C15E-934C-49DD-BED3-A2CB2C4268DB}"/>
              </a:ext>
            </a:extLst>
          </p:cNvPr>
          <p:cNvSpPr>
            <a:spLocks noChangeArrowheads="1"/>
          </p:cNvSpPr>
          <p:nvPr/>
        </p:nvSpPr>
        <p:spPr bwMode="auto">
          <a:xfrm>
            <a:off x="1324609" y="3971638"/>
            <a:ext cx="3010355" cy="230832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n-US" altLang="en-US" sz="9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9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Further Development</a:t>
            </a:r>
            <a:r>
              <a:rPr kumimoji="0" lang="en-US" altLang="en-US" sz="9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Making it more competitive, have each team be the defending team for a certain time span. If they win the ball; they then give it back to the combined attacking teams. Count the number of times they win the ball. The defending team to win the ball the most times wins the game, or alternatively the combined teams which give up the ball the fewest times win the game.</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Attacking players individually count the number of times they give the ball away as an indication to every one of them how well they can maintain possession under pressure. Begin with players able to have as many touches as they like, then break it down to 3 touch, then 2 touch with one touch passing the aim if it is on to do so. </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11540E72-E655-4EF6-A401-D9036435F6AC}"/>
              </a:ext>
            </a:extLst>
          </p:cNvPr>
          <p:cNvSpPr>
            <a:spLocks noChangeArrowheads="1"/>
          </p:cNvSpPr>
          <p:nvPr/>
        </p:nvSpPr>
        <p:spPr bwMode="auto">
          <a:xfrm>
            <a:off x="1234155" y="186705"/>
            <a:ext cx="10012965"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Using a Competitive NUMBERS “game” with teams passing in sequence to improve awareness on and off the ball</a:t>
            </a:r>
          </a:p>
        </p:txBody>
      </p:sp>
      <p:sp>
        <p:nvSpPr>
          <p:cNvPr id="10" name="Rectangle 9">
            <a:extLst>
              <a:ext uri="{FF2B5EF4-FFF2-40B4-BE49-F238E27FC236}">
                <a16:creationId xmlns:a16="http://schemas.microsoft.com/office/drawing/2014/main" id="{BC9CC734-933B-429A-99D2-31CB3390F6B1}"/>
              </a:ext>
            </a:extLst>
          </p:cNvPr>
          <p:cNvSpPr/>
          <p:nvPr/>
        </p:nvSpPr>
        <p:spPr>
          <a:xfrm>
            <a:off x="1351858" y="1070950"/>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
        <p:nvSpPr>
          <p:cNvPr id="11" name="Rectangle 10">
            <a:extLst>
              <a:ext uri="{FF2B5EF4-FFF2-40B4-BE49-F238E27FC236}">
                <a16:creationId xmlns:a16="http://schemas.microsoft.com/office/drawing/2014/main" id="{3FD356D1-EE47-45F1-A275-7074C223853F}"/>
              </a:ext>
            </a:extLst>
          </p:cNvPr>
          <p:cNvSpPr/>
          <p:nvPr/>
        </p:nvSpPr>
        <p:spPr>
          <a:xfrm>
            <a:off x="4493144" y="1108588"/>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43B808ED-A46D-4E08-B929-873EBDA98D85}"/>
              </a:ext>
            </a:extLst>
          </p:cNvPr>
          <p:cNvSpPr/>
          <p:nvPr/>
        </p:nvSpPr>
        <p:spPr>
          <a:xfrm>
            <a:off x="7673920" y="1108588"/>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74BE6B9B-6800-4800-AC31-B5CD4C0B0AC8}"/>
              </a:ext>
            </a:extLst>
          </p:cNvPr>
          <p:cNvSpPr txBox="1"/>
          <p:nvPr/>
        </p:nvSpPr>
        <p:spPr>
          <a:xfrm>
            <a:off x="2482683" y="644081"/>
            <a:ext cx="6900728" cy="261610"/>
          </a:xfrm>
          <a:prstGeom prst="rect">
            <a:avLst/>
          </a:prstGeom>
          <a:solidFill>
            <a:schemeClr val="bg1"/>
          </a:solidFill>
          <a:ln>
            <a:solidFill>
              <a:schemeClr val="tx1"/>
            </a:solidFill>
          </a:ln>
        </p:spPr>
        <p:txBody>
          <a:bodyPr wrap="square">
            <a:spAutoFit/>
          </a:bodyPr>
          <a:lstStyle/>
          <a:p>
            <a:pPr marL="0" marR="0" algn="ctr">
              <a:spcBef>
                <a:spcPts val="0"/>
              </a:spcBef>
              <a:spcAft>
                <a:spcPts val="0"/>
              </a:spcAft>
            </a:pPr>
            <a:r>
              <a:rPr lang="en-US" sz="1100" b="1" dirty="0">
                <a:solidFill>
                  <a:srgbClr val="C00000"/>
                </a:solidFill>
                <a:effectLst/>
                <a:latin typeface="Arial" panose="020B0604020202020204" pitchFamily="34" charset="0"/>
                <a:ea typeface="Times New Roman" panose="02020603050405020304" pitchFamily="18" charset="0"/>
              </a:rPr>
              <a:t>COMPETITIVE NON-DIRECTIONAL THREE TEAM AWARENESS POSSESSION GAME (4 v 4 v 4)</a:t>
            </a:r>
            <a:endParaRPr lang="en-US"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B7CAC355-C376-421B-93B7-CF48BACD8C0A}"/>
              </a:ext>
            </a:extLst>
          </p:cNvPr>
          <p:cNvSpPr txBox="1"/>
          <p:nvPr/>
        </p:nvSpPr>
        <p:spPr>
          <a:xfrm>
            <a:off x="4550553" y="3947472"/>
            <a:ext cx="2982277" cy="2723823"/>
          </a:xfrm>
          <a:prstGeom prst="rect">
            <a:avLst/>
          </a:prstGeom>
          <a:solidFill>
            <a:schemeClr val="bg1"/>
          </a:solidFill>
          <a:ln>
            <a:solidFill>
              <a:schemeClr val="tx1"/>
            </a:solidFill>
          </a:ln>
        </p:spPr>
        <p:txBody>
          <a:bodyPr wrap="square">
            <a:spAutoFit/>
          </a:bodyPr>
          <a:lstStyle/>
          <a:p>
            <a:pPr marL="0" marR="0">
              <a:spcBef>
                <a:spcPts val="0"/>
              </a:spcBef>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Conditioning the players to pass and move by setting the rule they need to move into another area once they have passed.</a:t>
            </a:r>
            <a:endParaRPr lang="en-US" sz="9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Divide the field up into sixth’s and then have the players make a pass in one area then they must move to another area to receive the next pass. This can cause players to pass long or pass short and vary the range and distance of the passes and the support as they are required to move once they have made their pass.</a:t>
            </a:r>
            <a:endParaRPr lang="en-US" sz="9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Here we are using three teams of four players.</a:t>
            </a:r>
            <a:endParaRPr lang="en-US" sz="9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Here players pass and move into other zones to receive the next ball that is coming. This ensures players get the idea of passing and MOVING off the ball, not passing and then standing. </a:t>
            </a:r>
            <a:endParaRPr lang="en-US" sz="9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Can say players must pass to space so they pass into another zone next to the one the player they are passing to in order to force them to move to the</a:t>
            </a:r>
            <a:r>
              <a:rPr lang="en-US" sz="9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ball.</a:t>
            </a:r>
            <a:endParaRPr lang="en-US" sz="9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C1909B1C-F94A-69CB-C1D6-126E158FFB11}"/>
              </a:ext>
            </a:extLst>
          </p:cNvPr>
          <p:cNvSpPr txBox="1"/>
          <p:nvPr/>
        </p:nvSpPr>
        <p:spPr>
          <a:xfrm>
            <a:off x="7675222" y="3947472"/>
            <a:ext cx="3029949" cy="1615827"/>
          </a:xfrm>
          <a:prstGeom prst="rect">
            <a:avLst/>
          </a:prstGeom>
          <a:solidFill>
            <a:schemeClr val="bg1"/>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a:t>
            </a:r>
            <a:r>
              <a:rPr kumimoji="0" lang="en-US" altLang="en-US" sz="900" b="1" i="0" u="sng"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Coaching Points</a:t>
            </a:r>
            <a:r>
              <a:rPr kumimoji="0" lang="en-US" altLang="en-US" sz="9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Open body stance to allow a yard or more extra space away from defenders by letting the ball run across the body into preconceived space.                                                                                                                                                                    b) Looking before receiving to know in advance of the receiving pass; where the defending </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players are, where the space is, where teammates are free to receive a pass, how many options there are to move the ball on                                                                                                                                                   c) Movement OFF the ball is a priority both to receive it and after passing it.</a:t>
            </a:r>
            <a:endPar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331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EEBA3-6FEA-BE44-86B3-904F7B8BA6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53443A-FC59-5E2C-01DD-BFD439379DDA}"/>
              </a:ext>
            </a:extLst>
          </p:cNvPr>
          <p:cNvSpPr txBox="1"/>
          <p:nvPr/>
        </p:nvSpPr>
        <p:spPr>
          <a:xfrm>
            <a:off x="1996080" y="3283652"/>
            <a:ext cx="7824159" cy="830997"/>
          </a:xfrm>
          <a:prstGeom prst="rect">
            <a:avLst/>
          </a:prstGeom>
          <a:solidFill>
            <a:schemeClr val="tx2">
              <a:lumMod val="10000"/>
              <a:lumOff val="90000"/>
            </a:schemeClr>
          </a:solidFill>
          <a:ln w="28575">
            <a:solidFill>
              <a:schemeClr val="tx1"/>
            </a:solidFill>
          </a:ln>
        </p:spPr>
        <p:txBody>
          <a:bodyPr wrap="square">
            <a:spAutoFit/>
          </a:bodyPr>
          <a:lstStyle/>
          <a:p>
            <a:pPr algn="ctr"/>
            <a:r>
              <a:rPr lang="en-US" sz="4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Grades Seven to Nine</a:t>
            </a:r>
            <a:endParaRPr lang="en-US" sz="3600" dirty="0">
              <a:solidFill>
                <a:srgbClr val="0070C0"/>
              </a:solidFill>
            </a:endParaRPr>
          </a:p>
        </p:txBody>
      </p:sp>
      <p:pic>
        <p:nvPicPr>
          <p:cNvPr id="2" name="Picture 1" descr="A logo of a sports team&#10;&#10;AI-generated content may be incorrect.">
            <a:extLst>
              <a:ext uri="{FF2B5EF4-FFF2-40B4-BE49-F238E27FC236}">
                <a16:creationId xmlns:a16="http://schemas.microsoft.com/office/drawing/2014/main" id="{ADD88E8D-E3D4-0910-4847-5ABF5F15A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388" y="306171"/>
            <a:ext cx="3578353" cy="2791376"/>
          </a:xfrm>
          <a:prstGeom prst="rect">
            <a:avLst/>
          </a:prstGeom>
          <a:ln>
            <a:solidFill>
              <a:schemeClr val="accent1"/>
            </a:solidFill>
          </a:ln>
        </p:spPr>
      </p:pic>
      <p:sp>
        <p:nvSpPr>
          <p:cNvPr id="3" name="Title 1">
            <a:extLst>
              <a:ext uri="{FF2B5EF4-FFF2-40B4-BE49-F238E27FC236}">
                <a16:creationId xmlns:a16="http://schemas.microsoft.com/office/drawing/2014/main" id="{9C279057-9AB1-0AD6-F7B2-9167E0927597}"/>
              </a:ext>
            </a:extLst>
          </p:cNvPr>
          <p:cNvSpPr txBox="1">
            <a:spLocks/>
          </p:cNvSpPr>
          <p:nvPr/>
        </p:nvSpPr>
        <p:spPr>
          <a:xfrm>
            <a:off x="1421000" y="4389479"/>
            <a:ext cx="9144000" cy="1233806"/>
          </a:xfrm>
          <a:prstGeom prst="rect">
            <a:avLst/>
          </a:prstGeom>
          <a:solidFill>
            <a:schemeClr val="bg1"/>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a:t>
            </a: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North Star F.C. </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Training Plan for Recreational Soccer </a:t>
            </a: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Week Eight)</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82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5CE44C2-E386-8833-682F-AA57C3C634CD}"/>
              </a:ext>
            </a:extLst>
          </p:cNvPr>
          <p:cNvSpPr>
            <a:spLocks noChangeArrowheads="1"/>
          </p:cNvSpPr>
          <p:nvPr/>
        </p:nvSpPr>
        <p:spPr bwMode="auto">
          <a:xfrm>
            <a:off x="2128398" y="1065615"/>
            <a:ext cx="7696200" cy="5029200"/>
          </a:xfrm>
          <a:prstGeom prst="rect">
            <a:avLst/>
          </a:prstGeom>
          <a:solidFill>
            <a:srgbClr val="00B050"/>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800" i="1" dirty="0">
              <a:solidFill>
                <a:schemeClr val="tx2"/>
              </a:solidFill>
            </a:endParaRPr>
          </a:p>
        </p:txBody>
      </p:sp>
      <p:grpSp>
        <p:nvGrpSpPr>
          <p:cNvPr id="24" name="Group 280">
            <a:extLst>
              <a:ext uri="{FF2B5EF4-FFF2-40B4-BE49-F238E27FC236}">
                <a16:creationId xmlns:a16="http://schemas.microsoft.com/office/drawing/2014/main" id="{17558E0B-8638-3C7E-6050-C660176F04A2}"/>
              </a:ext>
            </a:extLst>
          </p:cNvPr>
          <p:cNvGrpSpPr>
            <a:grpSpLocks/>
          </p:cNvGrpSpPr>
          <p:nvPr/>
        </p:nvGrpSpPr>
        <p:grpSpPr bwMode="auto">
          <a:xfrm>
            <a:off x="5793351" y="4759991"/>
            <a:ext cx="203751" cy="189782"/>
            <a:chOff x="0" y="0"/>
            <a:chExt cx="89" cy="85"/>
          </a:xfrm>
        </p:grpSpPr>
        <p:sp>
          <p:nvSpPr>
            <p:cNvPr id="25" name="Freeform 281">
              <a:extLst>
                <a:ext uri="{FF2B5EF4-FFF2-40B4-BE49-F238E27FC236}">
                  <a16:creationId xmlns:a16="http://schemas.microsoft.com/office/drawing/2014/main" id="{33ED7024-A285-1101-6B3F-C1CEB1305450}"/>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6" name="Freeform 282">
              <a:extLst>
                <a:ext uri="{FF2B5EF4-FFF2-40B4-BE49-F238E27FC236}">
                  <a16:creationId xmlns:a16="http://schemas.microsoft.com/office/drawing/2014/main" id="{37834899-08CB-37FA-9506-C87294588412}"/>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7" name="Freeform 283">
              <a:extLst>
                <a:ext uri="{FF2B5EF4-FFF2-40B4-BE49-F238E27FC236}">
                  <a16:creationId xmlns:a16="http://schemas.microsoft.com/office/drawing/2014/main" id="{BD70C507-3B91-68E6-9AC9-EE6D51F4FFB6}"/>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4">
              <a:extLst>
                <a:ext uri="{FF2B5EF4-FFF2-40B4-BE49-F238E27FC236}">
                  <a16:creationId xmlns:a16="http://schemas.microsoft.com/office/drawing/2014/main" id="{E0425474-6CA8-EF23-EB10-CA3090A7D2AA}"/>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85">
              <a:extLst>
                <a:ext uri="{FF2B5EF4-FFF2-40B4-BE49-F238E27FC236}">
                  <a16:creationId xmlns:a16="http://schemas.microsoft.com/office/drawing/2014/main" id="{4F571D12-AF64-92BA-54FD-8C70538D3A98}"/>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86">
              <a:extLst>
                <a:ext uri="{FF2B5EF4-FFF2-40B4-BE49-F238E27FC236}">
                  <a16:creationId xmlns:a16="http://schemas.microsoft.com/office/drawing/2014/main" id="{04C7284B-7BCB-0C94-D3C6-9BF98E75E1EC}"/>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87">
              <a:extLst>
                <a:ext uri="{FF2B5EF4-FFF2-40B4-BE49-F238E27FC236}">
                  <a16:creationId xmlns:a16="http://schemas.microsoft.com/office/drawing/2014/main" id="{3DE1C021-FF82-DC53-6491-7C53C778531F}"/>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2" name="Freeform 288">
              <a:extLst>
                <a:ext uri="{FF2B5EF4-FFF2-40B4-BE49-F238E27FC236}">
                  <a16:creationId xmlns:a16="http://schemas.microsoft.com/office/drawing/2014/main" id="{9583B962-AFB3-C2D1-BD12-C419E4A2FB52}"/>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3" name="Freeform 289">
              <a:extLst>
                <a:ext uri="{FF2B5EF4-FFF2-40B4-BE49-F238E27FC236}">
                  <a16:creationId xmlns:a16="http://schemas.microsoft.com/office/drawing/2014/main" id="{DCC6E61B-C5D1-EB35-CD13-3D265185481A}"/>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4" name="Freeform 290">
              <a:extLst>
                <a:ext uri="{FF2B5EF4-FFF2-40B4-BE49-F238E27FC236}">
                  <a16:creationId xmlns:a16="http://schemas.microsoft.com/office/drawing/2014/main" id="{D0C6C5B3-E44F-FBA0-FCB6-9E311D6D37DB}"/>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5" name="Freeform 291">
              <a:extLst>
                <a:ext uri="{FF2B5EF4-FFF2-40B4-BE49-F238E27FC236}">
                  <a16:creationId xmlns:a16="http://schemas.microsoft.com/office/drawing/2014/main" id="{417ED033-9328-0A85-F625-D9E212745F21}"/>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6" name="Freeform 292">
              <a:extLst>
                <a:ext uri="{FF2B5EF4-FFF2-40B4-BE49-F238E27FC236}">
                  <a16:creationId xmlns:a16="http://schemas.microsoft.com/office/drawing/2014/main" id="{BBCA8367-CC41-1FBB-F2FE-A79CF5144861}"/>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91" name="Oval 26">
            <a:extLst>
              <a:ext uri="{FF2B5EF4-FFF2-40B4-BE49-F238E27FC236}">
                <a16:creationId xmlns:a16="http://schemas.microsoft.com/office/drawing/2014/main" id="{F25107A8-8ECC-0E46-3B61-F21FE78FBCFF}"/>
              </a:ext>
            </a:extLst>
          </p:cNvPr>
          <p:cNvSpPr>
            <a:spLocks noChangeArrowheads="1"/>
          </p:cNvSpPr>
          <p:nvPr/>
        </p:nvSpPr>
        <p:spPr bwMode="auto">
          <a:xfrm>
            <a:off x="5190255" y="558951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2" name="Oval 26">
            <a:extLst>
              <a:ext uri="{FF2B5EF4-FFF2-40B4-BE49-F238E27FC236}">
                <a16:creationId xmlns:a16="http://schemas.microsoft.com/office/drawing/2014/main" id="{1B55282E-DD86-BCB1-878A-43F59283005F}"/>
              </a:ext>
            </a:extLst>
          </p:cNvPr>
          <p:cNvSpPr>
            <a:spLocks noChangeArrowheads="1"/>
          </p:cNvSpPr>
          <p:nvPr/>
        </p:nvSpPr>
        <p:spPr bwMode="auto">
          <a:xfrm>
            <a:off x="4799385" y="558951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3" name="Oval 26">
            <a:extLst>
              <a:ext uri="{FF2B5EF4-FFF2-40B4-BE49-F238E27FC236}">
                <a16:creationId xmlns:a16="http://schemas.microsoft.com/office/drawing/2014/main" id="{522554F9-AC2D-65D2-2EE0-91EA12442263}"/>
              </a:ext>
            </a:extLst>
          </p:cNvPr>
          <p:cNvSpPr>
            <a:spLocks noChangeArrowheads="1"/>
          </p:cNvSpPr>
          <p:nvPr/>
        </p:nvSpPr>
        <p:spPr bwMode="auto">
          <a:xfrm>
            <a:off x="5546348" y="558951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4" name="Oval 26">
            <a:extLst>
              <a:ext uri="{FF2B5EF4-FFF2-40B4-BE49-F238E27FC236}">
                <a16:creationId xmlns:a16="http://schemas.microsoft.com/office/drawing/2014/main" id="{BA7F74ED-652C-B793-D666-4C5FF96E9B06}"/>
              </a:ext>
            </a:extLst>
          </p:cNvPr>
          <p:cNvSpPr>
            <a:spLocks noChangeArrowheads="1"/>
          </p:cNvSpPr>
          <p:nvPr/>
        </p:nvSpPr>
        <p:spPr bwMode="auto">
          <a:xfrm>
            <a:off x="5794709" y="4996155"/>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6" name="Oval 26">
            <a:extLst>
              <a:ext uri="{FF2B5EF4-FFF2-40B4-BE49-F238E27FC236}">
                <a16:creationId xmlns:a16="http://schemas.microsoft.com/office/drawing/2014/main" id="{B93AD45F-E6DD-A49E-CB88-0D32D49D0645}"/>
              </a:ext>
            </a:extLst>
          </p:cNvPr>
          <p:cNvSpPr>
            <a:spLocks noChangeArrowheads="1"/>
          </p:cNvSpPr>
          <p:nvPr/>
        </p:nvSpPr>
        <p:spPr bwMode="auto">
          <a:xfrm>
            <a:off x="5671672" y="1463352"/>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7" name="Oval 26">
            <a:extLst>
              <a:ext uri="{FF2B5EF4-FFF2-40B4-BE49-F238E27FC236}">
                <a16:creationId xmlns:a16="http://schemas.microsoft.com/office/drawing/2014/main" id="{437ADE94-96E5-5794-3DCF-4E4F0A755F77}"/>
              </a:ext>
            </a:extLst>
          </p:cNvPr>
          <p:cNvSpPr>
            <a:spLocks noChangeArrowheads="1"/>
          </p:cNvSpPr>
          <p:nvPr/>
        </p:nvSpPr>
        <p:spPr bwMode="auto">
          <a:xfrm>
            <a:off x="5372981" y="1432712"/>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8" name="Oval 26">
            <a:extLst>
              <a:ext uri="{FF2B5EF4-FFF2-40B4-BE49-F238E27FC236}">
                <a16:creationId xmlns:a16="http://schemas.microsoft.com/office/drawing/2014/main" id="{5875DF86-B889-1D50-2CC1-B2516FB0B2CD}"/>
              </a:ext>
            </a:extLst>
          </p:cNvPr>
          <p:cNvSpPr>
            <a:spLocks noChangeArrowheads="1"/>
          </p:cNvSpPr>
          <p:nvPr/>
        </p:nvSpPr>
        <p:spPr bwMode="auto">
          <a:xfrm>
            <a:off x="5753806" y="1997927"/>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99" name="Oval 26">
            <a:extLst>
              <a:ext uri="{FF2B5EF4-FFF2-40B4-BE49-F238E27FC236}">
                <a16:creationId xmlns:a16="http://schemas.microsoft.com/office/drawing/2014/main" id="{DF13E126-C739-C2A5-1A9E-029A5FB5F3E7}"/>
              </a:ext>
            </a:extLst>
          </p:cNvPr>
          <p:cNvSpPr>
            <a:spLocks noChangeArrowheads="1"/>
          </p:cNvSpPr>
          <p:nvPr/>
        </p:nvSpPr>
        <p:spPr bwMode="auto">
          <a:xfrm>
            <a:off x="5047746" y="1385320"/>
            <a:ext cx="248361" cy="247321"/>
          </a:xfrm>
          <a:prstGeom prst="ellipse">
            <a:avLst/>
          </a:prstGeom>
          <a:solidFill>
            <a:srgbClr val="0070C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s-ES_tradnl" altLang="en-US" sz="900" dirty="0">
              <a:solidFill>
                <a:schemeClr val="bg1"/>
              </a:solidFill>
              <a:highlight>
                <a:srgbClr val="000000"/>
              </a:highlight>
              <a:latin typeface="+mn-lt"/>
            </a:endParaRPr>
          </a:p>
        </p:txBody>
      </p:sp>
      <p:sp>
        <p:nvSpPr>
          <p:cNvPr id="3" name="Rectangle 2">
            <a:extLst>
              <a:ext uri="{FF2B5EF4-FFF2-40B4-BE49-F238E27FC236}">
                <a16:creationId xmlns:a16="http://schemas.microsoft.com/office/drawing/2014/main" id="{2D5A10AA-C96E-C1AF-4FB9-1479116C138E}"/>
              </a:ext>
            </a:extLst>
          </p:cNvPr>
          <p:cNvSpPr/>
          <p:nvPr/>
        </p:nvSpPr>
        <p:spPr>
          <a:xfrm>
            <a:off x="4106175" y="1293962"/>
            <a:ext cx="3485070" cy="4632385"/>
          </a:xfrm>
          <a:prstGeom prst="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13A5435-C7C3-D46C-8439-5519E0CE98A1}"/>
              </a:ext>
            </a:extLst>
          </p:cNvPr>
          <p:cNvSpPr/>
          <p:nvPr/>
        </p:nvSpPr>
        <p:spPr>
          <a:xfrm>
            <a:off x="5825744" y="5317053"/>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59FF32A9-71D9-E5F1-36EE-6A7B2D13F819}"/>
              </a:ext>
            </a:extLst>
          </p:cNvPr>
          <p:cNvSpPr/>
          <p:nvPr/>
        </p:nvSpPr>
        <p:spPr>
          <a:xfrm>
            <a:off x="5766852" y="1761265"/>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descr="Rombos transparentes">
            <a:extLst>
              <a:ext uri="{FF2B5EF4-FFF2-40B4-BE49-F238E27FC236}">
                <a16:creationId xmlns:a16="http://schemas.microsoft.com/office/drawing/2014/main" id="{3E611299-ABDB-BDA2-5818-EA74BCCF72F5}"/>
              </a:ext>
            </a:extLst>
          </p:cNvPr>
          <p:cNvSpPr>
            <a:spLocks noChangeArrowheads="1"/>
          </p:cNvSpPr>
          <p:nvPr/>
        </p:nvSpPr>
        <p:spPr bwMode="auto">
          <a:xfrm>
            <a:off x="4116018" y="3239026"/>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15" name="Rectangle 9" descr="Rombos transparentes">
            <a:extLst>
              <a:ext uri="{FF2B5EF4-FFF2-40B4-BE49-F238E27FC236}">
                <a16:creationId xmlns:a16="http://schemas.microsoft.com/office/drawing/2014/main" id="{512118F6-2E0E-CC32-ED78-F861EA4682E6}"/>
              </a:ext>
            </a:extLst>
          </p:cNvPr>
          <p:cNvSpPr>
            <a:spLocks noChangeArrowheads="1"/>
          </p:cNvSpPr>
          <p:nvPr/>
        </p:nvSpPr>
        <p:spPr bwMode="auto">
          <a:xfrm>
            <a:off x="7408983" y="3262941"/>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s-ES_tradnl" altLang="en-US" sz="1800">
              <a:latin typeface="Constantia" panose="02030602050306030303" pitchFamily="18" charset="0"/>
            </a:endParaRPr>
          </a:p>
        </p:txBody>
      </p:sp>
      <p:sp>
        <p:nvSpPr>
          <p:cNvPr id="16" name="Isosceles Triangle 15">
            <a:extLst>
              <a:ext uri="{FF2B5EF4-FFF2-40B4-BE49-F238E27FC236}">
                <a16:creationId xmlns:a16="http://schemas.microsoft.com/office/drawing/2014/main" id="{15F20239-D071-6DE8-5453-4C22E31E9A7D}"/>
              </a:ext>
            </a:extLst>
          </p:cNvPr>
          <p:cNvSpPr/>
          <p:nvPr/>
        </p:nvSpPr>
        <p:spPr>
          <a:xfrm>
            <a:off x="5783952" y="3506598"/>
            <a:ext cx="185697" cy="15065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280">
            <a:extLst>
              <a:ext uri="{FF2B5EF4-FFF2-40B4-BE49-F238E27FC236}">
                <a16:creationId xmlns:a16="http://schemas.microsoft.com/office/drawing/2014/main" id="{4B021514-1706-BDBF-30E8-85CE24240A6A}"/>
              </a:ext>
            </a:extLst>
          </p:cNvPr>
          <p:cNvGrpSpPr>
            <a:grpSpLocks/>
          </p:cNvGrpSpPr>
          <p:nvPr/>
        </p:nvGrpSpPr>
        <p:grpSpPr bwMode="auto">
          <a:xfrm>
            <a:off x="4881953" y="5328164"/>
            <a:ext cx="203751" cy="189782"/>
            <a:chOff x="0" y="0"/>
            <a:chExt cx="89" cy="85"/>
          </a:xfrm>
        </p:grpSpPr>
        <p:sp>
          <p:nvSpPr>
            <p:cNvPr id="18" name="Freeform 281">
              <a:extLst>
                <a:ext uri="{FF2B5EF4-FFF2-40B4-BE49-F238E27FC236}">
                  <a16:creationId xmlns:a16="http://schemas.microsoft.com/office/drawing/2014/main" id="{F01847F6-4506-9136-84BA-4F49338ECC40}"/>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19" name="Freeform 282">
              <a:extLst>
                <a:ext uri="{FF2B5EF4-FFF2-40B4-BE49-F238E27FC236}">
                  <a16:creationId xmlns:a16="http://schemas.microsoft.com/office/drawing/2014/main" id="{1FF7D77F-FC63-FFBC-5578-A07C845F4918}"/>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0" name="Freeform 283">
              <a:extLst>
                <a:ext uri="{FF2B5EF4-FFF2-40B4-BE49-F238E27FC236}">
                  <a16:creationId xmlns:a16="http://schemas.microsoft.com/office/drawing/2014/main" id="{35C110C8-8B68-C907-3D05-70A76C886605}"/>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1" name="Freeform 284">
              <a:extLst>
                <a:ext uri="{FF2B5EF4-FFF2-40B4-BE49-F238E27FC236}">
                  <a16:creationId xmlns:a16="http://schemas.microsoft.com/office/drawing/2014/main" id="{7B269B90-3DBC-198F-166C-5F6A7889A0E5}"/>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2" name="Freeform 285">
              <a:extLst>
                <a:ext uri="{FF2B5EF4-FFF2-40B4-BE49-F238E27FC236}">
                  <a16:creationId xmlns:a16="http://schemas.microsoft.com/office/drawing/2014/main" id="{30D6C3A6-FE00-B9B9-E705-E107D98FCBEA}"/>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3" name="Freeform 286">
              <a:extLst>
                <a:ext uri="{FF2B5EF4-FFF2-40B4-BE49-F238E27FC236}">
                  <a16:creationId xmlns:a16="http://schemas.microsoft.com/office/drawing/2014/main" id="{C77DC383-8991-A2F8-732E-7FEC68CFAF3A}"/>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7" name="Freeform 287">
              <a:extLst>
                <a:ext uri="{FF2B5EF4-FFF2-40B4-BE49-F238E27FC236}">
                  <a16:creationId xmlns:a16="http://schemas.microsoft.com/office/drawing/2014/main" id="{CBE78554-268B-9F89-FB5A-A1E5D26BD154}"/>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8" name="Freeform 288">
              <a:extLst>
                <a:ext uri="{FF2B5EF4-FFF2-40B4-BE49-F238E27FC236}">
                  <a16:creationId xmlns:a16="http://schemas.microsoft.com/office/drawing/2014/main" id="{B33AC0B8-92A7-05D2-5556-12DDED087355}"/>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9" name="Freeform 289">
              <a:extLst>
                <a:ext uri="{FF2B5EF4-FFF2-40B4-BE49-F238E27FC236}">
                  <a16:creationId xmlns:a16="http://schemas.microsoft.com/office/drawing/2014/main" id="{97A87C9F-FF4C-F465-8C4E-A971791E0375}"/>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0" name="Freeform 290">
              <a:extLst>
                <a:ext uri="{FF2B5EF4-FFF2-40B4-BE49-F238E27FC236}">
                  <a16:creationId xmlns:a16="http://schemas.microsoft.com/office/drawing/2014/main" id="{0847C855-6307-CF26-1CBC-658B192D93DC}"/>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1" name="Freeform 291">
              <a:extLst>
                <a:ext uri="{FF2B5EF4-FFF2-40B4-BE49-F238E27FC236}">
                  <a16:creationId xmlns:a16="http://schemas.microsoft.com/office/drawing/2014/main" id="{042100EF-0F72-EAC6-DF1B-72BD91FBDA9D}"/>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2" name="Freeform 292">
              <a:extLst>
                <a:ext uri="{FF2B5EF4-FFF2-40B4-BE49-F238E27FC236}">
                  <a16:creationId xmlns:a16="http://schemas.microsoft.com/office/drawing/2014/main" id="{1BBE9AAE-498F-E9AA-AD75-EC8E7B33E298}"/>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grpSp>
        <p:nvGrpSpPr>
          <p:cNvPr id="43" name="Group 280">
            <a:extLst>
              <a:ext uri="{FF2B5EF4-FFF2-40B4-BE49-F238E27FC236}">
                <a16:creationId xmlns:a16="http://schemas.microsoft.com/office/drawing/2014/main" id="{9E1A24EA-547A-B4AD-8959-3891E75F52B1}"/>
              </a:ext>
            </a:extLst>
          </p:cNvPr>
          <p:cNvGrpSpPr>
            <a:grpSpLocks/>
          </p:cNvGrpSpPr>
          <p:nvPr/>
        </p:nvGrpSpPr>
        <p:grpSpPr bwMode="auto">
          <a:xfrm>
            <a:off x="5226053" y="5347143"/>
            <a:ext cx="203751" cy="189782"/>
            <a:chOff x="0" y="0"/>
            <a:chExt cx="89" cy="85"/>
          </a:xfrm>
        </p:grpSpPr>
        <p:sp>
          <p:nvSpPr>
            <p:cNvPr id="44" name="Freeform 281">
              <a:extLst>
                <a:ext uri="{FF2B5EF4-FFF2-40B4-BE49-F238E27FC236}">
                  <a16:creationId xmlns:a16="http://schemas.microsoft.com/office/drawing/2014/main" id="{01BC46E3-2D06-34D6-038E-4112AC604C54}"/>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5" name="Freeform 282">
              <a:extLst>
                <a:ext uri="{FF2B5EF4-FFF2-40B4-BE49-F238E27FC236}">
                  <a16:creationId xmlns:a16="http://schemas.microsoft.com/office/drawing/2014/main" id="{821372E6-8FF7-20E5-F7E1-118885AD1C35}"/>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6" name="Freeform 283">
              <a:extLst>
                <a:ext uri="{FF2B5EF4-FFF2-40B4-BE49-F238E27FC236}">
                  <a16:creationId xmlns:a16="http://schemas.microsoft.com/office/drawing/2014/main" id="{244635F6-10A2-580E-7EFF-00C0651CB571}"/>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7" name="Freeform 284">
              <a:extLst>
                <a:ext uri="{FF2B5EF4-FFF2-40B4-BE49-F238E27FC236}">
                  <a16:creationId xmlns:a16="http://schemas.microsoft.com/office/drawing/2014/main" id="{1AB86744-71A9-94CB-27CC-36B856BC3ACA}"/>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8" name="Freeform 285">
              <a:extLst>
                <a:ext uri="{FF2B5EF4-FFF2-40B4-BE49-F238E27FC236}">
                  <a16:creationId xmlns:a16="http://schemas.microsoft.com/office/drawing/2014/main" id="{B77CFF7E-98D1-A39D-1A87-AD635E8C301A}"/>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9" name="Freeform 286">
              <a:extLst>
                <a:ext uri="{FF2B5EF4-FFF2-40B4-BE49-F238E27FC236}">
                  <a16:creationId xmlns:a16="http://schemas.microsoft.com/office/drawing/2014/main" id="{1D57887A-D909-9538-F647-A14BF77AA8CC}"/>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0" name="Freeform 287">
              <a:extLst>
                <a:ext uri="{FF2B5EF4-FFF2-40B4-BE49-F238E27FC236}">
                  <a16:creationId xmlns:a16="http://schemas.microsoft.com/office/drawing/2014/main" id="{55AD99C5-50BD-0887-5ABA-4A08846571DF}"/>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1" name="Freeform 288">
              <a:extLst>
                <a:ext uri="{FF2B5EF4-FFF2-40B4-BE49-F238E27FC236}">
                  <a16:creationId xmlns:a16="http://schemas.microsoft.com/office/drawing/2014/main" id="{B10F46AC-39CC-20CF-096A-020871D910AE}"/>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2" name="Freeform 289">
              <a:extLst>
                <a:ext uri="{FF2B5EF4-FFF2-40B4-BE49-F238E27FC236}">
                  <a16:creationId xmlns:a16="http://schemas.microsoft.com/office/drawing/2014/main" id="{37EC9E78-1108-8BEA-97BB-C221A1365747}"/>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3" name="Freeform 290">
              <a:extLst>
                <a:ext uri="{FF2B5EF4-FFF2-40B4-BE49-F238E27FC236}">
                  <a16:creationId xmlns:a16="http://schemas.microsoft.com/office/drawing/2014/main" id="{B15E03AF-04ED-1560-319E-85F28ADEA18B}"/>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4" name="Freeform 291">
              <a:extLst>
                <a:ext uri="{FF2B5EF4-FFF2-40B4-BE49-F238E27FC236}">
                  <a16:creationId xmlns:a16="http://schemas.microsoft.com/office/drawing/2014/main" id="{3C18C458-DA94-41EE-943D-50DCC0959AF0}"/>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5" name="Freeform 292">
              <a:extLst>
                <a:ext uri="{FF2B5EF4-FFF2-40B4-BE49-F238E27FC236}">
                  <a16:creationId xmlns:a16="http://schemas.microsoft.com/office/drawing/2014/main" id="{E42C1C22-B338-3B4E-8797-E22A7F685AE2}"/>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grpSp>
        <p:nvGrpSpPr>
          <p:cNvPr id="56" name="Group 280">
            <a:extLst>
              <a:ext uri="{FF2B5EF4-FFF2-40B4-BE49-F238E27FC236}">
                <a16:creationId xmlns:a16="http://schemas.microsoft.com/office/drawing/2014/main" id="{9702E6EC-4655-40A5-956B-709AA1DC5B5C}"/>
              </a:ext>
            </a:extLst>
          </p:cNvPr>
          <p:cNvGrpSpPr>
            <a:grpSpLocks/>
          </p:cNvGrpSpPr>
          <p:nvPr/>
        </p:nvGrpSpPr>
        <p:grpSpPr bwMode="auto">
          <a:xfrm>
            <a:off x="5568652" y="5372819"/>
            <a:ext cx="203751" cy="189782"/>
            <a:chOff x="0" y="0"/>
            <a:chExt cx="89" cy="85"/>
          </a:xfrm>
        </p:grpSpPr>
        <p:sp>
          <p:nvSpPr>
            <p:cNvPr id="57" name="Freeform 281">
              <a:extLst>
                <a:ext uri="{FF2B5EF4-FFF2-40B4-BE49-F238E27FC236}">
                  <a16:creationId xmlns:a16="http://schemas.microsoft.com/office/drawing/2014/main" id="{C49A4758-ADA3-0381-C3EA-0B4764D4B13E}"/>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8" name="Freeform 282">
              <a:extLst>
                <a:ext uri="{FF2B5EF4-FFF2-40B4-BE49-F238E27FC236}">
                  <a16:creationId xmlns:a16="http://schemas.microsoft.com/office/drawing/2014/main" id="{34D4C33F-DD2F-A06E-074A-6D44F004D945}"/>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9" name="Freeform 283">
              <a:extLst>
                <a:ext uri="{FF2B5EF4-FFF2-40B4-BE49-F238E27FC236}">
                  <a16:creationId xmlns:a16="http://schemas.microsoft.com/office/drawing/2014/main" id="{469D2581-52B8-586E-D204-9A88F26D206E}"/>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0" name="Freeform 284">
              <a:extLst>
                <a:ext uri="{FF2B5EF4-FFF2-40B4-BE49-F238E27FC236}">
                  <a16:creationId xmlns:a16="http://schemas.microsoft.com/office/drawing/2014/main" id="{9D7A5E8E-BDFC-D844-25ED-6F18984FB35B}"/>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1" name="Freeform 285">
              <a:extLst>
                <a:ext uri="{FF2B5EF4-FFF2-40B4-BE49-F238E27FC236}">
                  <a16:creationId xmlns:a16="http://schemas.microsoft.com/office/drawing/2014/main" id="{A45AB6F4-2C2D-69A4-701B-C58D28AD0A80}"/>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2" name="Freeform 286">
              <a:extLst>
                <a:ext uri="{FF2B5EF4-FFF2-40B4-BE49-F238E27FC236}">
                  <a16:creationId xmlns:a16="http://schemas.microsoft.com/office/drawing/2014/main" id="{D9F386AD-2DBA-66E6-6862-F4B14D357CB3}"/>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3" name="Freeform 287">
              <a:extLst>
                <a:ext uri="{FF2B5EF4-FFF2-40B4-BE49-F238E27FC236}">
                  <a16:creationId xmlns:a16="http://schemas.microsoft.com/office/drawing/2014/main" id="{8ED29DD5-F307-CC34-C478-E4801AE7956A}"/>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4" name="Freeform 288">
              <a:extLst>
                <a:ext uri="{FF2B5EF4-FFF2-40B4-BE49-F238E27FC236}">
                  <a16:creationId xmlns:a16="http://schemas.microsoft.com/office/drawing/2014/main" id="{B528D5AD-D2B1-0D14-1D86-C69806E790A1}"/>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5" name="Freeform 289">
              <a:extLst>
                <a:ext uri="{FF2B5EF4-FFF2-40B4-BE49-F238E27FC236}">
                  <a16:creationId xmlns:a16="http://schemas.microsoft.com/office/drawing/2014/main" id="{835A77D2-4591-6A3C-5273-38D687070D9A}"/>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6" name="Freeform 290">
              <a:extLst>
                <a:ext uri="{FF2B5EF4-FFF2-40B4-BE49-F238E27FC236}">
                  <a16:creationId xmlns:a16="http://schemas.microsoft.com/office/drawing/2014/main" id="{A1048CF6-294B-41DB-9CF0-C138C1FE4299}"/>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7" name="Freeform 291">
              <a:extLst>
                <a:ext uri="{FF2B5EF4-FFF2-40B4-BE49-F238E27FC236}">
                  <a16:creationId xmlns:a16="http://schemas.microsoft.com/office/drawing/2014/main" id="{FF536133-3E2E-C6EA-92C9-331D4A6319A5}"/>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8" name="Freeform 292">
              <a:extLst>
                <a:ext uri="{FF2B5EF4-FFF2-40B4-BE49-F238E27FC236}">
                  <a16:creationId xmlns:a16="http://schemas.microsoft.com/office/drawing/2014/main" id="{6140368C-2B26-DAC8-E036-BC25E2057040}"/>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cxnSp>
        <p:nvCxnSpPr>
          <p:cNvPr id="69" name="Straight Arrow Connector 68">
            <a:extLst>
              <a:ext uri="{FF2B5EF4-FFF2-40B4-BE49-F238E27FC236}">
                <a16:creationId xmlns:a16="http://schemas.microsoft.com/office/drawing/2014/main" id="{8CC1AF01-1BC3-A885-71F9-A01922A26E61}"/>
              </a:ext>
            </a:extLst>
          </p:cNvPr>
          <p:cNvCxnSpPr>
            <a:cxnSpLocks/>
          </p:cNvCxnSpPr>
          <p:nvPr/>
        </p:nvCxnSpPr>
        <p:spPr>
          <a:xfrm flipH="1">
            <a:off x="5885642" y="2355011"/>
            <a:ext cx="6200" cy="9736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8940C11-BEBC-29AF-ABE7-417AAF5CED2D}"/>
              </a:ext>
            </a:extLst>
          </p:cNvPr>
          <p:cNvCxnSpPr>
            <a:cxnSpLocks/>
          </p:cNvCxnSpPr>
          <p:nvPr/>
        </p:nvCxnSpPr>
        <p:spPr>
          <a:xfrm flipH="1" flipV="1">
            <a:off x="5876800" y="3830215"/>
            <a:ext cx="2959" cy="82194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C98BDDE-4BBB-D9A5-4A1E-5E4D000200EB}"/>
              </a:ext>
            </a:extLst>
          </p:cNvPr>
          <p:cNvCxnSpPr>
            <a:cxnSpLocks/>
          </p:cNvCxnSpPr>
          <p:nvPr/>
        </p:nvCxnSpPr>
        <p:spPr>
          <a:xfrm>
            <a:off x="9957177" y="1293962"/>
            <a:ext cx="606895"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8663BB5-CDA1-722B-9077-A25A5D1D458C}"/>
              </a:ext>
            </a:extLst>
          </p:cNvPr>
          <p:cNvSpPr txBox="1"/>
          <p:nvPr/>
        </p:nvSpPr>
        <p:spPr>
          <a:xfrm>
            <a:off x="10644996" y="1124935"/>
            <a:ext cx="836762" cy="307777"/>
          </a:xfrm>
          <a:prstGeom prst="rect">
            <a:avLst/>
          </a:prstGeom>
          <a:solidFill>
            <a:schemeClr val="bg1"/>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Dribble</a:t>
            </a:r>
          </a:p>
        </p:txBody>
      </p:sp>
      <p:sp>
        <p:nvSpPr>
          <p:cNvPr id="78" name="TextBox 77">
            <a:extLst>
              <a:ext uri="{FF2B5EF4-FFF2-40B4-BE49-F238E27FC236}">
                <a16:creationId xmlns:a16="http://schemas.microsoft.com/office/drawing/2014/main" id="{04F37CBB-8855-2897-5571-118EF1172D5B}"/>
              </a:ext>
            </a:extLst>
          </p:cNvPr>
          <p:cNvSpPr txBox="1"/>
          <p:nvPr/>
        </p:nvSpPr>
        <p:spPr>
          <a:xfrm>
            <a:off x="10690657" y="1556372"/>
            <a:ext cx="765190" cy="307777"/>
          </a:xfrm>
          <a:prstGeom prst="rect">
            <a:avLst/>
          </a:prstGeom>
          <a:solidFill>
            <a:schemeClr val="bg1"/>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Run</a:t>
            </a:r>
          </a:p>
        </p:txBody>
      </p:sp>
      <p:cxnSp>
        <p:nvCxnSpPr>
          <p:cNvPr id="79" name="Straight Arrow Connector 78">
            <a:extLst>
              <a:ext uri="{FF2B5EF4-FFF2-40B4-BE49-F238E27FC236}">
                <a16:creationId xmlns:a16="http://schemas.microsoft.com/office/drawing/2014/main" id="{64D24D52-8497-BBE1-9051-5FD1EAE2E6B0}"/>
              </a:ext>
            </a:extLst>
          </p:cNvPr>
          <p:cNvCxnSpPr>
            <a:cxnSpLocks/>
          </p:cNvCxnSpPr>
          <p:nvPr/>
        </p:nvCxnSpPr>
        <p:spPr>
          <a:xfrm>
            <a:off x="10062217" y="1680033"/>
            <a:ext cx="5156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2BD8E6D-793E-01A7-F2F4-EF4148A0F1CE}"/>
              </a:ext>
            </a:extLst>
          </p:cNvPr>
          <p:cNvSpPr txBox="1"/>
          <p:nvPr/>
        </p:nvSpPr>
        <p:spPr>
          <a:xfrm>
            <a:off x="4763125" y="516751"/>
            <a:ext cx="2156603" cy="523220"/>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1 v 1 Dribbling Challenge</a:t>
            </a:r>
          </a:p>
        </p:txBody>
      </p:sp>
      <p:sp>
        <p:nvSpPr>
          <p:cNvPr id="2" name="TextBox 1">
            <a:extLst>
              <a:ext uri="{FF2B5EF4-FFF2-40B4-BE49-F238E27FC236}">
                <a16:creationId xmlns:a16="http://schemas.microsoft.com/office/drawing/2014/main" id="{568E9232-18DF-D63D-F12E-2CE297688994}"/>
              </a:ext>
            </a:extLst>
          </p:cNvPr>
          <p:cNvSpPr txBox="1"/>
          <p:nvPr/>
        </p:nvSpPr>
        <p:spPr>
          <a:xfrm>
            <a:off x="2227489" y="1385320"/>
            <a:ext cx="1765863" cy="2031325"/>
          </a:xfrm>
          <a:prstGeom prst="rect">
            <a:avLst/>
          </a:prstGeom>
          <a:solidFill>
            <a:schemeClr val="bg2">
              <a:lumMod val="20000"/>
              <a:lumOff val="80000"/>
            </a:schemeClr>
          </a:solidFill>
          <a:ln>
            <a:solidFill>
              <a:schemeClr val="tx1"/>
            </a:solidFill>
          </a:ln>
        </p:spPr>
        <p:txBody>
          <a:bodyPr wrap="square">
            <a:spAutoFit/>
          </a:bodyPr>
          <a:lstStyle/>
          <a:p>
            <a:pPr>
              <a:defRPr/>
            </a:pPr>
            <a:r>
              <a:rPr lang="en-US" sz="1050" b="1" dirty="0">
                <a:latin typeface="Arial" panose="020B0604020202020204" pitchFamily="34" charset="0"/>
                <a:ea typeface="Calibri" pitchFamily="34" charset="0"/>
                <a:cs typeface="Arial" panose="020B0604020202020204" pitchFamily="34" charset="0"/>
              </a:rPr>
              <a:t>       </a:t>
            </a:r>
            <a:r>
              <a:rPr lang="en-US" sz="1050" b="1" u="sng" dirty="0">
                <a:latin typeface="Arial" panose="020B0604020202020204" pitchFamily="34" charset="0"/>
                <a:ea typeface="Calibri" pitchFamily="34" charset="0"/>
                <a:cs typeface="Arial" panose="020B0604020202020204" pitchFamily="34" charset="0"/>
              </a:rPr>
              <a:t>1 v 1 Challenge</a:t>
            </a:r>
          </a:p>
          <a:p>
            <a:pPr>
              <a:defRPr/>
            </a:pPr>
            <a:r>
              <a:rPr lang="en-US" sz="1050" b="1" dirty="0">
                <a:latin typeface="Arial" panose="020B0604020202020204" pitchFamily="34" charset="0"/>
                <a:ea typeface="Calibri" pitchFamily="34" charset="0"/>
                <a:cs typeface="Arial" panose="020B0604020202020204" pitchFamily="34" charset="0"/>
              </a:rPr>
              <a:t>a. A simple 1 v 1 red tries to score, blue tries the stop them. If blue wins the ball; then they try to score.</a:t>
            </a:r>
          </a:p>
          <a:p>
            <a:pPr>
              <a:defRPr/>
            </a:pPr>
            <a:r>
              <a:rPr lang="en-US" sz="1050" b="1" dirty="0">
                <a:latin typeface="Arial" panose="020B0604020202020204" pitchFamily="34" charset="0"/>
                <a:ea typeface="Calibri" pitchFamily="34" charset="0"/>
                <a:cs typeface="Arial" panose="020B0604020202020204" pitchFamily="34" charset="0"/>
              </a:rPr>
              <a:t>b. Encourages changing direction with two goals to play to.</a:t>
            </a:r>
          </a:p>
          <a:p>
            <a:pPr>
              <a:defRPr/>
            </a:pPr>
            <a:r>
              <a:rPr lang="en-US" sz="1050" b="1" dirty="0">
                <a:latin typeface="Arial" panose="020B0604020202020204" pitchFamily="34" charset="0"/>
                <a:ea typeface="Calibri" pitchFamily="34" charset="0"/>
                <a:cs typeface="Arial" panose="020B0604020202020204" pitchFamily="34" charset="0"/>
              </a:rPr>
              <a:t>c. OR; Blue plays to goal number 1 and Red to goal number 2</a:t>
            </a:r>
          </a:p>
        </p:txBody>
      </p:sp>
      <p:sp>
        <p:nvSpPr>
          <p:cNvPr id="7" name="TextBox 6">
            <a:extLst>
              <a:ext uri="{FF2B5EF4-FFF2-40B4-BE49-F238E27FC236}">
                <a16:creationId xmlns:a16="http://schemas.microsoft.com/office/drawing/2014/main" id="{FA1A1CCE-2019-E07C-5A00-E5953C39B89F}"/>
              </a:ext>
            </a:extLst>
          </p:cNvPr>
          <p:cNvSpPr txBox="1"/>
          <p:nvPr/>
        </p:nvSpPr>
        <p:spPr>
          <a:xfrm>
            <a:off x="4304459" y="3426326"/>
            <a:ext cx="374158" cy="307777"/>
          </a:xfrm>
          <a:prstGeom prst="rect">
            <a:avLst/>
          </a:prstGeom>
          <a:solidFill>
            <a:schemeClr val="bg1"/>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1</a:t>
            </a:r>
          </a:p>
        </p:txBody>
      </p:sp>
      <p:sp>
        <p:nvSpPr>
          <p:cNvPr id="8" name="TextBox 7">
            <a:extLst>
              <a:ext uri="{FF2B5EF4-FFF2-40B4-BE49-F238E27FC236}">
                <a16:creationId xmlns:a16="http://schemas.microsoft.com/office/drawing/2014/main" id="{219EF171-E40C-2C35-833B-A4329F33D3A5}"/>
              </a:ext>
            </a:extLst>
          </p:cNvPr>
          <p:cNvSpPr txBox="1"/>
          <p:nvPr/>
        </p:nvSpPr>
        <p:spPr>
          <a:xfrm>
            <a:off x="6961748" y="3426325"/>
            <a:ext cx="374158" cy="307777"/>
          </a:xfrm>
          <a:prstGeom prst="rect">
            <a:avLst/>
          </a:prstGeom>
          <a:solidFill>
            <a:schemeClr val="bg1"/>
          </a:solidFill>
          <a:ln>
            <a:solidFill>
              <a:schemeClr val="tx1"/>
            </a:solidFill>
          </a:ln>
        </p:spPr>
        <p:txBody>
          <a:bodyPr wrap="square">
            <a:spAutoFit/>
          </a:bodyPr>
          <a:lstStyle/>
          <a:p>
            <a:pPr algn="ctr">
              <a:defRPr/>
            </a:pPr>
            <a:r>
              <a:rPr lang="en-US" sz="1400" b="1" dirty="0">
                <a:latin typeface="Arial" panose="020B0604020202020204" pitchFamily="34" charset="0"/>
                <a:ea typeface="Calibri" pitchFamily="34" charset="0"/>
                <a:cs typeface="Arial" panose="020B0604020202020204" pitchFamily="34" charset="0"/>
              </a:rPr>
              <a:t>2</a:t>
            </a:r>
          </a:p>
        </p:txBody>
      </p:sp>
    </p:spTree>
    <p:extLst>
      <p:ext uri="{BB962C8B-B14F-4D97-AF65-F5344CB8AC3E}">
        <p14:creationId xmlns:p14="http://schemas.microsoft.com/office/powerpoint/2010/main" val="38136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3">
                                          <p:stCondLst>
                                            <p:cond delay="0"/>
                                          </p:stCondLst>
                                        </p:cTn>
                                        <p:tgtEl>
                                          <p:spTgt spid="24"/>
                                        </p:tgtEl>
                                      </p:cBhvr>
                                    </p:animEffect>
                                    <p:anim calcmode="lin" valueType="num">
                                      <p:cBhvr>
                                        <p:cTn id="8" dur="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4"/>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4"/>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4"/>
                                        </p:tgtEl>
                                        <p:attrNameLst>
                                          <p:attrName>ppt_y</p:attrName>
                                        </p:attrNameLst>
                                      </p:cBhvr>
                                      <p:tavLst>
                                        <p:tav tm="0" fmla="#ppt_y-sin(pi*$)/81">
                                          <p:val>
                                            <p:fltVal val="0"/>
                                          </p:val>
                                        </p:tav>
                                        <p:tav tm="100000">
                                          <p:val>
                                            <p:fltVal val="1"/>
                                          </p:val>
                                        </p:tav>
                                      </p:tavLst>
                                    </p:anim>
                                    <p:animScale>
                                      <p:cBhvr>
                                        <p:cTn id="13" dur="1">
                                          <p:stCondLst>
                                            <p:cond delay="3"/>
                                          </p:stCondLst>
                                        </p:cTn>
                                        <p:tgtEl>
                                          <p:spTgt spid="24"/>
                                        </p:tgtEl>
                                      </p:cBhvr>
                                      <p:to x="100000" y="60000"/>
                                    </p:animScale>
                                    <p:animScale>
                                      <p:cBhvr>
                                        <p:cTn id="14" dur="1" decel="50000">
                                          <p:stCondLst>
                                            <p:cond delay="3"/>
                                          </p:stCondLst>
                                        </p:cTn>
                                        <p:tgtEl>
                                          <p:spTgt spid="24"/>
                                        </p:tgtEl>
                                      </p:cBhvr>
                                      <p:to x="100000" y="100000"/>
                                    </p:animScale>
                                    <p:animScale>
                                      <p:cBhvr>
                                        <p:cTn id="15" dur="1">
                                          <p:stCondLst>
                                            <p:cond delay="7"/>
                                          </p:stCondLst>
                                        </p:cTn>
                                        <p:tgtEl>
                                          <p:spTgt spid="24"/>
                                        </p:tgtEl>
                                      </p:cBhvr>
                                      <p:to x="100000" y="80000"/>
                                    </p:animScale>
                                    <p:animScale>
                                      <p:cBhvr>
                                        <p:cTn id="16" dur="1" decel="50000">
                                          <p:stCondLst>
                                            <p:cond delay="7"/>
                                          </p:stCondLst>
                                        </p:cTn>
                                        <p:tgtEl>
                                          <p:spTgt spid="24"/>
                                        </p:tgtEl>
                                      </p:cBhvr>
                                      <p:to x="100000" y="100000"/>
                                    </p:animScale>
                                    <p:animScale>
                                      <p:cBhvr>
                                        <p:cTn id="17" dur="1">
                                          <p:stCondLst>
                                            <p:cond delay="8"/>
                                          </p:stCondLst>
                                        </p:cTn>
                                        <p:tgtEl>
                                          <p:spTgt spid="24"/>
                                        </p:tgtEl>
                                      </p:cBhvr>
                                      <p:to x="100000" y="90000"/>
                                    </p:animScale>
                                    <p:animScale>
                                      <p:cBhvr>
                                        <p:cTn id="18" dur="1" decel="50000">
                                          <p:stCondLst>
                                            <p:cond delay="8"/>
                                          </p:stCondLst>
                                        </p:cTn>
                                        <p:tgtEl>
                                          <p:spTgt spid="24"/>
                                        </p:tgtEl>
                                      </p:cBhvr>
                                      <p:to x="100000" y="100000"/>
                                    </p:animScale>
                                    <p:animScale>
                                      <p:cBhvr>
                                        <p:cTn id="19" dur="1">
                                          <p:stCondLst>
                                            <p:cond delay="9"/>
                                          </p:stCondLst>
                                        </p:cTn>
                                        <p:tgtEl>
                                          <p:spTgt spid="24"/>
                                        </p:tgtEl>
                                      </p:cBhvr>
                                      <p:to x="100000" y="95000"/>
                                    </p:animScale>
                                    <p:animScale>
                                      <p:cBhvr>
                                        <p:cTn id="20" dur="1" decel="50000">
                                          <p:stCondLst>
                                            <p:cond delay="9"/>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3">
                                          <p:stCondLst>
                                            <p:cond delay="0"/>
                                          </p:stCondLst>
                                        </p:cTn>
                                        <p:tgtEl>
                                          <p:spTgt spid="17"/>
                                        </p:tgtEl>
                                      </p:cBhvr>
                                    </p:animEffect>
                                    <p:anim calcmode="lin" valueType="num">
                                      <p:cBhvr>
                                        <p:cTn id="24" dur="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3"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3" tmFilter="0, 0; 0.125,0.2665; 0.25,0.4; 0.375,0.465; 0.5,0.5;  0.625,0.535; 0.75,0.6; 0.875,0.7335; 1,1">
                                          <p:stCondLst>
                                            <p:cond delay="3"/>
                                          </p:stCondLst>
                                        </p:cTn>
                                        <p:tgtEl>
                                          <p:spTgt spid="17"/>
                                        </p:tgtEl>
                                        <p:attrNameLst>
                                          <p:attrName>ppt_y</p:attrName>
                                        </p:attrNameLst>
                                      </p:cBhvr>
                                      <p:tavLst>
                                        <p:tav tm="0" fmla="#ppt_y-sin(pi*$)/9">
                                          <p:val>
                                            <p:fltVal val="0"/>
                                          </p:val>
                                        </p:tav>
                                        <p:tav tm="100000">
                                          <p:val>
                                            <p:fltVal val="1"/>
                                          </p:val>
                                        </p:tav>
                                      </p:tavLst>
                                    </p:anim>
                                    <p:anim calcmode="lin" valueType="num">
                                      <p:cBhvr>
                                        <p:cTn id="27" dur="2" tmFilter="0, 0; 0.125,0.2665; 0.25,0.4; 0.375,0.465; 0.5,0.5;  0.625,0.535; 0.75,0.6; 0.875,0.7335; 1,1">
                                          <p:stCondLst>
                                            <p:cond delay="7"/>
                                          </p:stCondLst>
                                        </p:cTn>
                                        <p:tgtEl>
                                          <p:spTgt spid="17"/>
                                        </p:tgtEl>
                                        <p:attrNameLst>
                                          <p:attrName>ppt_y</p:attrName>
                                        </p:attrNameLst>
                                      </p:cBhvr>
                                      <p:tavLst>
                                        <p:tav tm="0" fmla="#ppt_y-sin(pi*$)/27">
                                          <p:val>
                                            <p:fltVal val="0"/>
                                          </p:val>
                                        </p:tav>
                                        <p:tav tm="100000">
                                          <p:val>
                                            <p:fltVal val="1"/>
                                          </p:val>
                                        </p:tav>
                                      </p:tavLst>
                                    </p:anim>
                                    <p:anim calcmode="lin" valueType="num">
                                      <p:cBhvr>
                                        <p:cTn id="28" dur="1" tmFilter="0, 0; 0.125,0.2665; 0.25,0.4; 0.375,0.465; 0.5,0.5;  0.625,0.535; 0.75,0.6; 0.875,0.7335; 1,1">
                                          <p:stCondLst>
                                            <p:cond delay="8"/>
                                          </p:stCondLst>
                                        </p:cTn>
                                        <p:tgtEl>
                                          <p:spTgt spid="17"/>
                                        </p:tgtEl>
                                        <p:attrNameLst>
                                          <p:attrName>ppt_y</p:attrName>
                                        </p:attrNameLst>
                                      </p:cBhvr>
                                      <p:tavLst>
                                        <p:tav tm="0" fmla="#ppt_y-sin(pi*$)/81">
                                          <p:val>
                                            <p:fltVal val="0"/>
                                          </p:val>
                                        </p:tav>
                                        <p:tav tm="100000">
                                          <p:val>
                                            <p:fltVal val="1"/>
                                          </p:val>
                                        </p:tav>
                                      </p:tavLst>
                                    </p:anim>
                                    <p:animScale>
                                      <p:cBhvr>
                                        <p:cTn id="29" dur="1">
                                          <p:stCondLst>
                                            <p:cond delay="3"/>
                                          </p:stCondLst>
                                        </p:cTn>
                                        <p:tgtEl>
                                          <p:spTgt spid="17"/>
                                        </p:tgtEl>
                                      </p:cBhvr>
                                      <p:to x="100000" y="60000"/>
                                    </p:animScale>
                                    <p:animScale>
                                      <p:cBhvr>
                                        <p:cTn id="30" dur="1" decel="50000">
                                          <p:stCondLst>
                                            <p:cond delay="3"/>
                                          </p:stCondLst>
                                        </p:cTn>
                                        <p:tgtEl>
                                          <p:spTgt spid="17"/>
                                        </p:tgtEl>
                                      </p:cBhvr>
                                      <p:to x="100000" y="100000"/>
                                    </p:animScale>
                                    <p:animScale>
                                      <p:cBhvr>
                                        <p:cTn id="31" dur="1">
                                          <p:stCondLst>
                                            <p:cond delay="7"/>
                                          </p:stCondLst>
                                        </p:cTn>
                                        <p:tgtEl>
                                          <p:spTgt spid="17"/>
                                        </p:tgtEl>
                                      </p:cBhvr>
                                      <p:to x="100000" y="80000"/>
                                    </p:animScale>
                                    <p:animScale>
                                      <p:cBhvr>
                                        <p:cTn id="32" dur="1" decel="50000">
                                          <p:stCondLst>
                                            <p:cond delay="7"/>
                                          </p:stCondLst>
                                        </p:cTn>
                                        <p:tgtEl>
                                          <p:spTgt spid="17"/>
                                        </p:tgtEl>
                                      </p:cBhvr>
                                      <p:to x="100000" y="100000"/>
                                    </p:animScale>
                                    <p:animScale>
                                      <p:cBhvr>
                                        <p:cTn id="33" dur="1">
                                          <p:stCondLst>
                                            <p:cond delay="8"/>
                                          </p:stCondLst>
                                        </p:cTn>
                                        <p:tgtEl>
                                          <p:spTgt spid="17"/>
                                        </p:tgtEl>
                                      </p:cBhvr>
                                      <p:to x="100000" y="90000"/>
                                    </p:animScale>
                                    <p:animScale>
                                      <p:cBhvr>
                                        <p:cTn id="34" dur="1" decel="50000">
                                          <p:stCondLst>
                                            <p:cond delay="8"/>
                                          </p:stCondLst>
                                        </p:cTn>
                                        <p:tgtEl>
                                          <p:spTgt spid="17"/>
                                        </p:tgtEl>
                                      </p:cBhvr>
                                      <p:to x="100000" y="100000"/>
                                    </p:animScale>
                                    <p:animScale>
                                      <p:cBhvr>
                                        <p:cTn id="35" dur="1">
                                          <p:stCondLst>
                                            <p:cond delay="9"/>
                                          </p:stCondLst>
                                        </p:cTn>
                                        <p:tgtEl>
                                          <p:spTgt spid="17"/>
                                        </p:tgtEl>
                                      </p:cBhvr>
                                      <p:to x="100000" y="95000"/>
                                    </p:animScale>
                                    <p:animScale>
                                      <p:cBhvr>
                                        <p:cTn id="36" dur="1" decel="50000">
                                          <p:stCondLst>
                                            <p:cond delay="9"/>
                                          </p:stCondLst>
                                        </p:cTn>
                                        <p:tgtEl>
                                          <p:spTgt spid="1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3">
                                          <p:stCondLst>
                                            <p:cond delay="0"/>
                                          </p:stCondLst>
                                        </p:cTn>
                                        <p:tgtEl>
                                          <p:spTgt spid="43"/>
                                        </p:tgtEl>
                                      </p:cBhvr>
                                    </p:animEffect>
                                    <p:anim calcmode="lin" valueType="num">
                                      <p:cBhvr>
                                        <p:cTn id="40" dur="9"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1" dur="3"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2" dur="3" tmFilter="0, 0; 0.125,0.2665; 0.25,0.4; 0.375,0.465; 0.5,0.5;  0.625,0.535; 0.75,0.6; 0.875,0.7335; 1,1">
                                          <p:stCondLst>
                                            <p:cond delay="3"/>
                                          </p:stCondLst>
                                        </p:cTn>
                                        <p:tgtEl>
                                          <p:spTgt spid="43"/>
                                        </p:tgtEl>
                                        <p:attrNameLst>
                                          <p:attrName>ppt_y</p:attrName>
                                        </p:attrNameLst>
                                      </p:cBhvr>
                                      <p:tavLst>
                                        <p:tav tm="0" fmla="#ppt_y-sin(pi*$)/9">
                                          <p:val>
                                            <p:fltVal val="0"/>
                                          </p:val>
                                        </p:tav>
                                        <p:tav tm="100000">
                                          <p:val>
                                            <p:fltVal val="1"/>
                                          </p:val>
                                        </p:tav>
                                      </p:tavLst>
                                    </p:anim>
                                    <p:anim calcmode="lin" valueType="num">
                                      <p:cBhvr>
                                        <p:cTn id="43" dur="2" tmFilter="0, 0; 0.125,0.2665; 0.25,0.4; 0.375,0.465; 0.5,0.5;  0.625,0.535; 0.75,0.6; 0.875,0.7335; 1,1">
                                          <p:stCondLst>
                                            <p:cond delay="7"/>
                                          </p:stCondLst>
                                        </p:cTn>
                                        <p:tgtEl>
                                          <p:spTgt spid="43"/>
                                        </p:tgtEl>
                                        <p:attrNameLst>
                                          <p:attrName>ppt_y</p:attrName>
                                        </p:attrNameLst>
                                      </p:cBhvr>
                                      <p:tavLst>
                                        <p:tav tm="0" fmla="#ppt_y-sin(pi*$)/27">
                                          <p:val>
                                            <p:fltVal val="0"/>
                                          </p:val>
                                        </p:tav>
                                        <p:tav tm="100000">
                                          <p:val>
                                            <p:fltVal val="1"/>
                                          </p:val>
                                        </p:tav>
                                      </p:tavLst>
                                    </p:anim>
                                    <p:anim calcmode="lin" valueType="num">
                                      <p:cBhvr>
                                        <p:cTn id="44" dur="1" tmFilter="0, 0; 0.125,0.2665; 0.25,0.4; 0.375,0.465; 0.5,0.5;  0.625,0.535; 0.75,0.6; 0.875,0.7335; 1,1">
                                          <p:stCondLst>
                                            <p:cond delay="8"/>
                                          </p:stCondLst>
                                        </p:cTn>
                                        <p:tgtEl>
                                          <p:spTgt spid="43"/>
                                        </p:tgtEl>
                                        <p:attrNameLst>
                                          <p:attrName>ppt_y</p:attrName>
                                        </p:attrNameLst>
                                      </p:cBhvr>
                                      <p:tavLst>
                                        <p:tav tm="0" fmla="#ppt_y-sin(pi*$)/81">
                                          <p:val>
                                            <p:fltVal val="0"/>
                                          </p:val>
                                        </p:tav>
                                        <p:tav tm="100000">
                                          <p:val>
                                            <p:fltVal val="1"/>
                                          </p:val>
                                        </p:tav>
                                      </p:tavLst>
                                    </p:anim>
                                    <p:animScale>
                                      <p:cBhvr>
                                        <p:cTn id="45" dur="1">
                                          <p:stCondLst>
                                            <p:cond delay="3"/>
                                          </p:stCondLst>
                                        </p:cTn>
                                        <p:tgtEl>
                                          <p:spTgt spid="43"/>
                                        </p:tgtEl>
                                      </p:cBhvr>
                                      <p:to x="100000" y="60000"/>
                                    </p:animScale>
                                    <p:animScale>
                                      <p:cBhvr>
                                        <p:cTn id="46" dur="1" decel="50000">
                                          <p:stCondLst>
                                            <p:cond delay="3"/>
                                          </p:stCondLst>
                                        </p:cTn>
                                        <p:tgtEl>
                                          <p:spTgt spid="43"/>
                                        </p:tgtEl>
                                      </p:cBhvr>
                                      <p:to x="100000" y="100000"/>
                                    </p:animScale>
                                    <p:animScale>
                                      <p:cBhvr>
                                        <p:cTn id="47" dur="1">
                                          <p:stCondLst>
                                            <p:cond delay="7"/>
                                          </p:stCondLst>
                                        </p:cTn>
                                        <p:tgtEl>
                                          <p:spTgt spid="43"/>
                                        </p:tgtEl>
                                      </p:cBhvr>
                                      <p:to x="100000" y="80000"/>
                                    </p:animScale>
                                    <p:animScale>
                                      <p:cBhvr>
                                        <p:cTn id="48" dur="1" decel="50000">
                                          <p:stCondLst>
                                            <p:cond delay="7"/>
                                          </p:stCondLst>
                                        </p:cTn>
                                        <p:tgtEl>
                                          <p:spTgt spid="43"/>
                                        </p:tgtEl>
                                      </p:cBhvr>
                                      <p:to x="100000" y="100000"/>
                                    </p:animScale>
                                    <p:animScale>
                                      <p:cBhvr>
                                        <p:cTn id="49" dur="1">
                                          <p:stCondLst>
                                            <p:cond delay="8"/>
                                          </p:stCondLst>
                                        </p:cTn>
                                        <p:tgtEl>
                                          <p:spTgt spid="43"/>
                                        </p:tgtEl>
                                      </p:cBhvr>
                                      <p:to x="100000" y="90000"/>
                                    </p:animScale>
                                    <p:animScale>
                                      <p:cBhvr>
                                        <p:cTn id="50" dur="1" decel="50000">
                                          <p:stCondLst>
                                            <p:cond delay="8"/>
                                          </p:stCondLst>
                                        </p:cTn>
                                        <p:tgtEl>
                                          <p:spTgt spid="43"/>
                                        </p:tgtEl>
                                      </p:cBhvr>
                                      <p:to x="100000" y="100000"/>
                                    </p:animScale>
                                    <p:animScale>
                                      <p:cBhvr>
                                        <p:cTn id="51" dur="1">
                                          <p:stCondLst>
                                            <p:cond delay="9"/>
                                          </p:stCondLst>
                                        </p:cTn>
                                        <p:tgtEl>
                                          <p:spTgt spid="43"/>
                                        </p:tgtEl>
                                      </p:cBhvr>
                                      <p:to x="100000" y="95000"/>
                                    </p:animScale>
                                    <p:animScale>
                                      <p:cBhvr>
                                        <p:cTn id="52" dur="1" decel="50000">
                                          <p:stCondLst>
                                            <p:cond delay="9"/>
                                          </p:stCondLst>
                                        </p:cTn>
                                        <p:tgtEl>
                                          <p:spTgt spid="4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3">
                                          <p:stCondLst>
                                            <p:cond delay="0"/>
                                          </p:stCondLst>
                                        </p:cTn>
                                        <p:tgtEl>
                                          <p:spTgt spid="56"/>
                                        </p:tgtEl>
                                      </p:cBhvr>
                                    </p:animEffect>
                                    <p:anim calcmode="lin" valueType="num">
                                      <p:cBhvr>
                                        <p:cTn id="56" dur="9"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57" dur="3"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58" dur="3" tmFilter="0, 0; 0.125,0.2665; 0.25,0.4; 0.375,0.465; 0.5,0.5;  0.625,0.535; 0.75,0.6; 0.875,0.7335; 1,1">
                                          <p:stCondLst>
                                            <p:cond delay="3"/>
                                          </p:stCondLst>
                                        </p:cTn>
                                        <p:tgtEl>
                                          <p:spTgt spid="56"/>
                                        </p:tgtEl>
                                        <p:attrNameLst>
                                          <p:attrName>ppt_y</p:attrName>
                                        </p:attrNameLst>
                                      </p:cBhvr>
                                      <p:tavLst>
                                        <p:tav tm="0" fmla="#ppt_y-sin(pi*$)/9">
                                          <p:val>
                                            <p:fltVal val="0"/>
                                          </p:val>
                                        </p:tav>
                                        <p:tav tm="100000">
                                          <p:val>
                                            <p:fltVal val="1"/>
                                          </p:val>
                                        </p:tav>
                                      </p:tavLst>
                                    </p:anim>
                                    <p:anim calcmode="lin" valueType="num">
                                      <p:cBhvr>
                                        <p:cTn id="59" dur="2" tmFilter="0, 0; 0.125,0.2665; 0.25,0.4; 0.375,0.465; 0.5,0.5;  0.625,0.535; 0.75,0.6; 0.875,0.7335; 1,1">
                                          <p:stCondLst>
                                            <p:cond delay="7"/>
                                          </p:stCondLst>
                                        </p:cTn>
                                        <p:tgtEl>
                                          <p:spTgt spid="56"/>
                                        </p:tgtEl>
                                        <p:attrNameLst>
                                          <p:attrName>ppt_y</p:attrName>
                                        </p:attrNameLst>
                                      </p:cBhvr>
                                      <p:tavLst>
                                        <p:tav tm="0" fmla="#ppt_y-sin(pi*$)/27">
                                          <p:val>
                                            <p:fltVal val="0"/>
                                          </p:val>
                                        </p:tav>
                                        <p:tav tm="100000">
                                          <p:val>
                                            <p:fltVal val="1"/>
                                          </p:val>
                                        </p:tav>
                                      </p:tavLst>
                                    </p:anim>
                                    <p:anim calcmode="lin" valueType="num">
                                      <p:cBhvr>
                                        <p:cTn id="60" dur="1" tmFilter="0, 0; 0.125,0.2665; 0.25,0.4; 0.375,0.465; 0.5,0.5;  0.625,0.535; 0.75,0.6; 0.875,0.7335; 1,1">
                                          <p:stCondLst>
                                            <p:cond delay="8"/>
                                          </p:stCondLst>
                                        </p:cTn>
                                        <p:tgtEl>
                                          <p:spTgt spid="56"/>
                                        </p:tgtEl>
                                        <p:attrNameLst>
                                          <p:attrName>ppt_y</p:attrName>
                                        </p:attrNameLst>
                                      </p:cBhvr>
                                      <p:tavLst>
                                        <p:tav tm="0" fmla="#ppt_y-sin(pi*$)/81">
                                          <p:val>
                                            <p:fltVal val="0"/>
                                          </p:val>
                                        </p:tav>
                                        <p:tav tm="100000">
                                          <p:val>
                                            <p:fltVal val="1"/>
                                          </p:val>
                                        </p:tav>
                                      </p:tavLst>
                                    </p:anim>
                                    <p:animScale>
                                      <p:cBhvr>
                                        <p:cTn id="61" dur="1">
                                          <p:stCondLst>
                                            <p:cond delay="3"/>
                                          </p:stCondLst>
                                        </p:cTn>
                                        <p:tgtEl>
                                          <p:spTgt spid="56"/>
                                        </p:tgtEl>
                                      </p:cBhvr>
                                      <p:to x="100000" y="60000"/>
                                    </p:animScale>
                                    <p:animScale>
                                      <p:cBhvr>
                                        <p:cTn id="62" dur="1" decel="50000">
                                          <p:stCondLst>
                                            <p:cond delay="3"/>
                                          </p:stCondLst>
                                        </p:cTn>
                                        <p:tgtEl>
                                          <p:spTgt spid="56"/>
                                        </p:tgtEl>
                                      </p:cBhvr>
                                      <p:to x="100000" y="100000"/>
                                    </p:animScale>
                                    <p:animScale>
                                      <p:cBhvr>
                                        <p:cTn id="63" dur="1">
                                          <p:stCondLst>
                                            <p:cond delay="7"/>
                                          </p:stCondLst>
                                        </p:cTn>
                                        <p:tgtEl>
                                          <p:spTgt spid="56"/>
                                        </p:tgtEl>
                                      </p:cBhvr>
                                      <p:to x="100000" y="80000"/>
                                    </p:animScale>
                                    <p:animScale>
                                      <p:cBhvr>
                                        <p:cTn id="64" dur="1" decel="50000">
                                          <p:stCondLst>
                                            <p:cond delay="7"/>
                                          </p:stCondLst>
                                        </p:cTn>
                                        <p:tgtEl>
                                          <p:spTgt spid="56"/>
                                        </p:tgtEl>
                                      </p:cBhvr>
                                      <p:to x="100000" y="100000"/>
                                    </p:animScale>
                                    <p:animScale>
                                      <p:cBhvr>
                                        <p:cTn id="65" dur="1">
                                          <p:stCondLst>
                                            <p:cond delay="8"/>
                                          </p:stCondLst>
                                        </p:cTn>
                                        <p:tgtEl>
                                          <p:spTgt spid="56"/>
                                        </p:tgtEl>
                                      </p:cBhvr>
                                      <p:to x="100000" y="90000"/>
                                    </p:animScale>
                                    <p:animScale>
                                      <p:cBhvr>
                                        <p:cTn id="66" dur="1" decel="50000">
                                          <p:stCondLst>
                                            <p:cond delay="8"/>
                                          </p:stCondLst>
                                        </p:cTn>
                                        <p:tgtEl>
                                          <p:spTgt spid="56"/>
                                        </p:tgtEl>
                                      </p:cBhvr>
                                      <p:to x="100000" y="100000"/>
                                    </p:animScale>
                                    <p:animScale>
                                      <p:cBhvr>
                                        <p:cTn id="67" dur="1">
                                          <p:stCondLst>
                                            <p:cond delay="9"/>
                                          </p:stCondLst>
                                        </p:cTn>
                                        <p:tgtEl>
                                          <p:spTgt spid="56"/>
                                        </p:tgtEl>
                                      </p:cBhvr>
                                      <p:to x="100000" y="95000"/>
                                    </p:animScale>
                                    <p:animScale>
                                      <p:cBhvr>
                                        <p:cTn id="68" dur="1" decel="50000">
                                          <p:stCondLst>
                                            <p:cond delay="9"/>
                                          </p:stCondLst>
                                        </p:cTn>
                                        <p:tgtEl>
                                          <p:spTgt spid="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F53F4-94AD-44BC-D975-6E6C74FB57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8252E9-3022-C9CD-D2EB-8D2534815298}"/>
              </a:ext>
            </a:extLst>
          </p:cNvPr>
          <p:cNvSpPr>
            <a:spLocks noGrp="1"/>
          </p:cNvSpPr>
          <p:nvPr>
            <p:ph idx="1"/>
          </p:nvPr>
        </p:nvSpPr>
        <p:spPr>
          <a:xfrm>
            <a:off x="380392" y="903790"/>
            <a:ext cx="11431215" cy="5320030"/>
          </a:xfrm>
          <a:solidFill>
            <a:schemeClr val="bg1"/>
          </a:solidFill>
          <a:ln w="28575">
            <a:solidFill>
              <a:schemeClr val="tx1"/>
            </a:solidFill>
          </a:ln>
        </p:spPr>
        <p:txBody>
          <a:bodyPr>
            <a:noAutofit/>
          </a:bodyPr>
          <a:lstStyle/>
          <a:p>
            <a:pPr marL="0" marR="0" lvl="0" indent="0">
              <a:lnSpc>
                <a:spcPct val="107000"/>
              </a:lnSpc>
              <a:spcBef>
                <a:spcPts val="0"/>
              </a:spcBef>
              <a:spcAft>
                <a:spcPts val="0"/>
              </a:spcAft>
              <a:buNone/>
            </a:pPr>
            <a:endParaRPr lang="en-US" sz="1000" b="1" u="sng"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Warmup / Foundations</a:t>
            </a:r>
          </a:p>
          <a:p>
            <a:pPr marL="0" indent="0">
              <a:lnSpc>
                <a:spcPct val="107000"/>
              </a:lnSpc>
              <a:spcBef>
                <a:spcPts val="0"/>
              </a:spcBef>
              <a:buNone/>
            </a:pPr>
            <a:endParaRPr lang="en-US" sz="1400"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Fast Footwork; co-ordination and speed work </a:t>
            </a:r>
          </a:p>
          <a:p>
            <a:pPr marL="0" indent="0">
              <a:lnSpc>
                <a:spcPct val="107000"/>
              </a:lnSpc>
              <a:spcBef>
                <a:spcPts val="0"/>
              </a:spcBef>
              <a:buNone/>
            </a:pPr>
            <a:r>
              <a:rPr lang="en-US" sz="1400" dirty="0">
                <a:effectLst/>
                <a:latin typeface="Arial" panose="020B0604020202020204" pitchFamily="34" charset="0"/>
                <a:ea typeface="Calibri" panose="020F0502020204030204" pitchFamily="34" charset="0"/>
                <a:cs typeface="Arial" panose="020B0604020202020204" pitchFamily="34" charset="0"/>
              </a:rPr>
              <a:t>a)  Getting the feet and body balanced and prepared for the first touch. </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b)  Players must be light on their feet to be able to change their stride patterns, change direction and so on.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5 mins</a:t>
            </a:r>
          </a:p>
          <a:p>
            <a:pPr marL="0" marR="0" lvl="0" indent="0">
              <a:lnSpc>
                <a:spcPct val="107000"/>
              </a:lnSpc>
              <a:spcBef>
                <a:spcPts val="0"/>
              </a:spcBef>
              <a:spcAft>
                <a:spcPts val="0"/>
              </a:spcAft>
              <a:buNone/>
            </a:pPr>
            <a:endParaRPr lang="en-US" sz="14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I thought it would be fun for you to do an 11 v 11 game if its viable with the numbers?</a:t>
            </a:r>
          </a:p>
          <a:p>
            <a:pPr marL="0" indent="0">
              <a:lnSpc>
                <a:spcPct val="107000"/>
              </a:lnSpc>
              <a:spcBef>
                <a:spcPts val="0"/>
              </a:spcBef>
              <a:buNone/>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2.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One / Two Word Team Shape Commands</a:t>
            </a:r>
          </a:p>
          <a:p>
            <a:pPr marL="342900" indent="-342900">
              <a:lnSpc>
                <a:spcPct val="107000"/>
              </a:lnSpc>
              <a:spcBef>
                <a:spcPts val="0"/>
              </a:spcBef>
              <a:buAutoNum type="alphaLcParenR"/>
            </a:pPr>
            <a:r>
              <a:rPr lang="en-US" altLang="en-US" sz="1400" dirty="0">
                <a:latin typeface="Arial" panose="020B0604020202020204" pitchFamily="34" charset="0"/>
                <a:ea typeface="Times New Roman" panose="02020603050405020304" pitchFamily="18" charset="0"/>
                <a:cs typeface="Arial" panose="020B0604020202020204" pitchFamily="34" charset="0"/>
              </a:rPr>
              <a:t>Moving a team around the field with one / two-word commands; I have always liked this. It is simple and very clear to understand communication that EVERY player instantly knows what they need to do. </a:t>
            </a:r>
          </a:p>
          <a:p>
            <a:pPr marL="342900" indent="-342900">
              <a:lnSpc>
                <a:spcPct val="107000"/>
              </a:lnSpc>
              <a:spcBef>
                <a:spcPts val="0"/>
              </a:spcBef>
              <a:buFont typeface="Arial" panose="020B0604020202020204" pitchFamily="34" charset="0"/>
              <a:buAutoNum type="alphaLcParenR"/>
            </a:pPr>
            <a:r>
              <a:rPr lang="en-US" altLang="en-US" sz="1400" dirty="0">
                <a:latin typeface="Arial" panose="020B0604020202020204" pitchFamily="34" charset="0"/>
                <a:ea typeface="Times New Roman" panose="02020603050405020304" pitchFamily="18" charset="0"/>
                <a:cs typeface="Arial" panose="020B0604020202020204" pitchFamily="34" charset="0"/>
              </a:rPr>
              <a:t>One way to do this is to have them do the command then when the distance needed is reached have them sit down and then look at their shape to see if they maintained it. </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10 Mins </a:t>
            </a:r>
            <a:endParaRPr lang="en-US" altLang="en-US" sz="14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Bef>
                <a:spcPts val="0"/>
              </a:spcBef>
              <a:buNone/>
            </a:pPr>
            <a:endParaRPr lang="en-US" sz="1400" dirty="0">
              <a:latin typeface="Arial" panose="020B060402020202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latin typeface="Arial" panose="020B0604020202020204" pitchFamily="34" charset="0"/>
                <a:cs typeface="Arial" panose="020B0604020202020204" pitchFamily="34" charset="0"/>
              </a:rPr>
              <a:t>3.  </a:t>
            </a:r>
            <a:r>
              <a:rPr lang="en-US" sz="1400" b="1" u="sng" dirty="0">
                <a:solidFill>
                  <a:schemeClr val="accent1"/>
                </a:solidFill>
                <a:latin typeface="Arial" panose="020B0604020202020204" pitchFamily="34" charset="0"/>
                <a:cs typeface="Arial" panose="020B0604020202020204" pitchFamily="34" charset="0"/>
              </a:rPr>
              <a:t>Playing the 11 a side game</a:t>
            </a:r>
          </a:p>
          <a:p>
            <a:pPr marL="0" indent="0">
              <a:lnSpc>
                <a:spcPct val="107000"/>
              </a:lnSpc>
              <a:spcBef>
                <a:spcPts val="0"/>
              </a:spcBef>
              <a:buNone/>
            </a:pPr>
            <a:r>
              <a:rPr lang="en-US" altLang="en-US" sz="1400" dirty="0">
                <a:latin typeface="Arial" panose="020B0604020202020204" pitchFamily="34" charset="0"/>
                <a:ea typeface="Times New Roman" panose="02020603050405020304" pitchFamily="18" charset="0"/>
                <a:cs typeface="Arial" panose="020B0604020202020204" pitchFamily="34" charset="0"/>
              </a:rPr>
              <a:t>a)  I sent out the short version of the basic set up of the 11 v 11 playing 1-4-4-2 so I can elaborate on that again a bit here. </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15 Mins</a:t>
            </a:r>
          </a:p>
          <a:p>
            <a:pPr marL="0" indent="0">
              <a:lnSpc>
                <a:spcPct val="107000"/>
              </a:lnSpc>
              <a:spcBef>
                <a:spcPts val="0"/>
              </a:spcBef>
              <a:buNone/>
            </a:pPr>
            <a:endParaRPr lang="en-US" altLang="en-US" sz="14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Bef>
                <a:spcPts val="0"/>
              </a:spcBef>
              <a:buNone/>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4.  </a:t>
            </a: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Now showing attacking and defending team shape ideas  for 1-4-4-2 in Animation</a:t>
            </a:r>
          </a:p>
          <a:p>
            <a:pPr marL="342900" indent="-342900">
              <a:lnSpc>
                <a:spcPct val="107000"/>
              </a:lnSpc>
              <a:spcBef>
                <a:spcPts val="0"/>
              </a:spcBef>
              <a:buAutoNum type="alphaLcParenR"/>
            </a:pPr>
            <a:r>
              <a:rPr lang="en-US" sz="1400" dirty="0">
                <a:latin typeface="Arial" panose="020B0604020202020204" pitchFamily="34" charset="0"/>
                <a:cs typeface="Arial" panose="020B0604020202020204" pitchFamily="34" charset="0"/>
              </a:rPr>
              <a:t>We show the starting position of the team.</a:t>
            </a:r>
          </a:p>
          <a:p>
            <a:pPr marL="342900" indent="-342900">
              <a:lnSpc>
                <a:spcPct val="107000"/>
              </a:lnSpc>
              <a:spcBef>
                <a:spcPts val="0"/>
              </a:spcBef>
              <a:buAutoNum type="alphaLcParenR"/>
            </a:pPr>
            <a:r>
              <a:rPr lang="en-US" sz="1400" dirty="0">
                <a:latin typeface="Arial" panose="020B0604020202020204" pitchFamily="34" charset="0"/>
                <a:cs typeface="Arial" panose="020B0604020202020204" pitchFamily="34" charset="0"/>
              </a:rPr>
              <a:t>Now the attacking team shape.</a:t>
            </a:r>
          </a:p>
          <a:p>
            <a:pPr marL="342900" indent="-342900">
              <a:lnSpc>
                <a:spcPct val="107000"/>
              </a:lnSpc>
              <a:spcBef>
                <a:spcPts val="0"/>
              </a:spcBef>
              <a:buAutoNum type="alphaLcParenR"/>
            </a:pPr>
            <a:r>
              <a:rPr lang="en-US" sz="1400" dirty="0">
                <a:latin typeface="Arial" panose="020B0604020202020204" pitchFamily="34" charset="0"/>
                <a:cs typeface="Arial" panose="020B0604020202020204" pitchFamily="34" charset="0"/>
              </a:rPr>
              <a:t>Then the defending team shape both high up and dropping off.</a:t>
            </a:r>
          </a:p>
          <a:p>
            <a:pPr marL="342900" indent="-342900">
              <a:lnSpc>
                <a:spcPct val="107000"/>
              </a:lnSpc>
              <a:spcBef>
                <a:spcPts val="0"/>
              </a:spcBef>
              <a:buAutoNum type="alphaLcParenR"/>
            </a:pPr>
            <a:r>
              <a:rPr lang="en-US" sz="1400" dirty="0">
                <a:latin typeface="Arial" panose="020B0604020202020204" pitchFamily="34" charset="0"/>
                <a:cs typeface="Arial" panose="020B0604020202020204" pitchFamily="34" charset="0"/>
              </a:rPr>
              <a:t>Then showing how we can counterattack taking the team from defending to attacking. </a:t>
            </a:r>
            <a:r>
              <a:rPr lang="en-US" sz="1400" b="1" dirty="0">
                <a:solidFill>
                  <a:schemeClr val="accent1"/>
                </a:solidFill>
                <a:latin typeface="Arial" panose="020B0604020202020204" pitchFamily="34" charset="0"/>
                <a:cs typeface="Arial" panose="020B0604020202020204" pitchFamily="34" charset="0"/>
              </a:rPr>
              <a:t>30 Mins</a:t>
            </a:r>
          </a:p>
        </p:txBody>
      </p:sp>
      <p:sp>
        <p:nvSpPr>
          <p:cNvPr id="4" name="TextBox 3">
            <a:extLst>
              <a:ext uri="{FF2B5EF4-FFF2-40B4-BE49-F238E27FC236}">
                <a16:creationId xmlns:a16="http://schemas.microsoft.com/office/drawing/2014/main" id="{50AA4F4B-4E4D-53D4-BABA-EDA0EEF47D9E}"/>
              </a:ext>
            </a:extLst>
          </p:cNvPr>
          <p:cNvSpPr txBox="1"/>
          <p:nvPr/>
        </p:nvSpPr>
        <p:spPr>
          <a:xfrm>
            <a:off x="2369575" y="326599"/>
            <a:ext cx="7066165" cy="458780"/>
          </a:xfrm>
          <a:prstGeom prst="rect">
            <a:avLst/>
          </a:prstGeom>
          <a:solidFill>
            <a:schemeClr val="bg1"/>
          </a:solidFill>
          <a:ln w="28575">
            <a:solidFill>
              <a:schemeClr val="tx1"/>
            </a:solidFill>
          </a:ln>
        </p:spPr>
        <p:txBody>
          <a:bodyPr wrap="square">
            <a:spAutoFit/>
          </a:bodyPr>
          <a:lstStyle/>
          <a:p>
            <a:pPr marL="0" marR="0" algn="ctr">
              <a:lnSpc>
                <a:spcPct val="107000"/>
              </a:lnSpc>
              <a:spcBef>
                <a:spcPts val="0"/>
              </a:spcBef>
              <a:spcAft>
                <a:spcPts val="800"/>
              </a:spcAft>
            </a:pP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Week 8:</a:t>
            </a:r>
          </a:p>
        </p:txBody>
      </p:sp>
    </p:spTree>
    <p:extLst>
      <p:ext uri="{BB962C8B-B14F-4D97-AF65-F5344CB8AC3E}">
        <p14:creationId xmlns:p14="http://schemas.microsoft.com/office/powerpoint/2010/main" val="2567300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B8BD3-1007-6381-B8B5-382DA9F9A0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9EAA07-8C90-69BE-985F-271C61C44D92}"/>
              </a:ext>
            </a:extLst>
          </p:cNvPr>
          <p:cNvSpPr txBox="1"/>
          <p:nvPr/>
        </p:nvSpPr>
        <p:spPr>
          <a:xfrm>
            <a:off x="3504808" y="840366"/>
            <a:ext cx="8453675" cy="1409040"/>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800"/>
              </a:spcAft>
            </a:pPr>
            <a:r>
              <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Fast footwork; co-ordination and speed work: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All training is specific to match play. Our work is based upon developing a balance between ball handling and functional running and sprinting in combination with jumping, stopping, and turning.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Quick feet, light feet, changing stride length exercises (short and sharp the best) will be particularly important.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b="1" u="sng" dirty="0">
                <a:effectLst/>
                <a:latin typeface="Arial" panose="020B0604020202020204" pitchFamily="34" charset="0"/>
                <a:ea typeface="Calibri" panose="020F0502020204030204" pitchFamily="34" charset="0"/>
                <a:cs typeface="Arial" panose="020B0604020202020204" pitchFamily="34" charset="0"/>
              </a:rPr>
              <a:t>For getting your feet ready to shoot at goal, perhaps with very little time to adjust this exercise is perfect to develop this ability for finishing.</a:t>
            </a:r>
          </a:p>
        </p:txBody>
      </p:sp>
      <p:pic>
        <p:nvPicPr>
          <p:cNvPr id="4" name="Picture 3" descr="SW13">
            <a:extLst>
              <a:ext uri="{FF2B5EF4-FFF2-40B4-BE49-F238E27FC236}">
                <a16:creationId xmlns:a16="http://schemas.microsoft.com/office/drawing/2014/main" id="{B23A1C43-348A-BE12-3274-E92DE78CAB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517" y="837283"/>
            <a:ext cx="3048163" cy="2721500"/>
          </a:xfrm>
          <a:prstGeom prst="rect">
            <a:avLst/>
          </a:prstGeom>
          <a:solidFill>
            <a:schemeClr val="bg1"/>
          </a:solidFill>
        </p:spPr>
      </p:pic>
      <p:sp>
        <p:nvSpPr>
          <p:cNvPr id="2" name="TextBox 1">
            <a:extLst>
              <a:ext uri="{FF2B5EF4-FFF2-40B4-BE49-F238E27FC236}">
                <a16:creationId xmlns:a16="http://schemas.microsoft.com/office/drawing/2014/main" id="{83BA20C6-5F83-B158-C5A1-E122728EFA8D}"/>
              </a:ext>
            </a:extLst>
          </p:cNvPr>
          <p:cNvSpPr txBox="1"/>
          <p:nvPr/>
        </p:nvSpPr>
        <p:spPr>
          <a:xfrm>
            <a:off x="3178963" y="279920"/>
            <a:ext cx="8729112" cy="338554"/>
          </a:xfrm>
          <a:prstGeom prst="rect">
            <a:avLst/>
          </a:prstGeom>
          <a:solidFill>
            <a:schemeClr val="bg1"/>
          </a:solidFill>
          <a:ln w="28575">
            <a:solidFill>
              <a:schemeClr val="tx1"/>
            </a:solidFill>
          </a:ln>
        </p:spPr>
        <p:txBody>
          <a:bodyPr wrap="square">
            <a:spAutoFit/>
          </a:bodyPr>
          <a:lstStyle/>
          <a:p>
            <a:pPr marL="1371600" marR="0" indent="-1257300" algn="ctr" hangingPunct="0">
              <a:spcBef>
                <a:spcPts val="0"/>
              </a:spcBef>
              <a:spcAft>
                <a:spcPts val="1200"/>
              </a:spcAft>
            </a:pPr>
            <a:r>
              <a:rPr lang="en-US" sz="1600" b="1" dirty="0">
                <a:solidFill>
                  <a:schemeClr val="accent1"/>
                </a:solidFill>
                <a:latin typeface="Arial" panose="020B0604020202020204" pitchFamily="34" charset="0"/>
                <a:cs typeface="Arial" panose="020B0604020202020204" pitchFamily="34" charset="0"/>
              </a:rPr>
              <a:t>Fast footwork warm up to help speed; co-ordination and balance.</a:t>
            </a:r>
            <a:endParaRPr lang="en-US" sz="1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10" descr="SWU11">
            <a:extLst>
              <a:ext uri="{FF2B5EF4-FFF2-40B4-BE49-F238E27FC236}">
                <a16:creationId xmlns:a16="http://schemas.microsoft.com/office/drawing/2014/main" id="{D84103D7-8F3A-F94F-431B-45C328F01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16" y="3734068"/>
            <a:ext cx="3048163" cy="282862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B4CF4D5-156A-5081-9082-87F30810C661}"/>
              </a:ext>
            </a:extLst>
          </p:cNvPr>
          <p:cNvSpPr>
            <a:spLocks noChangeArrowheads="1"/>
          </p:cNvSpPr>
          <p:nvPr/>
        </p:nvSpPr>
        <p:spPr bwMode="auto">
          <a:xfrm>
            <a:off x="3454399" y="3734068"/>
            <a:ext cx="8453676" cy="1323439"/>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Players can move anywhere. This involves them using anticipation, decision making, reaction and perception and well as co-ordination and fast feet to find space to move without bumping into people.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Peripheral vision development is starting to be introduced without the ball.</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Usual coach commands can be start and stop so they are practicing acceleration, deceleration, and lateral movement all in one exercise.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can also use the commands turn, jump (for a header) check, sit down and so on for which they must do a short sprint after the command then stop on the call stop. All these are specific movements in the game.</a:t>
            </a:r>
            <a:endParaRPr kumimoji="0" lang="en-US" altLang="en-US" sz="1000" b="0" i="0" u="none" strike="noStrike" cap="none" normalizeH="0" baseline="0" dirty="0">
              <a:ln>
                <a:noFill/>
              </a:ln>
              <a:solidFill>
                <a:schemeClr val="tx1"/>
              </a:solidFill>
              <a:effectLst/>
            </a:endParaRPr>
          </a:p>
        </p:txBody>
      </p:sp>
      <p:sp>
        <p:nvSpPr>
          <p:cNvPr id="25" name="TextBox 24">
            <a:extLst>
              <a:ext uri="{FF2B5EF4-FFF2-40B4-BE49-F238E27FC236}">
                <a16:creationId xmlns:a16="http://schemas.microsoft.com/office/drawing/2014/main" id="{4192E76E-44D5-FF50-CA7C-B554B71559A2}"/>
              </a:ext>
            </a:extLst>
          </p:cNvPr>
          <p:cNvSpPr txBox="1"/>
          <p:nvPr/>
        </p:nvSpPr>
        <p:spPr>
          <a:xfrm>
            <a:off x="569061" y="295308"/>
            <a:ext cx="2156603" cy="307777"/>
          </a:xfrm>
          <a:prstGeom prst="rect">
            <a:avLst/>
          </a:prstGeom>
          <a:solidFill>
            <a:schemeClr val="bg1"/>
          </a:solidFill>
          <a:ln w="28575">
            <a:solidFill>
              <a:schemeClr val="tx1"/>
            </a:solidFill>
          </a:ln>
        </p:spPr>
        <p:txBody>
          <a:bodyPr wrap="square">
            <a:spAutoFit/>
          </a:bodyPr>
          <a:lstStyle/>
          <a:p>
            <a:pPr algn="ctr">
              <a:defRPr/>
            </a:pPr>
            <a:r>
              <a:rPr lang="en-US" sz="1400" b="1" dirty="0">
                <a:solidFill>
                  <a:schemeClr val="accent1"/>
                </a:solidFill>
                <a:latin typeface="Arial" panose="020B0604020202020204" pitchFamily="34" charset="0"/>
                <a:ea typeface="Calibri" pitchFamily="34" charset="0"/>
                <a:cs typeface="Arial" panose="020B0604020202020204" pitchFamily="34" charset="0"/>
              </a:rPr>
              <a:t>Warmup</a:t>
            </a:r>
          </a:p>
        </p:txBody>
      </p:sp>
    </p:spTree>
    <p:extLst>
      <p:ext uri="{BB962C8B-B14F-4D97-AF65-F5344CB8AC3E}">
        <p14:creationId xmlns:p14="http://schemas.microsoft.com/office/powerpoint/2010/main" val="612616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8096848B-D6C5-49CD-9FB8-C859F507B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48" y="2295071"/>
            <a:ext cx="2885298" cy="2244958"/>
          </a:xfrm>
          <a:prstGeom prst="rect">
            <a:avLst/>
          </a:prstGeom>
          <a:solidFill>
            <a:schemeClr val="bg1"/>
          </a:solidFill>
          <a:ln>
            <a:solidFill>
              <a:schemeClr val="tx1"/>
            </a:solidFill>
          </a:ln>
        </p:spPr>
      </p:pic>
      <p:sp>
        <p:nvSpPr>
          <p:cNvPr id="4" name="Rectangle 3">
            <a:extLst>
              <a:ext uri="{FF2B5EF4-FFF2-40B4-BE49-F238E27FC236}">
                <a16:creationId xmlns:a16="http://schemas.microsoft.com/office/drawing/2014/main" id="{55E84F75-B999-45DB-8ACC-09D0F352BC76}"/>
              </a:ext>
            </a:extLst>
          </p:cNvPr>
          <p:cNvSpPr>
            <a:spLocks noChangeArrowheads="1"/>
          </p:cNvSpPr>
          <p:nvPr/>
        </p:nvSpPr>
        <p:spPr bwMode="auto">
          <a:xfrm>
            <a:off x="230169" y="145542"/>
            <a:ext cx="11795054" cy="1938992"/>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u="sng" dirty="0">
                <a:solidFill>
                  <a:srgbClr val="C00000"/>
                </a:solidFill>
                <a:latin typeface="Arial" panose="020B0604020202020204" pitchFamily="34" charset="0"/>
                <a:ea typeface="Calibri" panose="020F0502020204030204" pitchFamily="34" charset="0"/>
                <a:cs typeface="Tahoma" panose="020B0604030504040204" pitchFamily="34" charset="0"/>
              </a:rPr>
              <a:t>O</a:t>
            </a:r>
            <a:r>
              <a:rPr kumimoji="0" lang="en-US" altLang="en-US" sz="1200" b="1" i="0" u="sng" strike="noStrike" cap="none" normalizeH="0" baseline="0" dirty="0">
                <a:ln>
                  <a:noFill/>
                </a:ln>
                <a:solidFill>
                  <a:srgbClr val="C00000"/>
                </a:solidFill>
                <a:effectLst/>
                <a:latin typeface="Arial" panose="020B0604020202020204" pitchFamily="34" charset="0"/>
                <a:ea typeface="Calibri" panose="020F0502020204030204" pitchFamily="34" charset="0"/>
                <a:cs typeface="Tahoma" panose="020B0604030504040204" pitchFamily="34" charset="0"/>
              </a:rPr>
              <a:t>ne-</a:t>
            </a:r>
            <a:r>
              <a:rPr lang="en-US" altLang="en-US" sz="1200" b="1" u="sng" dirty="0">
                <a:solidFill>
                  <a:srgbClr val="C00000"/>
                </a:solidFill>
                <a:latin typeface="Arial" panose="020B0604020202020204" pitchFamily="34" charset="0"/>
                <a:ea typeface="Calibri" panose="020F0502020204030204" pitchFamily="34" charset="0"/>
                <a:cs typeface="Tahoma" panose="020B0604030504040204" pitchFamily="34" charset="0"/>
              </a:rPr>
              <a:t>W</a:t>
            </a:r>
            <a:r>
              <a:rPr kumimoji="0" lang="en-US" altLang="en-US" sz="1200" b="1" i="0" u="sng" strike="noStrike" cap="none" normalizeH="0" baseline="0" dirty="0">
                <a:ln>
                  <a:noFill/>
                </a:ln>
                <a:solidFill>
                  <a:srgbClr val="C00000"/>
                </a:solidFill>
                <a:effectLst/>
                <a:latin typeface="Arial" panose="020B0604020202020204" pitchFamily="34" charset="0"/>
                <a:ea typeface="Calibri" panose="020F0502020204030204" pitchFamily="34" charset="0"/>
                <a:cs typeface="Tahoma" panose="020B0604030504040204" pitchFamily="34" charset="0"/>
              </a:rPr>
              <a:t>ord Commands teaching team shape and movement</a:t>
            </a:r>
            <a:r>
              <a:rPr kumimoji="0" lang="en-US" altLang="en-US" sz="1200" b="1" i="0" strike="noStrike" cap="none" normalizeH="0" baseline="0" dirty="0">
                <a:ln>
                  <a:noFill/>
                </a:ln>
                <a:solidFill>
                  <a:srgbClr val="C00000"/>
                </a:solidFill>
                <a:effectLst/>
                <a:latin typeface="Arial" panose="020B0604020202020204" pitchFamily="34" charset="0"/>
                <a:ea typeface="Calibri" panose="020F0502020204030204" pitchFamily="34" charset="0"/>
                <a:cs typeface="Tahoma" panose="020B0604030504040204" pitchFamily="34" charset="0"/>
              </a:rPr>
              <a:t>: </a:t>
            </a:r>
            <a:r>
              <a:rPr lang="en-US" altLang="en-US" sz="1200" b="1" dirty="0">
                <a:solidFill>
                  <a:srgbClr val="C00000"/>
                </a:solidFill>
                <a:latin typeface="Arial" panose="020B0604020202020204" pitchFamily="34" charset="0"/>
                <a:cs typeface="Times New Roman" panose="02020603050405020304" pitchFamily="18" charset="0"/>
              </a:rPr>
              <a:t>Applies equally to 7 v 7; 9 v 9 and 11 v 11.</a:t>
            </a:r>
            <a:r>
              <a:rPr kumimoji="0" lang="en-US" altLang="en-US" sz="12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Tahoma" panose="020B0604030504040204" pitchFamily="34" charset="0"/>
              </a:rPr>
              <a:t> </a:t>
            </a:r>
            <a:endParaRPr kumimoji="0" lang="en-US" altLang="en-US" sz="1200" b="0" i="0" u="none" strike="noStrike" cap="none" normalizeH="0" baseline="0" dirty="0">
              <a:ln>
                <a:noFill/>
              </a:ln>
              <a:solidFill>
                <a:srgbClr val="C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a:latin typeface="Arial" panose="020B0604020202020204" pitchFamily="34" charset="0"/>
                <a:ea typeface="Calibri" panose="020F0502020204030204" pitchFamily="34" charset="0"/>
                <a:cs typeface="Times New Roman" panose="02020603050405020304" pitchFamily="18" charset="0"/>
              </a:rPr>
              <a:t>Teaching teams to maintain their team shape and spacing in various scenarios on the field to AID quick Communication.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a:latin typeface="Arial" panose="020B0604020202020204" pitchFamily="34" charset="0"/>
                <a:ea typeface="Calibri" panose="020F0502020204030204" pitchFamily="34" charset="0"/>
                <a:cs typeface="Times New Roman" panose="02020603050405020304" pitchFamily="18" charset="0"/>
              </a:rPr>
              <a:t>To get FAST </a:t>
            </a: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information to the TEAM; and at the same time NOT DISTRACT INDIVIDUALS with directions from the sideline.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Particularly GOOD for Younger teams; may need the COACH to call the words initially.</a:t>
            </a:r>
          </a:p>
          <a:p>
            <a:pPr eaLnBrk="0" fontAlgn="base" hangingPunct="0">
              <a:spcBef>
                <a:spcPct val="0"/>
              </a:spcBef>
              <a:spcAft>
                <a:spcPct val="0"/>
              </a:spcAft>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Tahoma" panose="020B0604030504040204" pitchFamily="34" charset="0"/>
              </a:rPr>
              <a:t>The momentum is triggered from the back and runs forward through the team to midfield to the strikers. </a:t>
            </a: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Older teams can have </a:t>
            </a:r>
            <a:r>
              <a:rPr kumimoji="0" lang="en-US" altLang="en-US" sz="1000" b="1" i="0" u="sng"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a defender</a:t>
            </a: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calling the words to dictate what he needs the team to do but better still may be the keeper.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We would like teams to try this in training and use in the game; it is simple but VERY EFFECTIVE.</a:t>
            </a:r>
            <a:r>
              <a:rPr lang="en-US" altLang="en-US" sz="1000" b="1" dirty="0">
                <a:latin typeface="Arial" panose="020B0604020202020204" pitchFamily="34" charset="0"/>
                <a:cs typeface="Times New Roman" panose="02020603050405020304" pitchFamily="18" charset="0"/>
              </a:rPr>
              <a:t> Playing a 1-4-3-1-2 here. Could be any system.</a:t>
            </a:r>
          </a:p>
          <a:p>
            <a:pPr marL="0" marR="0" lvl="0" indent="0" algn="l" defTabSz="914400" rtl="0" eaLnBrk="0" fontAlgn="base" latinLnBrk="0" hangingPunct="0">
              <a:lnSpc>
                <a:spcPct val="100000"/>
              </a:lnSpc>
              <a:spcBef>
                <a:spcPct val="0"/>
              </a:spcBef>
              <a:spcAft>
                <a:spcPct val="0"/>
              </a:spcAft>
              <a:buClrTx/>
              <a:buSzTx/>
              <a:buFontTx/>
              <a:buNone/>
              <a:tabLst/>
            </a:pPr>
            <a:r>
              <a:rPr lang="en-US" sz="1000" b="1" dirty="0">
                <a:effectLst/>
                <a:latin typeface="Arial" panose="020B0604020202020204" pitchFamily="34" charset="0"/>
                <a:ea typeface="Calibri" panose="020F0502020204030204" pitchFamily="34" charset="0"/>
                <a:cs typeface="Arial" panose="020B0604020202020204" pitchFamily="34" charset="0"/>
              </a:rPr>
              <a:t>Hence the back players (and the keeper) can organize their movement as a unit (therefore influence the WHOLE TEAM) with FOUR ONE-WORD commands.</a:t>
            </a:r>
          </a:p>
          <a:p>
            <a:pPr eaLnBrk="0" fontAlgn="base" hangingPunct="0">
              <a:spcBef>
                <a:spcPct val="0"/>
              </a:spcBef>
              <a:spcAft>
                <a:spcPct val="0"/>
              </a:spcAft>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Tahoma" panose="020B0604030504040204" pitchFamily="34" charset="0"/>
              </a:rPr>
              <a:t>Begin WITHOUT a ball in training. Coach calls the words initially, players move accordingly. Add players around the field to pass to; add a ball (slide example), your team move as the ball travels.</a:t>
            </a:r>
          </a:p>
          <a:p>
            <a:pPr eaLnBrk="0" fontAlgn="base" hangingPunct="0">
              <a:spcBef>
                <a:spcPct val="0"/>
              </a:spcBef>
              <a:spcAft>
                <a:spcPct val="0"/>
              </a:spcAft>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Communication must be FAST and IN ADVANCE / ANTICIPATION not a REACTION.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FA89DA-B73B-46AB-8F4D-7CB83034D639}"/>
              </a:ext>
            </a:extLst>
          </p:cNvPr>
          <p:cNvSpPr>
            <a:spLocks noChangeArrowheads="1"/>
          </p:cNvSpPr>
          <p:nvPr/>
        </p:nvSpPr>
        <p:spPr bwMode="auto">
          <a:xfrm>
            <a:off x="3067215" y="2295071"/>
            <a:ext cx="2551176" cy="1585049"/>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Tahoma" panose="020B0604030504040204" pitchFamily="34" charset="0"/>
              </a:rPr>
              <a:t>Game Situation: UP</a:t>
            </a:r>
            <a:endParaRPr kumimoji="0" lang="en-US" altLang="en-US" sz="9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ahoma" panose="020B0604030504040204" pitchFamily="34" charset="0"/>
              </a:rPr>
              <a:t>1.  The Opponents have the ball and pass it back towards their own goal, or we pass the ball forward.                                                                    2. </a:t>
            </a:r>
            <a:r>
              <a:rPr lang="en-US" altLang="en-US" sz="800" b="1" dirty="0">
                <a:latin typeface="Arial" panose="020B0604020202020204" pitchFamily="34" charset="0"/>
                <a:ea typeface="Calibri" panose="020F0502020204030204" pitchFamily="34" charset="0"/>
                <a:cs typeface="Tahoma" panose="020B0604030504040204" pitchFamily="34" charset="0"/>
              </a:rPr>
              <a:t>P</a:t>
            </a:r>
            <a:r>
              <a:rPr kumimoji="0" lang="en-US" altLang="en-US" sz="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ahoma" panose="020B0604030504040204" pitchFamily="34" charset="0"/>
              </a:rPr>
              <a:t>layers from the back move up the field only up to perhaps five yards in distance (it may be only one or two yards),.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ahoma" panose="020B0604030504040204" pitchFamily="34" charset="0"/>
              </a:rPr>
              <a:t>3. Units move up together maintaining the same distance between each other.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b="1" dirty="0">
                <a:latin typeface="Arial" panose="020B0604020202020204" pitchFamily="34" charset="0"/>
                <a:ea typeface="Calibri" panose="020F0502020204030204" pitchFamily="34" charset="0"/>
                <a:cs typeface="Tahoma" panose="020B0604030504040204" pitchFamily="34" charset="0"/>
              </a:rPr>
              <a:t>4. </a:t>
            </a:r>
            <a:r>
              <a:rPr kumimoji="0" lang="en-US" altLang="en-US" sz="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ahoma" panose="020B0604030504040204" pitchFamily="34" charset="0"/>
              </a:rPr>
              <a:t>They move up a short distance then reassess the situation (and reorganize) depending on where the ball is and who has it.                                                                                                                            </a:t>
            </a:r>
            <a:endParaRPr kumimoji="0" lang="en-US" altLang="en-US" sz="800" b="1"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7899EAC-2A1B-46DD-B9CF-A9165555D9F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a:extLst>
              <a:ext uri="{FF2B5EF4-FFF2-40B4-BE49-F238E27FC236}">
                <a16:creationId xmlns:a16="http://schemas.microsoft.com/office/drawing/2014/main" id="{8814E4A7-2606-4154-A760-2CF3CE3AE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19" y="4575590"/>
            <a:ext cx="2823140" cy="2208425"/>
          </a:xfrm>
          <a:prstGeom prst="rect">
            <a:avLst/>
          </a:prstGeom>
          <a:solidFill>
            <a:schemeClr val="bg1"/>
          </a:solidFill>
          <a:ln>
            <a:solidFill>
              <a:schemeClr val="tx1"/>
            </a:solidFill>
          </a:ln>
        </p:spPr>
      </p:pic>
      <p:sp>
        <p:nvSpPr>
          <p:cNvPr id="10" name="Rectangle 8">
            <a:extLst>
              <a:ext uri="{FF2B5EF4-FFF2-40B4-BE49-F238E27FC236}">
                <a16:creationId xmlns:a16="http://schemas.microsoft.com/office/drawing/2014/main" id="{5EAD8AAF-0737-4A58-8041-0FD31D1D0CCD}"/>
              </a:ext>
            </a:extLst>
          </p:cNvPr>
          <p:cNvSpPr>
            <a:spLocks noChangeArrowheads="1"/>
          </p:cNvSpPr>
          <p:nvPr/>
        </p:nvSpPr>
        <p:spPr bwMode="auto">
          <a:xfrm>
            <a:off x="3048325" y="4606723"/>
            <a:ext cx="2551176" cy="1477328"/>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Tahoma" panose="020B0604030504040204" pitchFamily="34" charset="0"/>
              </a:rPr>
              <a:t>Game Situation: OUT</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ahoma" panose="020B0604030504040204" pitchFamily="34" charset="0"/>
              </a:rPr>
              <a:t>  </a:t>
            </a:r>
            <a:endParaRPr kumimoji="0" lang="en-US" altLang="en-US" sz="9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ahoma" panose="020B0604030504040204" pitchFamily="34" charset="0"/>
              </a:rPr>
              <a:t>1. We have the ball and have played it forward into the attacking third and kept possession (or not, just played it behind the opponent’s defense to create time to get out.                                                                            2. The team sprints out together on the OUT word.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b="1" dirty="0">
                <a:latin typeface="Arial" panose="020B0604020202020204" pitchFamily="34" charset="0"/>
                <a:cs typeface="Tahoma" panose="020B0604030504040204" pitchFamily="34" charset="0"/>
              </a:rPr>
              <a:t>3. Distance varies based on the ball, and who has it; it could be 10 to 30 yards sprint; or even more.                                                                                    4. Leave opponents offside.</a:t>
            </a:r>
            <a:endParaRPr kumimoji="0" lang="en-US" altLang="en-US" sz="800" b="1" i="0" u="none" strike="noStrike" cap="none" normalizeH="0" baseline="0" dirty="0">
              <a:ln>
                <a:noFill/>
              </a:ln>
              <a:solidFill>
                <a:schemeClr val="tx1"/>
              </a:solidFill>
              <a:effectLst/>
              <a:latin typeface="Arial" panose="020B0604020202020204" pitchFamily="34" charset="0"/>
            </a:endParaRPr>
          </a:p>
        </p:txBody>
      </p:sp>
      <p:pic>
        <p:nvPicPr>
          <p:cNvPr id="1033" name="Picture 9">
            <a:extLst>
              <a:ext uri="{FF2B5EF4-FFF2-40B4-BE49-F238E27FC236}">
                <a16:creationId xmlns:a16="http://schemas.microsoft.com/office/drawing/2014/main" id="{54AD30BD-9B04-4ED6-A09F-8900D736D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933" y="2274821"/>
            <a:ext cx="2981216" cy="2283520"/>
          </a:xfrm>
          <a:prstGeom prst="rect">
            <a:avLst/>
          </a:prstGeom>
          <a:solidFill>
            <a:schemeClr val="bg1"/>
          </a:solidFill>
          <a:ln w="9525">
            <a:solidFill>
              <a:schemeClr val="tx1"/>
            </a:solidFill>
            <a:miter lim="800000"/>
            <a:headEnd/>
            <a:tailEnd/>
          </a:ln>
        </p:spPr>
      </p:pic>
      <p:pic>
        <p:nvPicPr>
          <p:cNvPr id="1034" name="Picture 10">
            <a:extLst>
              <a:ext uri="{FF2B5EF4-FFF2-40B4-BE49-F238E27FC236}">
                <a16:creationId xmlns:a16="http://schemas.microsoft.com/office/drawing/2014/main" id="{383C46A4-6994-437B-A1F7-B99ED6D7F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353" y="4555904"/>
            <a:ext cx="2990316" cy="2236201"/>
          </a:xfrm>
          <a:prstGeom prst="rect">
            <a:avLst/>
          </a:prstGeom>
          <a:solidFill>
            <a:schemeClr val="bg1"/>
          </a:solidFill>
          <a:ln w="9525">
            <a:solidFill>
              <a:schemeClr val="tx1"/>
            </a:solidFill>
            <a:miter lim="800000"/>
            <a:headEnd/>
            <a:tailEnd/>
          </a:ln>
        </p:spPr>
      </p:pic>
      <p:sp>
        <p:nvSpPr>
          <p:cNvPr id="17" name="TextBox 16">
            <a:extLst>
              <a:ext uri="{FF2B5EF4-FFF2-40B4-BE49-F238E27FC236}">
                <a16:creationId xmlns:a16="http://schemas.microsoft.com/office/drawing/2014/main" id="{1A42A1FC-EA74-4D4A-9DB7-BEB99395763E}"/>
              </a:ext>
            </a:extLst>
          </p:cNvPr>
          <p:cNvSpPr txBox="1"/>
          <p:nvPr/>
        </p:nvSpPr>
        <p:spPr>
          <a:xfrm>
            <a:off x="8730424" y="2322512"/>
            <a:ext cx="3373085" cy="2522485"/>
          </a:xfrm>
          <a:prstGeom prst="rect">
            <a:avLst/>
          </a:prstGeom>
          <a:solidFill>
            <a:schemeClr val="bg1"/>
          </a:solidFill>
          <a:ln>
            <a:solidFill>
              <a:schemeClr val="tx1"/>
            </a:solidFill>
          </a:ln>
        </p:spPr>
        <p:txBody>
          <a:bodyPr wrap="square">
            <a:spAutoFit/>
          </a:bodyPr>
          <a:lstStyle/>
          <a:p>
            <a:pPr marL="0" marR="0">
              <a:lnSpc>
                <a:spcPct val="115000"/>
              </a:lnSpc>
              <a:spcBef>
                <a:spcPts val="0"/>
              </a:spcBef>
              <a:spcAft>
                <a:spcPts val="1000"/>
              </a:spcAft>
            </a:pPr>
            <a:r>
              <a:rPr lang="en-US" sz="900" b="1" u="sng" dirty="0">
                <a:effectLst/>
                <a:latin typeface="Arial" panose="020B0604020202020204" pitchFamily="34" charset="0"/>
                <a:ea typeface="Calibri" panose="020F0502020204030204" pitchFamily="34" charset="0"/>
                <a:cs typeface="Arial" panose="020B0604020202020204" pitchFamily="34" charset="0"/>
              </a:rPr>
              <a:t>Game </a:t>
            </a:r>
            <a:r>
              <a:rPr lang="en-US" sz="900" b="1" u="sng" dirty="0">
                <a:latin typeface="Arial" panose="020B0604020202020204" pitchFamily="34" charset="0"/>
                <a:ea typeface="Calibri" panose="020F0502020204030204" pitchFamily="34" charset="0"/>
                <a:cs typeface="Arial" panose="020B0604020202020204" pitchFamily="34" charset="0"/>
              </a:rPr>
              <a:t>S</a:t>
            </a:r>
            <a:r>
              <a:rPr lang="en-US" sz="900" b="1" u="sng" dirty="0">
                <a:effectLst/>
                <a:latin typeface="Arial" panose="020B0604020202020204" pitchFamily="34" charset="0"/>
                <a:ea typeface="Calibri" panose="020F0502020204030204" pitchFamily="34" charset="0"/>
                <a:cs typeface="Arial" panose="020B0604020202020204" pitchFamily="34" charset="0"/>
              </a:rPr>
              <a:t>ituation: DROP</a:t>
            </a:r>
            <a:r>
              <a:rPr lang="en-US" sz="1000" b="1" u="sng" dirty="0">
                <a:latin typeface="Arial" panose="020B0604020202020204" pitchFamily="34" charset="0"/>
                <a:ea typeface="Calibri" panose="020F0502020204030204" pitchFamily="34" charset="0"/>
                <a:cs typeface="Arial" panose="020B0604020202020204" pitchFamily="34" charset="0"/>
              </a:rPr>
              <a:t> </a:t>
            </a:r>
            <a:r>
              <a:rPr lang="en-US" sz="800" b="1" u="sng" dirty="0">
                <a:latin typeface="Arial" panose="020B0604020202020204" pitchFamily="34" charset="0"/>
                <a:ea typeface="Calibri" panose="020F0502020204030204" pitchFamily="34" charset="0"/>
                <a:cs typeface="Arial" panose="020B0604020202020204" pitchFamily="34" charset="0"/>
              </a:rPr>
              <a:t>                                                                                                                                                                                    </a:t>
            </a:r>
            <a:r>
              <a:rPr lang="en-US" sz="800" b="1" dirty="0">
                <a:latin typeface="Arial" panose="020B0604020202020204" pitchFamily="34" charset="0"/>
                <a:ea typeface="Calibri" panose="020F0502020204030204" pitchFamily="34" charset="0"/>
                <a:cs typeface="Arial" panose="020B0604020202020204" pitchFamily="34" charset="0"/>
              </a:rPr>
              <a:t>1. </a:t>
            </a:r>
            <a:r>
              <a:rPr lang="en-US" sz="800" b="1" dirty="0">
                <a:effectLst/>
                <a:latin typeface="Arial" panose="020B0604020202020204" pitchFamily="34" charset="0"/>
                <a:ea typeface="Calibri" panose="020F0502020204030204" pitchFamily="34" charset="0"/>
                <a:cs typeface="Arial" panose="020B0604020202020204" pitchFamily="34" charset="0"/>
              </a:rPr>
              <a:t>They have the ball / Moving forward with it.                                                                                                                                                              2. We drop back together recovering back to the goal.  </a:t>
            </a:r>
            <a:r>
              <a:rPr lang="en-US" sz="800" b="1" dirty="0">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NOT all black and white; a situation; they have possession moving forward; NO pressure on the ball so can pass forward in behind our back players for their strikers to run onto.                                                                                                                                                                                                          3.  To avoid this, we drop back as a team behind the ball well in ADVANCE of the delivery.                                                                                                                                                                                                                          4. </a:t>
            </a:r>
            <a:r>
              <a:rPr lang="en-US" sz="800" b="1" u="sng" dirty="0">
                <a:effectLst/>
                <a:latin typeface="Arial" panose="020B0604020202020204" pitchFamily="34" charset="0"/>
                <a:ea typeface="Calibri" panose="020F0502020204030204" pitchFamily="34" charset="0"/>
                <a:cs typeface="Arial" panose="020B0604020202020204" pitchFamily="34" charset="0"/>
              </a:rPr>
              <a:t>Attention to detail</a:t>
            </a:r>
            <a:r>
              <a:rPr lang="en-US" sz="800" b="1" dirty="0">
                <a:effectLst/>
                <a:latin typeface="Arial" panose="020B0604020202020204" pitchFamily="34" charset="0"/>
                <a:ea typeface="Calibri" panose="020F0502020204030204" pitchFamily="34" charset="0"/>
                <a:cs typeface="Arial" panose="020B0604020202020204" pitchFamily="34" charset="0"/>
              </a:rPr>
              <a:t>: Opponent on the ball facing forward;                                                                                                                         a) Player on Ball: </a:t>
            </a:r>
            <a:r>
              <a:rPr lang="en-US" sz="800" b="1" dirty="0">
                <a:latin typeface="Arial" panose="020B0604020202020204" pitchFamily="34" charset="0"/>
                <a:ea typeface="Calibri" panose="020F0502020204030204" pitchFamily="34" charset="0"/>
                <a:cs typeface="Arial" panose="020B0604020202020204" pitchFamily="34" charset="0"/>
              </a:rPr>
              <a:t>H</a:t>
            </a:r>
            <a:r>
              <a:rPr lang="en-US" sz="800" b="1" dirty="0">
                <a:effectLst/>
                <a:latin typeface="Arial" panose="020B0604020202020204" pitchFamily="34" charset="0"/>
                <a:ea typeface="Calibri" panose="020F0502020204030204" pitchFamily="34" charset="0"/>
                <a:cs typeface="Arial" panose="020B0604020202020204" pitchFamily="34" charset="0"/>
              </a:rPr>
              <a:t>ead </a:t>
            </a:r>
            <a:r>
              <a:rPr lang="en-US" sz="800" b="1" dirty="0">
                <a:latin typeface="Arial" panose="020B0604020202020204" pitchFamily="34" charset="0"/>
                <a:ea typeface="Calibri" panose="020F0502020204030204" pitchFamily="34" charset="0"/>
                <a:cs typeface="Arial" panose="020B0604020202020204" pitchFamily="34" charset="0"/>
              </a:rPr>
              <a:t>U</a:t>
            </a:r>
            <a:r>
              <a:rPr lang="en-US" sz="800" b="1" dirty="0">
                <a:effectLst/>
                <a:latin typeface="Arial" panose="020B0604020202020204" pitchFamily="34" charset="0"/>
                <a:ea typeface="Calibri" panose="020F0502020204030204" pitchFamily="34" charset="0"/>
                <a:cs typeface="Arial" panose="020B0604020202020204" pitchFamily="34" charset="0"/>
              </a:rPr>
              <a:t>p: </a:t>
            </a:r>
            <a:r>
              <a:rPr lang="en-US" sz="800" b="1" dirty="0">
                <a:latin typeface="Arial" panose="020B0604020202020204" pitchFamily="34" charset="0"/>
                <a:ea typeface="Calibri" panose="020F0502020204030204" pitchFamily="34" charset="0"/>
                <a:cs typeface="Arial" panose="020B0604020202020204" pitchFamily="34" charset="0"/>
              </a:rPr>
              <a:t>A</a:t>
            </a:r>
            <a:r>
              <a:rPr lang="en-US" sz="800" b="1" dirty="0">
                <a:effectLst/>
                <a:latin typeface="Arial" panose="020B0604020202020204" pitchFamily="34" charset="0"/>
                <a:ea typeface="Calibri" panose="020F0502020204030204" pitchFamily="34" charset="0"/>
                <a:cs typeface="Arial" panose="020B0604020202020204" pitchFamily="34" charset="0"/>
              </a:rPr>
              <a:t>nd hence can see a forward run and play the ball in quickly and therefore the back four must drop.                                                                                                 or: </a:t>
            </a:r>
            <a:r>
              <a:rPr lang="en-US" sz="800" b="1" dirty="0">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b) Player on Ball: </a:t>
            </a:r>
            <a:r>
              <a:rPr lang="en-US" sz="800" b="1" dirty="0">
                <a:latin typeface="Arial" panose="020B0604020202020204" pitchFamily="34" charset="0"/>
                <a:ea typeface="Calibri" panose="020F0502020204030204" pitchFamily="34" charset="0"/>
                <a:cs typeface="Arial" panose="020B0604020202020204" pitchFamily="34" charset="0"/>
              </a:rPr>
              <a:t>H</a:t>
            </a:r>
            <a:r>
              <a:rPr lang="en-US" sz="800" b="1" dirty="0">
                <a:effectLst/>
                <a:latin typeface="Arial" panose="020B0604020202020204" pitchFamily="34" charset="0"/>
                <a:ea typeface="Calibri" panose="020F0502020204030204" pitchFamily="34" charset="0"/>
                <a:cs typeface="Arial" panose="020B0604020202020204" pitchFamily="34" charset="0"/>
              </a:rPr>
              <a:t>ead Down: </a:t>
            </a:r>
            <a:r>
              <a:rPr lang="en-US" sz="800" b="1" dirty="0">
                <a:latin typeface="Arial" panose="020B0604020202020204" pitchFamily="34" charset="0"/>
                <a:ea typeface="Calibri" panose="020F0502020204030204" pitchFamily="34" charset="0"/>
                <a:cs typeface="Arial" panose="020B0604020202020204" pitchFamily="34" charset="0"/>
              </a:rPr>
              <a:t>A</a:t>
            </a:r>
            <a:r>
              <a:rPr lang="en-US" sz="800" b="1" dirty="0">
                <a:effectLst/>
                <a:latin typeface="Arial" panose="020B0604020202020204" pitchFamily="34" charset="0"/>
                <a:ea typeface="Calibri" panose="020F0502020204030204" pitchFamily="34" charset="0"/>
                <a:cs typeface="Arial" panose="020B0604020202020204" pitchFamily="34" charset="0"/>
              </a:rPr>
              <a:t>nd facing forward but do not see a potential run &amp; therefore delay the forward pass long enough for us to DROP in ANTICIPATION. Plus, our closest player also delaying the forward pass applying pressure; to allow more time to drop &amp; cover.                                                                                                                                                                                                  </a:t>
            </a:r>
          </a:p>
        </p:txBody>
      </p:sp>
      <p:sp>
        <p:nvSpPr>
          <p:cNvPr id="12" name="Rectangle 12">
            <a:extLst>
              <a:ext uri="{FF2B5EF4-FFF2-40B4-BE49-F238E27FC236}">
                <a16:creationId xmlns:a16="http://schemas.microsoft.com/office/drawing/2014/main" id="{A04D82DB-97DB-4577-8F2A-711E58E77790}"/>
              </a:ext>
            </a:extLst>
          </p:cNvPr>
          <p:cNvSpPr>
            <a:spLocks noChangeArrowheads="1"/>
          </p:cNvSpPr>
          <p:nvPr/>
        </p:nvSpPr>
        <p:spPr bwMode="auto">
          <a:xfrm>
            <a:off x="8800935" y="5014299"/>
            <a:ext cx="3302574" cy="1723549"/>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sng" strike="noStrike" cap="none" normalizeH="0" baseline="0" dirty="0">
                <a:ln>
                  <a:noFill/>
                </a:ln>
                <a:solidFill>
                  <a:schemeClr val="tx1"/>
                </a:solidFill>
                <a:latin typeface="Arial" panose="020B0604020202020204" pitchFamily="34" charset="0"/>
                <a:ea typeface="Calibri" panose="020F0502020204030204" pitchFamily="34" charset="0"/>
                <a:cs typeface="Tahoma" panose="020B0604030504040204" pitchFamily="34" charset="0"/>
              </a:rPr>
              <a:t>Game Situation: SLIDE (RIGHT OR LEFT)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latin typeface="Arial" panose="020B0604020202020204" pitchFamily="34" charset="0"/>
                <a:ea typeface="Calibri" panose="020F0502020204030204" pitchFamily="34" charset="0"/>
                <a:cs typeface="Tahoma" panose="020B0604030504040204" pitchFamily="34" charset="0"/>
              </a:rPr>
              <a:t>1. Here the opposition has played the ball into a very wide area, and we all move across the field.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latin typeface="Arial" panose="020B0604020202020204" pitchFamily="34" charset="0"/>
                <a:ea typeface="Calibri" panose="020F0502020204030204" pitchFamily="34" charset="0"/>
                <a:cs typeface="Tahoma" panose="020B0604030504040204" pitchFamily="34" charset="0"/>
              </a:rPr>
              <a:t>2. Slide can ALSO be used when the opponents are taking a goal kick, so we have players around the area where the ball is to be kicked.                                                                                                                                    3.  Moving across the field, don’t take it literally at 90 degrees it could be diagonally in a game (45 above) but for our practice you could have them moving across the field like this just to get the idea across.                                                                                                                                                                                      4.  In the game the ball may have been passed wide in the opponent’s possession, and we move across the field as a team to close all the spaces around the ball to try to win it back.</a:t>
            </a:r>
            <a:endParaRPr kumimoji="0" lang="en-US" altLang="en-US" sz="1100" b="1" i="0" u="none" strike="noStrike" cap="none" normalizeH="0" baseline="0" dirty="0">
              <a:ln>
                <a:noFill/>
              </a:ln>
              <a:solidFill>
                <a:schemeClr val="tx1"/>
              </a:solidFill>
              <a:latin typeface="Arial" panose="020B0604020202020204" pitchFamily="34" charset="0"/>
            </a:endParaRPr>
          </a:p>
        </p:txBody>
      </p:sp>
      <p:sp>
        <p:nvSpPr>
          <p:cNvPr id="2" name="Rectangle 1">
            <a:extLst>
              <a:ext uri="{FF2B5EF4-FFF2-40B4-BE49-F238E27FC236}">
                <a16:creationId xmlns:a16="http://schemas.microsoft.com/office/drawing/2014/main" id="{4C585584-9C32-4F66-BF6E-65C1224D9B82}"/>
              </a:ext>
            </a:extLst>
          </p:cNvPr>
          <p:cNvSpPr/>
          <p:nvPr/>
        </p:nvSpPr>
        <p:spPr>
          <a:xfrm>
            <a:off x="2513568" y="2339389"/>
            <a:ext cx="444383" cy="351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UP</a:t>
            </a:r>
          </a:p>
        </p:txBody>
      </p:sp>
      <p:sp>
        <p:nvSpPr>
          <p:cNvPr id="3" name="Rectangle 2">
            <a:extLst>
              <a:ext uri="{FF2B5EF4-FFF2-40B4-BE49-F238E27FC236}">
                <a16:creationId xmlns:a16="http://schemas.microsoft.com/office/drawing/2014/main" id="{FB2757D7-CC24-4F2B-B6A0-7FF5A62511C5}"/>
              </a:ext>
            </a:extLst>
          </p:cNvPr>
          <p:cNvSpPr/>
          <p:nvPr/>
        </p:nvSpPr>
        <p:spPr>
          <a:xfrm>
            <a:off x="2474712" y="4609823"/>
            <a:ext cx="493761" cy="3589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OUT</a:t>
            </a:r>
          </a:p>
        </p:txBody>
      </p:sp>
      <p:sp>
        <p:nvSpPr>
          <p:cNvPr id="5" name="Rectangle 4">
            <a:extLst>
              <a:ext uri="{FF2B5EF4-FFF2-40B4-BE49-F238E27FC236}">
                <a16:creationId xmlns:a16="http://schemas.microsoft.com/office/drawing/2014/main" id="{DA22A3B9-D374-4FCA-8101-04D109A48B15}"/>
              </a:ext>
            </a:extLst>
          </p:cNvPr>
          <p:cNvSpPr/>
          <p:nvPr/>
        </p:nvSpPr>
        <p:spPr>
          <a:xfrm>
            <a:off x="8075753" y="2339389"/>
            <a:ext cx="526360" cy="353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DROP</a:t>
            </a:r>
          </a:p>
        </p:txBody>
      </p:sp>
      <p:sp>
        <p:nvSpPr>
          <p:cNvPr id="9" name="Rectangle 8">
            <a:extLst>
              <a:ext uri="{FF2B5EF4-FFF2-40B4-BE49-F238E27FC236}">
                <a16:creationId xmlns:a16="http://schemas.microsoft.com/office/drawing/2014/main" id="{569A5490-F891-452A-9D2A-052F80F96D06}"/>
              </a:ext>
            </a:extLst>
          </p:cNvPr>
          <p:cNvSpPr/>
          <p:nvPr/>
        </p:nvSpPr>
        <p:spPr>
          <a:xfrm>
            <a:off x="8003458" y="4575590"/>
            <a:ext cx="589865" cy="353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SLIDE</a:t>
            </a:r>
          </a:p>
        </p:txBody>
      </p:sp>
      <p:sp>
        <p:nvSpPr>
          <p:cNvPr id="11" name="Rectangle 10">
            <a:extLst>
              <a:ext uri="{FF2B5EF4-FFF2-40B4-BE49-F238E27FC236}">
                <a16:creationId xmlns:a16="http://schemas.microsoft.com/office/drawing/2014/main" id="{4AA6F924-1066-4F37-B3FF-022B7C3BEDD2}"/>
              </a:ext>
            </a:extLst>
          </p:cNvPr>
          <p:cNvSpPr/>
          <p:nvPr/>
        </p:nvSpPr>
        <p:spPr>
          <a:xfrm>
            <a:off x="5695427" y="4575590"/>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4</a:t>
            </a:r>
          </a:p>
        </p:txBody>
      </p:sp>
      <p:sp>
        <p:nvSpPr>
          <p:cNvPr id="13" name="Rectangle 12">
            <a:extLst>
              <a:ext uri="{FF2B5EF4-FFF2-40B4-BE49-F238E27FC236}">
                <a16:creationId xmlns:a16="http://schemas.microsoft.com/office/drawing/2014/main" id="{7C5FA7E9-4AC9-4E8E-9EA1-DE41A61B39B3}"/>
              </a:ext>
            </a:extLst>
          </p:cNvPr>
          <p:cNvSpPr/>
          <p:nvPr/>
        </p:nvSpPr>
        <p:spPr>
          <a:xfrm>
            <a:off x="5695427" y="2295071"/>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3</a:t>
            </a:r>
          </a:p>
        </p:txBody>
      </p:sp>
      <p:sp>
        <p:nvSpPr>
          <p:cNvPr id="14" name="Rectangle 13">
            <a:extLst>
              <a:ext uri="{FF2B5EF4-FFF2-40B4-BE49-F238E27FC236}">
                <a16:creationId xmlns:a16="http://schemas.microsoft.com/office/drawing/2014/main" id="{A06246AA-32D1-45BC-A8B3-7BB11C625E22}"/>
              </a:ext>
            </a:extLst>
          </p:cNvPr>
          <p:cNvSpPr/>
          <p:nvPr/>
        </p:nvSpPr>
        <p:spPr>
          <a:xfrm>
            <a:off x="140453" y="4588143"/>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2</a:t>
            </a:r>
          </a:p>
        </p:txBody>
      </p:sp>
      <p:sp>
        <p:nvSpPr>
          <p:cNvPr id="15" name="Rectangle 14">
            <a:extLst>
              <a:ext uri="{FF2B5EF4-FFF2-40B4-BE49-F238E27FC236}">
                <a16:creationId xmlns:a16="http://schemas.microsoft.com/office/drawing/2014/main" id="{5095DBBE-E37C-4BC0-BD65-4AC02517D3B1}"/>
              </a:ext>
            </a:extLst>
          </p:cNvPr>
          <p:cNvSpPr/>
          <p:nvPr/>
        </p:nvSpPr>
        <p:spPr>
          <a:xfrm>
            <a:off x="159002" y="2322512"/>
            <a:ext cx="190150" cy="201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868817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FEB080-08ED-A713-9839-8820D5D68843}"/>
              </a:ext>
            </a:extLst>
          </p:cNvPr>
          <p:cNvSpPr>
            <a:spLocks noGrp="1"/>
          </p:cNvSpPr>
          <p:nvPr>
            <p:ph type="title"/>
          </p:nvPr>
        </p:nvSpPr>
        <p:spPr>
          <a:xfrm>
            <a:off x="2290917" y="250724"/>
            <a:ext cx="7266038" cy="1093788"/>
          </a:xfrm>
          <a:solidFill>
            <a:schemeClr val="bg1"/>
          </a:solidFill>
          <a:ln>
            <a:solidFill>
              <a:schemeClr val="tx1"/>
            </a:solidFill>
          </a:ln>
        </p:spPr>
        <p:txBody>
          <a:bodyPr>
            <a:normAutofit/>
          </a:bodyPr>
          <a:lstStyle/>
          <a:p>
            <a:pPr algn="ctr" eaLnBrk="1" hangingPunct="1">
              <a:defRPr/>
            </a:pPr>
            <a:r>
              <a:rPr lang="en-US" altLang="en-US" sz="2400" b="1" dirty="0">
                <a:solidFill>
                  <a:srgbClr val="C00000"/>
                </a:solidFill>
                <a:latin typeface="Arial" panose="020B0604020202020204" pitchFamily="34" charset="0"/>
                <a:cs typeface="Arial" panose="020B0604020202020204" pitchFamily="34" charset="0"/>
              </a:rPr>
              <a:t>The Basic Defending and Attacking Phases of Play: Team Shape Development in 11 v 11</a:t>
            </a:r>
          </a:p>
        </p:txBody>
      </p:sp>
      <p:sp>
        <p:nvSpPr>
          <p:cNvPr id="7" name="Subtitle 2">
            <a:extLst>
              <a:ext uri="{FF2B5EF4-FFF2-40B4-BE49-F238E27FC236}">
                <a16:creationId xmlns:a16="http://schemas.microsoft.com/office/drawing/2014/main" id="{E19F14AC-22E4-A2C1-1239-124EDA61DDE5}"/>
              </a:ext>
            </a:extLst>
          </p:cNvPr>
          <p:cNvSpPr txBox="1">
            <a:spLocks/>
          </p:cNvSpPr>
          <p:nvPr/>
        </p:nvSpPr>
        <p:spPr>
          <a:xfrm>
            <a:off x="230189" y="1591290"/>
            <a:ext cx="11769213" cy="4723430"/>
          </a:xfrm>
          <a:prstGeom prst="rect">
            <a:avLst/>
          </a:prstGeom>
          <a:solidFill>
            <a:schemeClr val="bg1"/>
          </a:solidFill>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400" b="1" dirty="0">
                <a:latin typeface="Arial" panose="020B0604020202020204" pitchFamily="34" charset="0"/>
                <a:cs typeface="Arial" panose="020B0604020202020204" pitchFamily="34" charset="0"/>
              </a:rPr>
              <a:t>At these ages team formation is Just a </a:t>
            </a:r>
            <a:r>
              <a:rPr lang="en-US" sz="1400" b="1" u="sng" dirty="0">
                <a:latin typeface="Arial" panose="020B0604020202020204" pitchFamily="34" charset="0"/>
                <a:cs typeface="Arial" panose="020B0604020202020204" pitchFamily="34" charset="0"/>
              </a:rPr>
              <a:t>starting point</a:t>
            </a:r>
            <a:r>
              <a:rPr lang="en-US" sz="1400" b="1" dirty="0">
                <a:latin typeface="Arial" panose="020B0604020202020204" pitchFamily="34" charset="0"/>
                <a:cs typeface="Arial" panose="020B0604020202020204" pitchFamily="34" charset="0"/>
              </a:rPr>
              <a:t> for your team.</a:t>
            </a:r>
          </a:p>
          <a:p>
            <a:pPr>
              <a:lnSpc>
                <a:spcPct val="120000"/>
              </a:lnSpc>
            </a:pPr>
            <a:r>
              <a:rPr lang="en-US" sz="1400" b="1" dirty="0">
                <a:latin typeface="Arial" panose="020B0604020202020204" pitchFamily="34" charset="0"/>
                <a:cs typeface="Arial" panose="020B0604020202020204" pitchFamily="34" charset="0"/>
              </a:rPr>
              <a:t>So, if you want to at least have a starting position; you can set them up like this in your preferred way. </a:t>
            </a:r>
          </a:p>
          <a:p>
            <a:pPr>
              <a:lnSpc>
                <a:spcPct val="120000"/>
              </a:lnSpc>
            </a:pPr>
            <a:r>
              <a:rPr lang="en-US" sz="1400" b="1" dirty="0">
                <a:latin typeface="Arial" panose="020B0604020202020204" pitchFamily="34" charset="0"/>
                <a:cs typeface="Arial" panose="020B0604020202020204" pitchFamily="34" charset="0"/>
              </a:rPr>
              <a:t>No one way is necessarily better than another it depends on your own preference, but some are easier than others to initially teach.</a:t>
            </a:r>
          </a:p>
          <a:p>
            <a:pPr>
              <a:lnSpc>
                <a:spcPct val="120000"/>
              </a:lnSpc>
            </a:pPr>
            <a:r>
              <a:rPr lang="en-US" altLang="en-US" sz="1400" b="1" dirty="0">
                <a:latin typeface="Arial" panose="020B0604020202020204" pitchFamily="34" charset="0"/>
                <a:cs typeface="Arial" panose="020B0604020202020204" pitchFamily="34" charset="0"/>
              </a:rPr>
              <a:t>A simplest introduction to playing 11 v 11 in street soccer is using the 1-4-4-2 team shape. </a:t>
            </a:r>
          </a:p>
          <a:p>
            <a:pPr>
              <a:lnSpc>
                <a:spcPct val="120000"/>
              </a:lnSpc>
            </a:pPr>
            <a:r>
              <a:rPr lang="en-US" altLang="en-US" sz="1400" b="1" dirty="0">
                <a:latin typeface="Arial" panose="020B0604020202020204" pitchFamily="34" charset="0"/>
                <a:cs typeface="Arial" panose="020B0604020202020204" pitchFamily="34" charset="0"/>
              </a:rPr>
              <a:t>It is a very easy and simple “transition” from a defensive 1-4-4-2 to an attacking 1-4-2-4 using cones as reference points for players to best find their positions.</a:t>
            </a:r>
          </a:p>
          <a:p>
            <a:pPr>
              <a:lnSpc>
                <a:spcPct val="120000"/>
              </a:lnSpc>
            </a:pPr>
            <a:r>
              <a:rPr lang="en-US" sz="1400" b="1" dirty="0">
                <a:latin typeface="Arial" panose="020B0604020202020204" pitchFamily="34" charset="0"/>
                <a:cs typeface="Arial" panose="020B0604020202020204" pitchFamily="34" charset="0"/>
              </a:rPr>
              <a:t>Over the weeks training and in games you can perhaps try different formations, but we would recommend staying with this team shape for now.</a:t>
            </a:r>
          </a:p>
          <a:p>
            <a:pPr>
              <a:lnSpc>
                <a:spcPct val="120000"/>
              </a:lnSpc>
            </a:pPr>
            <a:r>
              <a:rPr lang="en-US" sz="1400" b="1" dirty="0">
                <a:latin typeface="Arial" panose="020B0604020202020204" pitchFamily="34" charset="0"/>
                <a:cs typeface="Arial" panose="020B0604020202020204" pitchFamily="34" charset="0"/>
              </a:rPr>
              <a:t>Don’t expect your players to grasp this immediately it all takes time and patience; overall let them play and have a lot of Fun.</a:t>
            </a:r>
          </a:p>
          <a:p>
            <a:pPr>
              <a:lnSpc>
                <a:spcPct val="120000"/>
              </a:lnSpc>
            </a:pPr>
            <a:r>
              <a:rPr lang="en-US" altLang="en-US" sz="1400" b="1" dirty="0">
                <a:solidFill>
                  <a:srgbClr val="C00000"/>
                </a:solidFill>
                <a:latin typeface="Arial" panose="020B0604020202020204" pitchFamily="34" charset="0"/>
                <a:cs typeface="Arial" panose="020B0604020202020204" pitchFamily="34" charset="0"/>
              </a:rPr>
              <a:t>Do encourage your players to move higher up the field in possession “as a team” from the back defensive line, don’t have big gaps between each unit / line of players (see slides 5 and 6).</a:t>
            </a:r>
          </a:p>
          <a:p>
            <a:pPr>
              <a:lnSpc>
                <a:spcPct val="120000"/>
              </a:lnSpc>
            </a:pPr>
            <a:r>
              <a:rPr lang="en-US" altLang="en-US" sz="1400" b="1" dirty="0">
                <a:latin typeface="Arial" panose="020B0604020202020204" pitchFamily="34" charset="0"/>
                <a:cs typeface="Arial" panose="020B0604020202020204" pitchFamily="34" charset="0"/>
              </a:rPr>
              <a:t>Using </a:t>
            </a:r>
            <a:r>
              <a:rPr lang="en-US" altLang="en-US" sz="1400" b="1" u="sng" dirty="0">
                <a:latin typeface="Arial" panose="020B0604020202020204" pitchFamily="34" charset="0"/>
                <a:cs typeface="Arial" panose="020B0604020202020204" pitchFamily="34" charset="0"/>
              </a:rPr>
              <a:t>Cones</a:t>
            </a:r>
            <a:r>
              <a:rPr lang="en-US" altLang="en-US" sz="1400" b="1" dirty="0">
                <a:latin typeface="Arial" panose="020B0604020202020204" pitchFamily="34" charset="0"/>
                <a:cs typeface="Arial" panose="020B0604020202020204" pitchFamily="34" charset="0"/>
              </a:rPr>
              <a:t> to identify positions is a very easy but effective way to show players team shape, try it in training.</a:t>
            </a:r>
          </a:p>
          <a:p>
            <a:pPr>
              <a:lnSpc>
                <a:spcPct val="120000"/>
              </a:lnSpc>
            </a:pPr>
            <a:r>
              <a:rPr lang="en-US" altLang="en-US" sz="1400" b="1" dirty="0">
                <a:latin typeface="Arial" panose="020B0604020202020204" pitchFamily="34" charset="0"/>
                <a:cs typeface="Arial" panose="020B0604020202020204" pitchFamily="34" charset="0"/>
              </a:rPr>
              <a:t>This shown is the usual formation set up that we would recommend but use your own ideas too.</a:t>
            </a:r>
          </a:p>
          <a:p>
            <a:pPr>
              <a:lnSpc>
                <a:spcPct val="120000"/>
              </a:lnSpc>
            </a:pPr>
            <a:endParaRPr lang="en-US" sz="1400" b="1"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D389E177-8B39-48B1-22A3-88A6718BD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9" y="243347"/>
            <a:ext cx="1125273" cy="112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70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9C9EAB4-1397-0B78-3D5A-84719519A355}"/>
              </a:ext>
            </a:extLst>
          </p:cNvPr>
          <p:cNvSpPr>
            <a:spLocks noGrp="1"/>
          </p:cNvSpPr>
          <p:nvPr>
            <p:ph idx="1"/>
          </p:nvPr>
        </p:nvSpPr>
        <p:spPr>
          <a:xfrm>
            <a:off x="570271" y="299124"/>
            <a:ext cx="10953134" cy="6345853"/>
          </a:xfrm>
          <a:solidFill>
            <a:schemeClr val="bg1"/>
          </a:solidFill>
          <a:ln w="28575">
            <a:solidFill>
              <a:schemeClr val="tx1"/>
            </a:solidFill>
          </a:ln>
        </p:spPr>
        <p:txBody>
          <a:bodyPr>
            <a:noAutofit/>
          </a:bodyPr>
          <a:lstStyle/>
          <a:p>
            <a:pPr marL="0" indent="0">
              <a:buNone/>
            </a:pPr>
            <a:endParaRPr lang="en-US" sz="10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Formation: </a:t>
            </a:r>
            <a:r>
              <a:rPr lang="en-US" sz="1200" dirty="0">
                <a:latin typeface="Arial" panose="020B0604020202020204" pitchFamily="34" charset="0"/>
                <a:cs typeface="Arial" panose="020B0604020202020204" pitchFamily="34" charset="0"/>
              </a:rPr>
              <a:t>11 vs. 11 = </a:t>
            </a:r>
            <a:r>
              <a:rPr lang="en-US" sz="1200" b="1" dirty="0">
                <a:latin typeface="Arial" panose="020B0604020202020204" pitchFamily="34" charset="0"/>
                <a:cs typeface="Arial" panose="020B0604020202020204" pitchFamily="34" charset="0"/>
              </a:rPr>
              <a:t>1 - 4 - 4 - 2 </a:t>
            </a:r>
          </a:p>
          <a:p>
            <a:pPr marL="0" indent="0">
              <a:buNone/>
            </a:pPr>
            <a:r>
              <a:rPr lang="en-US" sz="1200" dirty="0">
                <a:latin typeface="Arial" panose="020B0604020202020204" pitchFamily="34" charset="0"/>
                <a:cs typeface="Arial" panose="020B0604020202020204" pitchFamily="34" charset="0"/>
              </a:rPr>
              <a:t>GK = Goalkeeper </a:t>
            </a:r>
          </a:p>
          <a:p>
            <a:pPr marL="0" indent="0">
              <a:buNone/>
            </a:pPr>
            <a:r>
              <a:rPr lang="en-US" sz="1200" b="1" dirty="0">
                <a:latin typeface="Arial" panose="020B0604020202020204" pitchFamily="34" charset="0"/>
                <a:cs typeface="Arial" panose="020B0604020202020204" pitchFamily="34" charset="0"/>
              </a:rPr>
              <a:t>Defenders</a:t>
            </a:r>
            <a:r>
              <a:rPr lang="en-US" sz="1200" dirty="0">
                <a:latin typeface="Arial" panose="020B0604020202020204" pitchFamily="34" charset="0"/>
                <a:cs typeface="Arial" panose="020B0604020202020204" pitchFamily="34" charset="0"/>
              </a:rPr>
              <a:t>: </a:t>
            </a:r>
          </a:p>
          <a:p>
            <a:pPr marL="0" indent="0">
              <a:buNone/>
            </a:pPr>
            <a:r>
              <a:rPr lang="en-US" sz="1200" dirty="0">
                <a:latin typeface="Arial" panose="020B0604020202020204" pitchFamily="34" charset="0"/>
                <a:cs typeface="Arial" panose="020B0604020202020204" pitchFamily="34" charset="0"/>
              </a:rPr>
              <a:t>RB = Right Back </a:t>
            </a:r>
          </a:p>
          <a:p>
            <a:pPr marL="0" indent="0">
              <a:buNone/>
            </a:pPr>
            <a:r>
              <a:rPr lang="en-US" sz="1200" dirty="0">
                <a:latin typeface="Arial" panose="020B0604020202020204" pitchFamily="34" charset="0"/>
                <a:cs typeface="Arial" panose="020B0604020202020204" pitchFamily="34" charset="0"/>
              </a:rPr>
              <a:t>LB = Left Back </a:t>
            </a:r>
          </a:p>
          <a:p>
            <a:pPr marL="0" indent="0">
              <a:buNone/>
            </a:pPr>
            <a:r>
              <a:rPr lang="en-US" sz="1200" dirty="0">
                <a:latin typeface="Arial" panose="020B0604020202020204" pitchFamily="34" charset="0"/>
                <a:cs typeface="Arial" panose="020B0604020202020204" pitchFamily="34" charset="0"/>
              </a:rPr>
              <a:t>LCB = Left Central Defender </a:t>
            </a:r>
          </a:p>
          <a:p>
            <a:pPr marL="0" indent="0">
              <a:buNone/>
            </a:pPr>
            <a:r>
              <a:rPr lang="en-US" sz="1200" dirty="0">
                <a:latin typeface="Arial" panose="020B0604020202020204" pitchFamily="34" charset="0"/>
                <a:cs typeface="Arial" panose="020B0604020202020204" pitchFamily="34" charset="0"/>
              </a:rPr>
              <a:t>RCB = Right Central Defender </a:t>
            </a:r>
          </a:p>
          <a:p>
            <a:pPr marL="0" indent="0">
              <a:buNone/>
            </a:pPr>
            <a:r>
              <a:rPr lang="en-US" sz="1200" b="1" dirty="0">
                <a:latin typeface="Arial" panose="020B0604020202020204" pitchFamily="34" charset="0"/>
                <a:cs typeface="Arial" panose="020B0604020202020204" pitchFamily="34" charset="0"/>
              </a:rPr>
              <a:t>Midfielders: </a:t>
            </a:r>
          </a:p>
          <a:p>
            <a:pPr marL="0" indent="0">
              <a:buNone/>
            </a:pPr>
            <a:r>
              <a:rPr lang="en-US" sz="1200" dirty="0">
                <a:latin typeface="Arial" panose="020B0604020202020204" pitchFamily="34" charset="0"/>
                <a:cs typeface="Arial" panose="020B0604020202020204" pitchFamily="34" charset="0"/>
              </a:rPr>
              <a:t>LCM = Left Center Midfielder </a:t>
            </a:r>
          </a:p>
          <a:p>
            <a:pPr marL="0" indent="0">
              <a:buNone/>
            </a:pPr>
            <a:r>
              <a:rPr lang="en-US" sz="1200" dirty="0">
                <a:latin typeface="Arial" panose="020B0604020202020204" pitchFamily="34" charset="0"/>
                <a:cs typeface="Arial" panose="020B0604020202020204" pitchFamily="34" charset="0"/>
              </a:rPr>
              <a:t>RCM = Right Center Midfielder </a:t>
            </a:r>
          </a:p>
          <a:p>
            <a:pPr marL="0" indent="0">
              <a:buNone/>
            </a:pPr>
            <a:r>
              <a:rPr lang="en-US" sz="1200" dirty="0">
                <a:latin typeface="Arial" panose="020B0604020202020204" pitchFamily="34" charset="0"/>
                <a:cs typeface="Arial" panose="020B0604020202020204" pitchFamily="34" charset="0"/>
              </a:rPr>
              <a:t>WRM = Wide Right Midfielder</a:t>
            </a:r>
          </a:p>
          <a:p>
            <a:pPr marL="0" indent="0">
              <a:buNone/>
            </a:pPr>
            <a:r>
              <a:rPr lang="en-US" sz="1200" dirty="0">
                <a:latin typeface="Arial" panose="020B0604020202020204" pitchFamily="34" charset="0"/>
                <a:cs typeface="Arial" panose="020B0604020202020204" pitchFamily="34" charset="0"/>
              </a:rPr>
              <a:t>WLM = Wide Left Midfielder</a:t>
            </a:r>
          </a:p>
          <a:p>
            <a:pPr marL="0" indent="0">
              <a:buNone/>
            </a:pPr>
            <a:r>
              <a:rPr lang="en-US" sz="1200" b="1" dirty="0">
                <a:latin typeface="Arial" panose="020B0604020202020204" pitchFamily="34" charset="0"/>
                <a:cs typeface="Arial" panose="020B0604020202020204" pitchFamily="34" charset="0"/>
              </a:rPr>
              <a:t>Forwards: </a:t>
            </a:r>
          </a:p>
          <a:p>
            <a:pPr marL="0" indent="0">
              <a:buNone/>
            </a:pPr>
            <a:r>
              <a:rPr lang="en-US" sz="1200" dirty="0">
                <a:latin typeface="Arial" panose="020B0604020202020204" pitchFamily="34" charset="0"/>
                <a:cs typeface="Arial" panose="020B0604020202020204" pitchFamily="34" charset="0"/>
              </a:rPr>
              <a:t>ST = Left Striker </a:t>
            </a:r>
          </a:p>
          <a:p>
            <a:pPr marL="0" indent="0">
              <a:buNone/>
            </a:pPr>
            <a:r>
              <a:rPr lang="en-US" sz="1200" dirty="0">
                <a:latin typeface="Arial" panose="020B0604020202020204" pitchFamily="34" charset="0"/>
                <a:cs typeface="Arial" panose="020B0604020202020204" pitchFamily="34" charset="0"/>
              </a:rPr>
              <a:t>ST = Right Striker</a:t>
            </a:r>
          </a:p>
          <a:p>
            <a:pPr marL="0" indent="0">
              <a:buNone/>
            </a:pPr>
            <a:r>
              <a:rPr lang="en-US" sz="1200" dirty="0">
                <a:latin typeface="Arial" panose="020B0604020202020204" pitchFamily="34" charset="0"/>
                <a:cs typeface="Arial" panose="020B0604020202020204" pitchFamily="34" charset="0"/>
              </a:rPr>
              <a:t>The 4-4-2 flat is a football formation that uses a flat midfield, and is made up of four defenders, four midfielders, and two strikers. </a:t>
            </a:r>
          </a:p>
          <a:p>
            <a:pPr marL="0" indent="0">
              <a:buNone/>
            </a:pPr>
            <a:r>
              <a:rPr lang="en-US" sz="1200" dirty="0">
                <a:latin typeface="Arial" panose="020B0604020202020204" pitchFamily="34" charset="0"/>
                <a:cs typeface="Arial" panose="020B0604020202020204" pitchFamily="34" charset="0"/>
              </a:rPr>
              <a:t>Here are some things to know about the 4-4-2 flat: </a:t>
            </a:r>
          </a:p>
          <a:p>
            <a:pPr marL="0" indent="0">
              <a:buNone/>
            </a:pPr>
            <a:r>
              <a:rPr lang="en-US" sz="1200" b="1" dirty="0">
                <a:latin typeface="Arial" panose="020B0604020202020204" pitchFamily="34" charset="0"/>
                <a:cs typeface="Arial" panose="020B0604020202020204" pitchFamily="34" charset="0"/>
              </a:rPr>
              <a:t>Basic Strengths</a:t>
            </a:r>
            <a:r>
              <a:rPr lang="en-US" sz="1200" dirty="0">
                <a:latin typeface="Arial" panose="020B0604020202020204" pitchFamily="34" charset="0"/>
                <a:cs typeface="Arial" panose="020B0604020202020204" pitchFamily="34" charset="0"/>
              </a:rPr>
              <a:t>: The 4-4-2 flat can create a strong double defense wall, and the fullbacks and midfielders can put pressure on the sidelines. </a:t>
            </a:r>
          </a:p>
          <a:p>
            <a:pPr marL="0" indent="0">
              <a:buNone/>
            </a:pPr>
            <a:r>
              <a:rPr lang="en-US" sz="1200" b="1" dirty="0">
                <a:latin typeface="Arial" panose="020B0604020202020204" pitchFamily="34" charset="0"/>
                <a:cs typeface="Arial" panose="020B0604020202020204" pitchFamily="34" charset="0"/>
              </a:rPr>
              <a:t>Basic Weaknesses</a:t>
            </a:r>
            <a:r>
              <a:rPr lang="en-US" sz="1200" dirty="0">
                <a:latin typeface="Arial" panose="020B0604020202020204" pitchFamily="34" charset="0"/>
                <a:cs typeface="Arial" panose="020B0604020202020204" pitchFamily="34" charset="0"/>
              </a:rPr>
              <a:t>: The 4-4-2 flat can be outnumbered in central if the opposition has three or more players in their midfield. </a:t>
            </a:r>
          </a:p>
          <a:p>
            <a:pPr marL="0" indent="0">
              <a:buNone/>
            </a:pPr>
            <a:r>
              <a:rPr lang="en-US" sz="1200" dirty="0">
                <a:latin typeface="Arial" panose="020B0604020202020204" pitchFamily="34" charset="0"/>
                <a:cs typeface="Arial" panose="020B0604020202020204" pitchFamily="34" charset="0"/>
              </a:rPr>
              <a:t>The gap between the midfield and attack can also be exploited by the opposition.</a:t>
            </a:r>
          </a:p>
          <a:p>
            <a:pPr marL="0" indent="0">
              <a:buNone/>
            </a:pPr>
            <a:r>
              <a:rPr lang="en-US" sz="1200" dirty="0">
                <a:latin typeface="Arial" panose="020B0604020202020204" pitchFamily="34" charset="0"/>
                <a:cs typeface="Arial" panose="020B0604020202020204" pitchFamily="34" charset="0"/>
              </a:rPr>
              <a:t>Popularity: The 4-4-2 has seen a resurgence among teams that want to contain their opponents.                                                              </a:t>
            </a:r>
          </a:p>
        </p:txBody>
      </p:sp>
      <p:sp>
        <p:nvSpPr>
          <p:cNvPr id="64" name="Rectangle 2">
            <a:extLst>
              <a:ext uri="{FF2B5EF4-FFF2-40B4-BE49-F238E27FC236}">
                <a16:creationId xmlns:a16="http://schemas.microsoft.com/office/drawing/2014/main" id="{F4C2ABB4-E29A-863F-50AA-1D8FAF48D241}"/>
              </a:ext>
            </a:extLst>
          </p:cNvPr>
          <p:cNvSpPr>
            <a:spLocks noChangeArrowheads="1"/>
          </p:cNvSpPr>
          <p:nvPr/>
        </p:nvSpPr>
        <p:spPr bwMode="auto">
          <a:xfrm>
            <a:off x="3518362" y="924232"/>
            <a:ext cx="4386774" cy="3539612"/>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800" i="1" dirty="0">
              <a:solidFill>
                <a:schemeClr val="tx2"/>
              </a:solidFill>
            </a:endParaRPr>
          </a:p>
        </p:txBody>
      </p:sp>
      <p:sp>
        <p:nvSpPr>
          <p:cNvPr id="65" name="Rectangle 3">
            <a:extLst>
              <a:ext uri="{FF2B5EF4-FFF2-40B4-BE49-F238E27FC236}">
                <a16:creationId xmlns:a16="http://schemas.microsoft.com/office/drawing/2014/main" id="{42E360C0-4AA7-CFE9-E56A-06F260FF2FD5}"/>
              </a:ext>
            </a:extLst>
          </p:cNvPr>
          <p:cNvSpPr>
            <a:spLocks noChangeArrowheads="1"/>
          </p:cNvSpPr>
          <p:nvPr/>
        </p:nvSpPr>
        <p:spPr bwMode="auto">
          <a:xfrm>
            <a:off x="3527322" y="1580842"/>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66" name="Rectangle 65">
            <a:extLst>
              <a:ext uri="{FF2B5EF4-FFF2-40B4-BE49-F238E27FC236}">
                <a16:creationId xmlns:a16="http://schemas.microsoft.com/office/drawing/2014/main" id="{F45685ED-0414-3903-DAAA-DA1F2406FA93}"/>
              </a:ext>
            </a:extLst>
          </p:cNvPr>
          <p:cNvSpPr>
            <a:spLocks noChangeArrowheads="1"/>
          </p:cNvSpPr>
          <p:nvPr/>
        </p:nvSpPr>
        <p:spPr bwMode="auto">
          <a:xfrm>
            <a:off x="3527322" y="2038042"/>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67" name="Rectangle 66" descr="Rombos transparentes">
            <a:extLst>
              <a:ext uri="{FF2B5EF4-FFF2-40B4-BE49-F238E27FC236}">
                <a16:creationId xmlns:a16="http://schemas.microsoft.com/office/drawing/2014/main" id="{1093EC69-DDC7-91B4-471D-F42511E89981}"/>
              </a:ext>
            </a:extLst>
          </p:cNvPr>
          <p:cNvSpPr>
            <a:spLocks noChangeArrowheads="1"/>
          </p:cNvSpPr>
          <p:nvPr/>
        </p:nvSpPr>
        <p:spPr bwMode="auto">
          <a:xfrm>
            <a:off x="3365961" y="2322546"/>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1400">
              <a:latin typeface="Constantia" panose="02030602050306030303" pitchFamily="18" charset="0"/>
            </a:endParaRPr>
          </a:p>
        </p:txBody>
      </p:sp>
      <p:sp>
        <p:nvSpPr>
          <p:cNvPr id="68" name="Text Box 12">
            <a:extLst>
              <a:ext uri="{FF2B5EF4-FFF2-40B4-BE49-F238E27FC236}">
                <a16:creationId xmlns:a16="http://schemas.microsoft.com/office/drawing/2014/main" id="{80DD306E-C6C4-8174-ADCF-B2F7C5DC06B1}"/>
              </a:ext>
            </a:extLst>
          </p:cNvPr>
          <p:cNvSpPr txBox="1">
            <a:spLocks noChangeArrowheads="1"/>
          </p:cNvSpPr>
          <p:nvPr/>
        </p:nvSpPr>
        <p:spPr bwMode="auto">
          <a:xfrm>
            <a:off x="6677659" y="2953166"/>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9</a:t>
            </a:r>
            <a:endParaRPr lang="es-ES_tradnl" altLang="en-US" sz="1050" dirty="0">
              <a:latin typeface="Constantia" panose="02030602050306030303" pitchFamily="18" charset="0"/>
            </a:endParaRPr>
          </a:p>
        </p:txBody>
      </p:sp>
      <p:sp>
        <p:nvSpPr>
          <p:cNvPr id="69" name="Text Box 13">
            <a:extLst>
              <a:ext uri="{FF2B5EF4-FFF2-40B4-BE49-F238E27FC236}">
                <a16:creationId xmlns:a16="http://schemas.microsoft.com/office/drawing/2014/main" id="{5E55262D-B557-7551-F757-70BA4B691C30}"/>
              </a:ext>
            </a:extLst>
          </p:cNvPr>
          <p:cNvSpPr txBox="1">
            <a:spLocks noChangeArrowheads="1"/>
          </p:cNvSpPr>
          <p:nvPr/>
        </p:nvSpPr>
        <p:spPr bwMode="auto">
          <a:xfrm>
            <a:off x="4728336" y="3151077"/>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4</a:t>
            </a:r>
            <a:endParaRPr lang="es-ES_tradnl" altLang="en-US" sz="1100" dirty="0">
              <a:latin typeface="Constantia" panose="02030602050306030303" pitchFamily="18" charset="0"/>
            </a:endParaRPr>
          </a:p>
        </p:txBody>
      </p:sp>
      <p:sp>
        <p:nvSpPr>
          <p:cNvPr id="70" name="Text Box 14">
            <a:extLst>
              <a:ext uri="{FF2B5EF4-FFF2-40B4-BE49-F238E27FC236}">
                <a16:creationId xmlns:a16="http://schemas.microsoft.com/office/drawing/2014/main" id="{2030BFBA-C25C-9570-DAE2-6E484D67151B}"/>
              </a:ext>
            </a:extLst>
          </p:cNvPr>
          <p:cNvSpPr txBox="1">
            <a:spLocks noChangeArrowheads="1"/>
          </p:cNvSpPr>
          <p:nvPr/>
        </p:nvSpPr>
        <p:spPr bwMode="auto">
          <a:xfrm>
            <a:off x="6655736" y="2388727"/>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10</a:t>
            </a:r>
            <a:endParaRPr lang="es-ES_tradnl" altLang="en-US" sz="1100" dirty="0">
              <a:latin typeface="Constantia" panose="02030602050306030303" pitchFamily="18" charset="0"/>
            </a:endParaRPr>
          </a:p>
        </p:txBody>
      </p:sp>
      <p:sp>
        <p:nvSpPr>
          <p:cNvPr id="71" name="Text Box 17">
            <a:extLst>
              <a:ext uri="{FF2B5EF4-FFF2-40B4-BE49-F238E27FC236}">
                <a16:creationId xmlns:a16="http://schemas.microsoft.com/office/drawing/2014/main" id="{B1ABB809-6FE9-0E5F-30F0-AAA055A74D10}"/>
              </a:ext>
            </a:extLst>
          </p:cNvPr>
          <p:cNvSpPr txBox="1">
            <a:spLocks noChangeArrowheads="1"/>
          </p:cNvSpPr>
          <p:nvPr/>
        </p:nvSpPr>
        <p:spPr bwMode="auto">
          <a:xfrm>
            <a:off x="3759096" y="2553912"/>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a:t>
            </a:r>
            <a:endParaRPr lang="es-ES_tradnl" altLang="en-US" sz="1100" dirty="0">
              <a:latin typeface="Constantia" panose="02030602050306030303" pitchFamily="18" charset="0"/>
            </a:endParaRPr>
          </a:p>
        </p:txBody>
      </p:sp>
      <p:sp>
        <p:nvSpPr>
          <p:cNvPr id="72" name="Text Box 18">
            <a:extLst>
              <a:ext uri="{FF2B5EF4-FFF2-40B4-BE49-F238E27FC236}">
                <a16:creationId xmlns:a16="http://schemas.microsoft.com/office/drawing/2014/main" id="{DBFFED91-1E93-E023-97EB-F8C2356A1FFD}"/>
              </a:ext>
            </a:extLst>
          </p:cNvPr>
          <p:cNvSpPr txBox="1">
            <a:spLocks noChangeArrowheads="1"/>
          </p:cNvSpPr>
          <p:nvPr/>
        </p:nvSpPr>
        <p:spPr bwMode="auto">
          <a:xfrm>
            <a:off x="5909939" y="374436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7</a:t>
            </a:r>
            <a:endParaRPr lang="es-ES_tradnl" altLang="en-US" sz="1050" dirty="0">
              <a:latin typeface="Constantia" panose="02030602050306030303" pitchFamily="18" charset="0"/>
            </a:endParaRPr>
          </a:p>
        </p:txBody>
      </p:sp>
      <p:sp>
        <p:nvSpPr>
          <p:cNvPr id="73" name="Text Box 19">
            <a:extLst>
              <a:ext uri="{FF2B5EF4-FFF2-40B4-BE49-F238E27FC236}">
                <a16:creationId xmlns:a16="http://schemas.microsoft.com/office/drawing/2014/main" id="{22E63CA0-844E-5B14-E383-8FE090C49D6E}"/>
              </a:ext>
            </a:extLst>
          </p:cNvPr>
          <p:cNvSpPr txBox="1">
            <a:spLocks noChangeArrowheads="1"/>
          </p:cNvSpPr>
          <p:nvPr/>
        </p:nvSpPr>
        <p:spPr bwMode="auto">
          <a:xfrm>
            <a:off x="4848214" y="3790642"/>
            <a:ext cx="457200" cy="276999"/>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200" b="1" dirty="0">
                <a:solidFill>
                  <a:schemeClr val="bg1"/>
                </a:solidFill>
                <a:latin typeface="Constantia" panose="02030602050306030303" pitchFamily="18" charset="0"/>
              </a:rPr>
              <a:t>   2</a:t>
            </a:r>
            <a:endParaRPr lang="es-ES_tradnl" altLang="en-US" sz="1200" dirty="0">
              <a:latin typeface="Constantia" panose="02030602050306030303" pitchFamily="18" charset="0"/>
            </a:endParaRPr>
          </a:p>
        </p:txBody>
      </p:sp>
      <p:sp>
        <p:nvSpPr>
          <p:cNvPr id="74" name="Text Box 20">
            <a:extLst>
              <a:ext uri="{FF2B5EF4-FFF2-40B4-BE49-F238E27FC236}">
                <a16:creationId xmlns:a16="http://schemas.microsoft.com/office/drawing/2014/main" id="{C3955CF4-4A93-EC97-918D-77AE287B72AF}"/>
              </a:ext>
            </a:extLst>
          </p:cNvPr>
          <p:cNvSpPr txBox="1">
            <a:spLocks noChangeArrowheads="1"/>
          </p:cNvSpPr>
          <p:nvPr/>
        </p:nvSpPr>
        <p:spPr bwMode="auto">
          <a:xfrm>
            <a:off x="4874342" y="1580842"/>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3</a:t>
            </a:r>
            <a:endParaRPr lang="es-ES_tradnl" altLang="en-US" sz="1100" dirty="0">
              <a:latin typeface="Constantia" panose="02030602050306030303" pitchFamily="18" charset="0"/>
            </a:endParaRPr>
          </a:p>
        </p:txBody>
      </p:sp>
      <p:sp>
        <p:nvSpPr>
          <p:cNvPr id="75" name="Text Box 21">
            <a:extLst>
              <a:ext uri="{FF2B5EF4-FFF2-40B4-BE49-F238E27FC236}">
                <a16:creationId xmlns:a16="http://schemas.microsoft.com/office/drawing/2014/main" id="{E45E04C9-8C4D-183A-CD9A-9A3DFEF142BF}"/>
              </a:ext>
            </a:extLst>
          </p:cNvPr>
          <p:cNvSpPr txBox="1">
            <a:spLocks noChangeArrowheads="1"/>
          </p:cNvSpPr>
          <p:nvPr/>
        </p:nvSpPr>
        <p:spPr bwMode="auto">
          <a:xfrm>
            <a:off x="5870498" y="164481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11</a:t>
            </a:r>
            <a:endParaRPr lang="es-ES_tradnl" altLang="en-US" sz="1100" dirty="0">
              <a:latin typeface="Constantia" panose="02030602050306030303" pitchFamily="18" charset="0"/>
            </a:endParaRPr>
          </a:p>
        </p:txBody>
      </p:sp>
      <p:sp>
        <p:nvSpPr>
          <p:cNvPr id="76" name="Text Box 14">
            <a:extLst>
              <a:ext uri="{FF2B5EF4-FFF2-40B4-BE49-F238E27FC236}">
                <a16:creationId xmlns:a16="http://schemas.microsoft.com/office/drawing/2014/main" id="{6AE37620-C991-BD97-E497-0E75AB4918FF}"/>
              </a:ext>
            </a:extLst>
          </p:cNvPr>
          <p:cNvSpPr txBox="1">
            <a:spLocks noChangeArrowheads="1"/>
          </p:cNvSpPr>
          <p:nvPr/>
        </p:nvSpPr>
        <p:spPr bwMode="auto">
          <a:xfrm>
            <a:off x="5681339" y="2335644"/>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6</a:t>
            </a:r>
            <a:endParaRPr lang="es-ES_tradnl" altLang="en-US" sz="1100" dirty="0">
              <a:latin typeface="Constantia" panose="02030602050306030303" pitchFamily="18" charset="0"/>
            </a:endParaRPr>
          </a:p>
        </p:txBody>
      </p:sp>
      <p:grpSp>
        <p:nvGrpSpPr>
          <p:cNvPr id="77" name="Group 280">
            <a:extLst>
              <a:ext uri="{FF2B5EF4-FFF2-40B4-BE49-F238E27FC236}">
                <a16:creationId xmlns:a16="http://schemas.microsoft.com/office/drawing/2014/main" id="{D59A131A-9C0E-595D-68AF-397C721FB799}"/>
              </a:ext>
            </a:extLst>
          </p:cNvPr>
          <p:cNvGrpSpPr>
            <a:grpSpLocks/>
          </p:cNvGrpSpPr>
          <p:nvPr/>
        </p:nvGrpSpPr>
        <p:grpSpPr bwMode="auto">
          <a:xfrm>
            <a:off x="4243697" y="2598725"/>
            <a:ext cx="200663" cy="160338"/>
            <a:chOff x="0" y="0"/>
            <a:chExt cx="89" cy="85"/>
          </a:xfrm>
        </p:grpSpPr>
        <p:sp>
          <p:nvSpPr>
            <p:cNvPr id="78" name="Freeform 281">
              <a:extLst>
                <a:ext uri="{FF2B5EF4-FFF2-40B4-BE49-F238E27FC236}">
                  <a16:creationId xmlns:a16="http://schemas.microsoft.com/office/drawing/2014/main" id="{32D6FBAE-6F30-70DB-D977-9C300583CA19}"/>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79" name="Freeform 282">
              <a:extLst>
                <a:ext uri="{FF2B5EF4-FFF2-40B4-BE49-F238E27FC236}">
                  <a16:creationId xmlns:a16="http://schemas.microsoft.com/office/drawing/2014/main" id="{4BC31F42-0F41-C8E6-825F-139C7F03C582}"/>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0" name="Freeform 283">
              <a:extLst>
                <a:ext uri="{FF2B5EF4-FFF2-40B4-BE49-F238E27FC236}">
                  <a16:creationId xmlns:a16="http://schemas.microsoft.com/office/drawing/2014/main" id="{87AC61CE-1D4F-C992-18DB-4FEF00689109}"/>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1" name="Freeform 284">
              <a:extLst>
                <a:ext uri="{FF2B5EF4-FFF2-40B4-BE49-F238E27FC236}">
                  <a16:creationId xmlns:a16="http://schemas.microsoft.com/office/drawing/2014/main" id="{9FA21862-E9C6-BA3B-0149-419C9455F3EE}"/>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2" name="Freeform 285">
              <a:extLst>
                <a:ext uri="{FF2B5EF4-FFF2-40B4-BE49-F238E27FC236}">
                  <a16:creationId xmlns:a16="http://schemas.microsoft.com/office/drawing/2014/main" id="{C05E8D0C-C3ED-1B1C-CE63-827382479270}"/>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3" name="Freeform 286">
              <a:extLst>
                <a:ext uri="{FF2B5EF4-FFF2-40B4-BE49-F238E27FC236}">
                  <a16:creationId xmlns:a16="http://schemas.microsoft.com/office/drawing/2014/main" id="{B3CE6F5A-4A82-2B9D-AB59-7ED7B22925D3}"/>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4" name="Freeform 287">
              <a:extLst>
                <a:ext uri="{FF2B5EF4-FFF2-40B4-BE49-F238E27FC236}">
                  <a16:creationId xmlns:a16="http://schemas.microsoft.com/office/drawing/2014/main" id="{948D422E-220F-786F-B272-C2FFFA7CBEA7}"/>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5" name="Freeform 288">
              <a:extLst>
                <a:ext uri="{FF2B5EF4-FFF2-40B4-BE49-F238E27FC236}">
                  <a16:creationId xmlns:a16="http://schemas.microsoft.com/office/drawing/2014/main" id="{A7DC7771-4ED5-9BD7-09EE-718C41BE8B2D}"/>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6" name="Freeform 289">
              <a:extLst>
                <a:ext uri="{FF2B5EF4-FFF2-40B4-BE49-F238E27FC236}">
                  <a16:creationId xmlns:a16="http://schemas.microsoft.com/office/drawing/2014/main" id="{5741FA62-7A92-8592-A656-1622D6112832}"/>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7" name="Freeform 290">
              <a:extLst>
                <a:ext uri="{FF2B5EF4-FFF2-40B4-BE49-F238E27FC236}">
                  <a16:creationId xmlns:a16="http://schemas.microsoft.com/office/drawing/2014/main" id="{DBC9D10B-23E5-F220-AF44-DB8B30B4ED95}"/>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8" name="Freeform 291">
              <a:extLst>
                <a:ext uri="{FF2B5EF4-FFF2-40B4-BE49-F238E27FC236}">
                  <a16:creationId xmlns:a16="http://schemas.microsoft.com/office/drawing/2014/main" id="{43D7E6BA-9220-02E5-16D4-97A4B0B94FB8}"/>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89" name="Freeform 292">
              <a:extLst>
                <a:ext uri="{FF2B5EF4-FFF2-40B4-BE49-F238E27FC236}">
                  <a16:creationId xmlns:a16="http://schemas.microsoft.com/office/drawing/2014/main" id="{9105E594-427B-5B65-2655-C0C3D299AE50}"/>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90" name="Text Box 13">
            <a:extLst>
              <a:ext uri="{FF2B5EF4-FFF2-40B4-BE49-F238E27FC236}">
                <a16:creationId xmlns:a16="http://schemas.microsoft.com/office/drawing/2014/main" id="{A4C29EB8-727D-C6B5-3B74-23A4DD1A6C56}"/>
              </a:ext>
            </a:extLst>
          </p:cNvPr>
          <p:cNvSpPr txBox="1">
            <a:spLocks noChangeArrowheads="1"/>
          </p:cNvSpPr>
          <p:nvPr/>
        </p:nvSpPr>
        <p:spPr bwMode="auto">
          <a:xfrm>
            <a:off x="4728336" y="231317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5</a:t>
            </a:r>
            <a:endParaRPr lang="es-ES_tradnl" altLang="en-US" sz="1100" dirty="0">
              <a:latin typeface="Constantia" panose="02030602050306030303" pitchFamily="18" charset="0"/>
            </a:endParaRPr>
          </a:p>
        </p:txBody>
      </p:sp>
      <p:sp>
        <p:nvSpPr>
          <p:cNvPr id="91" name="Text Box 12">
            <a:extLst>
              <a:ext uri="{FF2B5EF4-FFF2-40B4-BE49-F238E27FC236}">
                <a16:creationId xmlns:a16="http://schemas.microsoft.com/office/drawing/2014/main" id="{AF6A496E-5F5B-566D-1394-9C1EE4E556FD}"/>
              </a:ext>
            </a:extLst>
          </p:cNvPr>
          <p:cNvSpPr txBox="1">
            <a:spLocks noChangeArrowheads="1"/>
          </p:cNvSpPr>
          <p:nvPr/>
        </p:nvSpPr>
        <p:spPr bwMode="auto">
          <a:xfrm>
            <a:off x="5719441" y="3020272"/>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8</a:t>
            </a:r>
            <a:endParaRPr lang="es-ES_tradnl" altLang="en-US" sz="1050" dirty="0">
              <a:latin typeface="Constantia" panose="02030602050306030303" pitchFamily="18" charset="0"/>
            </a:endParaRPr>
          </a:p>
        </p:txBody>
      </p:sp>
      <p:sp>
        <p:nvSpPr>
          <p:cNvPr id="92" name="Rectangle 91">
            <a:extLst>
              <a:ext uri="{FF2B5EF4-FFF2-40B4-BE49-F238E27FC236}">
                <a16:creationId xmlns:a16="http://schemas.microsoft.com/office/drawing/2014/main" id="{705854C6-0C76-3E2F-8F50-CB1646DBE712}"/>
              </a:ext>
            </a:extLst>
          </p:cNvPr>
          <p:cNvSpPr/>
          <p:nvPr/>
        </p:nvSpPr>
        <p:spPr>
          <a:xfrm>
            <a:off x="4720786" y="2074806"/>
            <a:ext cx="457200" cy="188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LCB</a:t>
            </a:r>
          </a:p>
        </p:txBody>
      </p:sp>
      <p:sp>
        <p:nvSpPr>
          <p:cNvPr id="93" name="Rectangle 92">
            <a:extLst>
              <a:ext uri="{FF2B5EF4-FFF2-40B4-BE49-F238E27FC236}">
                <a16:creationId xmlns:a16="http://schemas.microsoft.com/office/drawing/2014/main" id="{B0C1950F-D161-89E3-C1DF-940E014FC563}"/>
              </a:ext>
            </a:extLst>
          </p:cNvPr>
          <p:cNvSpPr/>
          <p:nvPr/>
        </p:nvSpPr>
        <p:spPr>
          <a:xfrm>
            <a:off x="4743708" y="2895352"/>
            <a:ext cx="457200" cy="188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RCB</a:t>
            </a:r>
          </a:p>
        </p:txBody>
      </p:sp>
      <p:sp>
        <p:nvSpPr>
          <p:cNvPr id="94" name="Rectangle 93">
            <a:extLst>
              <a:ext uri="{FF2B5EF4-FFF2-40B4-BE49-F238E27FC236}">
                <a16:creationId xmlns:a16="http://schemas.microsoft.com/office/drawing/2014/main" id="{21E2ABA8-C457-1878-7773-C051F3095FD7}"/>
              </a:ext>
            </a:extLst>
          </p:cNvPr>
          <p:cNvSpPr/>
          <p:nvPr/>
        </p:nvSpPr>
        <p:spPr>
          <a:xfrm>
            <a:off x="4898822" y="1348756"/>
            <a:ext cx="457200" cy="188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LB</a:t>
            </a:r>
          </a:p>
        </p:txBody>
      </p:sp>
      <p:sp>
        <p:nvSpPr>
          <p:cNvPr id="95" name="Rectangle 94">
            <a:extLst>
              <a:ext uri="{FF2B5EF4-FFF2-40B4-BE49-F238E27FC236}">
                <a16:creationId xmlns:a16="http://schemas.microsoft.com/office/drawing/2014/main" id="{6243ABCF-CF1F-F205-154D-4563B761BFAD}"/>
              </a:ext>
            </a:extLst>
          </p:cNvPr>
          <p:cNvSpPr/>
          <p:nvPr/>
        </p:nvSpPr>
        <p:spPr>
          <a:xfrm>
            <a:off x="4848214" y="3565873"/>
            <a:ext cx="457200" cy="188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RB</a:t>
            </a:r>
          </a:p>
        </p:txBody>
      </p:sp>
      <p:sp>
        <p:nvSpPr>
          <p:cNvPr id="96" name="Rectangle 95">
            <a:extLst>
              <a:ext uri="{FF2B5EF4-FFF2-40B4-BE49-F238E27FC236}">
                <a16:creationId xmlns:a16="http://schemas.microsoft.com/office/drawing/2014/main" id="{A5607711-2A3A-A3E2-C2BE-A8975D251BEC}"/>
              </a:ext>
            </a:extLst>
          </p:cNvPr>
          <p:cNvSpPr/>
          <p:nvPr/>
        </p:nvSpPr>
        <p:spPr>
          <a:xfrm>
            <a:off x="3794073" y="2317417"/>
            <a:ext cx="457200" cy="188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GK</a:t>
            </a:r>
          </a:p>
        </p:txBody>
      </p:sp>
      <p:sp>
        <p:nvSpPr>
          <p:cNvPr id="97" name="Rectangle 96">
            <a:extLst>
              <a:ext uri="{FF2B5EF4-FFF2-40B4-BE49-F238E27FC236}">
                <a16:creationId xmlns:a16="http://schemas.microsoft.com/office/drawing/2014/main" id="{EA916331-B630-C1A7-BC94-F31F9C6329BB}"/>
              </a:ext>
            </a:extLst>
          </p:cNvPr>
          <p:cNvSpPr/>
          <p:nvPr/>
        </p:nvSpPr>
        <p:spPr>
          <a:xfrm>
            <a:off x="5846239" y="1419696"/>
            <a:ext cx="528545" cy="1964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WLM</a:t>
            </a:r>
          </a:p>
        </p:txBody>
      </p:sp>
      <p:sp>
        <p:nvSpPr>
          <p:cNvPr id="98" name="Rectangle 97">
            <a:extLst>
              <a:ext uri="{FF2B5EF4-FFF2-40B4-BE49-F238E27FC236}">
                <a16:creationId xmlns:a16="http://schemas.microsoft.com/office/drawing/2014/main" id="{FA7A7FF4-E8BE-2639-4CA4-05F1E406F8A7}"/>
              </a:ext>
            </a:extLst>
          </p:cNvPr>
          <p:cNvSpPr/>
          <p:nvPr/>
        </p:nvSpPr>
        <p:spPr>
          <a:xfrm>
            <a:off x="6655736" y="2186440"/>
            <a:ext cx="457200" cy="188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LS</a:t>
            </a:r>
          </a:p>
        </p:txBody>
      </p:sp>
      <p:sp>
        <p:nvSpPr>
          <p:cNvPr id="99" name="Rectangle 98">
            <a:extLst>
              <a:ext uri="{FF2B5EF4-FFF2-40B4-BE49-F238E27FC236}">
                <a16:creationId xmlns:a16="http://schemas.microsoft.com/office/drawing/2014/main" id="{CA36222A-29C5-CACF-7F30-6A0D0FF57306}"/>
              </a:ext>
            </a:extLst>
          </p:cNvPr>
          <p:cNvSpPr/>
          <p:nvPr/>
        </p:nvSpPr>
        <p:spPr>
          <a:xfrm>
            <a:off x="5728645" y="2778372"/>
            <a:ext cx="481457" cy="1937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RCM</a:t>
            </a:r>
          </a:p>
        </p:txBody>
      </p:sp>
      <p:sp>
        <p:nvSpPr>
          <p:cNvPr id="100" name="Rectangle 99">
            <a:extLst>
              <a:ext uri="{FF2B5EF4-FFF2-40B4-BE49-F238E27FC236}">
                <a16:creationId xmlns:a16="http://schemas.microsoft.com/office/drawing/2014/main" id="{33F23417-BC01-A72E-A9D2-5571F0F07448}"/>
              </a:ext>
            </a:extLst>
          </p:cNvPr>
          <p:cNvSpPr/>
          <p:nvPr/>
        </p:nvSpPr>
        <p:spPr>
          <a:xfrm>
            <a:off x="5695183" y="2135604"/>
            <a:ext cx="481458" cy="188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LCM</a:t>
            </a:r>
          </a:p>
        </p:txBody>
      </p:sp>
      <p:sp>
        <p:nvSpPr>
          <p:cNvPr id="101" name="Rectangle 100">
            <a:extLst>
              <a:ext uri="{FF2B5EF4-FFF2-40B4-BE49-F238E27FC236}">
                <a16:creationId xmlns:a16="http://schemas.microsoft.com/office/drawing/2014/main" id="{AF4AD623-BCAD-3812-78C9-5DAADC2299FE}"/>
              </a:ext>
            </a:extLst>
          </p:cNvPr>
          <p:cNvSpPr/>
          <p:nvPr/>
        </p:nvSpPr>
        <p:spPr>
          <a:xfrm>
            <a:off x="5870498" y="3493439"/>
            <a:ext cx="528546" cy="21146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WRM</a:t>
            </a:r>
          </a:p>
        </p:txBody>
      </p:sp>
      <p:sp>
        <p:nvSpPr>
          <p:cNvPr id="102" name="Rectangle 101">
            <a:extLst>
              <a:ext uri="{FF2B5EF4-FFF2-40B4-BE49-F238E27FC236}">
                <a16:creationId xmlns:a16="http://schemas.microsoft.com/office/drawing/2014/main" id="{C9C3BE23-C953-E0EC-762B-1217A8D9BE3F}"/>
              </a:ext>
            </a:extLst>
          </p:cNvPr>
          <p:cNvSpPr/>
          <p:nvPr/>
        </p:nvSpPr>
        <p:spPr>
          <a:xfrm>
            <a:off x="6677659" y="2741697"/>
            <a:ext cx="457200" cy="1886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RS</a:t>
            </a:r>
          </a:p>
        </p:txBody>
      </p:sp>
    </p:spTree>
    <p:extLst>
      <p:ext uri="{BB962C8B-B14F-4D97-AF65-F5344CB8AC3E}">
        <p14:creationId xmlns:p14="http://schemas.microsoft.com/office/powerpoint/2010/main" val="3795051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B967FD-3F66-F5F6-7299-5CAFCAB23F04}"/>
              </a:ext>
            </a:extLst>
          </p:cNvPr>
          <p:cNvSpPr>
            <a:spLocks noChangeArrowheads="1"/>
          </p:cNvSpPr>
          <p:nvPr/>
        </p:nvSpPr>
        <p:spPr bwMode="auto">
          <a:xfrm>
            <a:off x="2209800" y="990600"/>
            <a:ext cx="7696200" cy="50292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800" i="1" dirty="0">
              <a:solidFill>
                <a:schemeClr val="tx2"/>
              </a:solidFill>
            </a:endParaRPr>
          </a:p>
        </p:txBody>
      </p:sp>
      <p:sp>
        <p:nvSpPr>
          <p:cNvPr id="3" name="Rectangle 3">
            <a:extLst>
              <a:ext uri="{FF2B5EF4-FFF2-40B4-BE49-F238E27FC236}">
                <a16:creationId xmlns:a16="http://schemas.microsoft.com/office/drawing/2014/main" id="{8D425D4F-B117-539A-2A76-5887AA9A6738}"/>
              </a:ext>
            </a:extLst>
          </p:cNvPr>
          <p:cNvSpPr>
            <a:spLocks noChangeArrowheads="1"/>
          </p:cNvSpPr>
          <p:nvPr/>
        </p:nvSpPr>
        <p:spPr bwMode="auto">
          <a:xfrm>
            <a:off x="2209800" y="2505075"/>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5" name="Rectangle 4">
            <a:extLst>
              <a:ext uri="{FF2B5EF4-FFF2-40B4-BE49-F238E27FC236}">
                <a16:creationId xmlns:a16="http://schemas.microsoft.com/office/drawing/2014/main" id="{1C6C3C0B-B9B9-13C2-543F-C4558AA9A6B8}"/>
              </a:ext>
            </a:extLst>
          </p:cNvPr>
          <p:cNvSpPr>
            <a:spLocks noChangeArrowheads="1"/>
          </p:cNvSpPr>
          <p:nvPr/>
        </p:nvSpPr>
        <p:spPr bwMode="auto">
          <a:xfrm>
            <a:off x="8839200" y="2492375"/>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6" name="Rectangle 5">
            <a:extLst>
              <a:ext uri="{FF2B5EF4-FFF2-40B4-BE49-F238E27FC236}">
                <a16:creationId xmlns:a16="http://schemas.microsoft.com/office/drawing/2014/main" id="{754888DE-6CDE-AEA7-A060-E2A6B4536F5C}"/>
              </a:ext>
            </a:extLst>
          </p:cNvPr>
          <p:cNvSpPr>
            <a:spLocks noChangeArrowheads="1"/>
          </p:cNvSpPr>
          <p:nvPr/>
        </p:nvSpPr>
        <p:spPr bwMode="auto">
          <a:xfrm>
            <a:off x="2209800" y="2962275"/>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7" name="Rectangle 6">
            <a:extLst>
              <a:ext uri="{FF2B5EF4-FFF2-40B4-BE49-F238E27FC236}">
                <a16:creationId xmlns:a16="http://schemas.microsoft.com/office/drawing/2014/main" id="{23164557-EF46-DCB4-EC4D-674FAE5F3209}"/>
              </a:ext>
            </a:extLst>
          </p:cNvPr>
          <p:cNvSpPr>
            <a:spLocks noChangeArrowheads="1"/>
          </p:cNvSpPr>
          <p:nvPr/>
        </p:nvSpPr>
        <p:spPr bwMode="auto">
          <a:xfrm>
            <a:off x="9444454" y="2979839"/>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8" name="Oval 7">
            <a:extLst>
              <a:ext uri="{FF2B5EF4-FFF2-40B4-BE49-F238E27FC236}">
                <a16:creationId xmlns:a16="http://schemas.microsoft.com/office/drawing/2014/main" id="{31A35EE7-139A-DE22-7D40-F33F228EB6A3}"/>
              </a:ext>
            </a:extLst>
          </p:cNvPr>
          <p:cNvSpPr>
            <a:spLocks noChangeArrowheads="1"/>
          </p:cNvSpPr>
          <p:nvPr/>
        </p:nvSpPr>
        <p:spPr bwMode="auto">
          <a:xfrm>
            <a:off x="5334000" y="2743200"/>
            <a:ext cx="1371600" cy="1295400"/>
          </a:xfrm>
          <a:prstGeom prst="ellipse">
            <a:avLst/>
          </a:prstGeom>
          <a:solidFill>
            <a:srgbClr val="00CC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9" name="Line 8">
            <a:extLst>
              <a:ext uri="{FF2B5EF4-FFF2-40B4-BE49-F238E27FC236}">
                <a16:creationId xmlns:a16="http://schemas.microsoft.com/office/drawing/2014/main" id="{4AC45399-2E77-5A42-2172-338C5D34035A}"/>
              </a:ext>
            </a:extLst>
          </p:cNvPr>
          <p:cNvSpPr>
            <a:spLocks noChangeShapeType="1"/>
          </p:cNvSpPr>
          <p:nvPr/>
        </p:nvSpPr>
        <p:spPr bwMode="auto">
          <a:xfrm>
            <a:off x="6019800" y="990600"/>
            <a:ext cx="0"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descr="Rombos transparentes">
            <a:extLst>
              <a:ext uri="{FF2B5EF4-FFF2-40B4-BE49-F238E27FC236}">
                <a16:creationId xmlns:a16="http://schemas.microsoft.com/office/drawing/2014/main" id="{69283DE6-78CB-997D-CA3C-684AE105A2AC}"/>
              </a:ext>
            </a:extLst>
          </p:cNvPr>
          <p:cNvSpPr>
            <a:spLocks noChangeArrowheads="1"/>
          </p:cNvSpPr>
          <p:nvPr/>
        </p:nvSpPr>
        <p:spPr bwMode="auto">
          <a:xfrm>
            <a:off x="2048439" y="3246779"/>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1400">
              <a:latin typeface="Constantia" panose="02030602050306030303" pitchFamily="18" charset="0"/>
            </a:endParaRPr>
          </a:p>
        </p:txBody>
      </p:sp>
      <p:sp>
        <p:nvSpPr>
          <p:cNvPr id="11" name="Rectangle 10" descr="Rombos transparentes">
            <a:extLst>
              <a:ext uri="{FF2B5EF4-FFF2-40B4-BE49-F238E27FC236}">
                <a16:creationId xmlns:a16="http://schemas.microsoft.com/office/drawing/2014/main" id="{E2FF1671-A0EA-DE4F-A0D5-AB18FADCCE7E}"/>
              </a:ext>
            </a:extLst>
          </p:cNvPr>
          <p:cNvSpPr>
            <a:spLocks noChangeArrowheads="1"/>
          </p:cNvSpPr>
          <p:nvPr/>
        </p:nvSpPr>
        <p:spPr bwMode="auto">
          <a:xfrm>
            <a:off x="9896896" y="3297338"/>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12" name="Text Box 12">
            <a:extLst>
              <a:ext uri="{FF2B5EF4-FFF2-40B4-BE49-F238E27FC236}">
                <a16:creationId xmlns:a16="http://schemas.microsoft.com/office/drawing/2014/main" id="{5BC0BED4-0B6D-1A5A-F246-489A390AB5FD}"/>
              </a:ext>
            </a:extLst>
          </p:cNvPr>
          <p:cNvSpPr txBox="1">
            <a:spLocks noChangeArrowheads="1"/>
          </p:cNvSpPr>
          <p:nvPr/>
        </p:nvSpPr>
        <p:spPr bwMode="auto">
          <a:xfrm>
            <a:off x="5849477" y="3502485"/>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9</a:t>
            </a:r>
            <a:endParaRPr lang="es-ES_tradnl" altLang="en-US" sz="1050" dirty="0">
              <a:latin typeface="Constantia" panose="02030602050306030303" pitchFamily="18" charset="0"/>
            </a:endParaRPr>
          </a:p>
        </p:txBody>
      </p:sp>
      <p:sp>
        <p:nvSpPr>
          <p:cNvPr id="13" name="Text Box 13">
            <a:extLst>
              <a:ext uri="{FF2B5EF4-FFF2-40B4-BE49-F238E27FC236}">
                <a16:creationId xmlns:a16="http://schemas.microsoft.com/office/drawing/2014/main" id="{11BD6B10-0567-5B52-8ACD-C3678F044808}"/>
              </a:ext>
            </a:extLst>
          </p:cNvPr>
          <p:cNvSpPr txBox="1">
            <a:spLocks noChangeArrowheads="1"/>
          </p:cNvSpPr>
          <p:nvPr/>
        </p:nvSpPr>
        <p:spPr bwMode="auto">
          <a:xfrm>
            <a:off x="3828582" y="3612386"/>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4</a:t>
            </a:r>
            <a:endParaRPr lang="es-ES_tradnl" altLang="en-US" sz="1100" dirty="0">
              <a:latin typeface="Constantia" panose="02030602050306030303" pitchFamily="18" charset="0"/>
            </a:endParaRPr>
          </a:p>
        </p:txBody>
      </p:sp>
      <p:sp>
        <p:nvSpPr>
          <p:cNvPr id="14" name="Text Box 14">
            <a:extLst>
              <a:ext uri="{FF2B5EF4-FFF2-40B4-BE49-F238E27FC236}">
                <a16:creationId xmlns:a16="http://schemas.microsoft.com/office/drawing/2014/main" id="{B7F06D52-A4A3-FF76-4A47-43476386FC28}"/>
              </a:ext>
            </a:extLst>
          </p:cNvPr>
          <p:cNvSpPr txBox="1">
            <a:spLocks noChangeArrowheads="1"/>
          </p:cNvSpPr>
          <p:nvPr/>
        </p:nvSpPr>
        <p:spPr bwMode="auto">
          <a:xfrm>
            <a:off x="5880622" y="2899670"/>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10</a:t>
            </a:r>
            <a:endParaRPr lang="es-ES_tradnl" altLang="en-US" sz="1100" dirty="0">
              <a:latin typeface="Constantia" panose="02030602050306030303" pitchFamily="18" charset="0"/>
            </a:endParaRPr>
          </a:p>
        </p:txBody>
      </p:sp>
      <p:sp>
        <p:nvSpPr>
          <p:cNvPr id="15" name="Text Box 17">
            <a:extLst>
              <a:ext uri="{FF2B5EF4-FFF2-40B4-BE49-F238E27FC236}">
                <a16:creationId xmlns:a16="http://schemas.microsoft.com/office/drawing/2014/main" id="{2164DFC4-A500-AF17-A6F5-61B3CAFDAC4F}"/>
              </a:ext>
            </a:extLst>
          </p:cNvPr>
          <p:cNvSpPr txBox="1">
            <a:spLocks noChangeArrowheads="1"/>
          </p:cNvSpPr>
          <p:nvPr/>
        </p:nvSpPr>
        <p:spPr bwMode="auto">
          <a:xfrm>
            <a:off x="2608791" y="3449007"/>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a:t>
            </a:r>
            <a:endParaRPr lang="es-ES_tradnl" altLang="en-US" sz="1100" dirty="0">
              <a:latin typeface="Constantia" panose="02030602050306030303" pitchFamily="18" charset="0"/>
            </a:endParaRPr>
          </a:p>
        </p:txBody>
      </p:sp>
      <p:sp>
        <p:nvSpPr>
          <p:cNvPr id="16" name="Text Box 18">
            <a:extLst>
              <a:ext uri="{FF2B5EF4-FFF2-40B4-BE49-F238E27FC236}">
                <a16:creationId xmlns:a16="http://schemas.microsoft.com/office/drawing/2014/main" id="{A4DB5840-3A86-C89B-ACF0-0B6074AAD414}"/>
              </a:ext>
            </a:extLst>
          </p:cNvPr>
          <p:cNvSpPr txBox="1">
            <a:spLocks noChangeArrowheads="1"/>
          </p:cNvSpPr>
          <p:nvPr/>
        </p:nvSpPr>
        <p:spPr bwMode="auto">
          <a:xfrm>
            <a:off x="5157333" y="4403986"/>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7</a:t>
            </a:r>
            <a:endParaRPr lang="es-ES_tradnl" altLang="en-US" sz="1050" dirty="0">
              <a:latin typeface="Constantia" panose="02030602050306030303" pitchFamily="18" charset="0"/>
            </a:endParaRPr>
          </a:p>
        </p:txBody>
      </p:sp>
      <p:sp>
        <p:nvSpPr>
          <p:cNvPr id="17" name="Text Box 19">
            <a:extLst>
              <a:ext uri="{FF2B5EF4-FFF2-40B4-BE49-F238E27FC236}">
                <a16:creationId xmlns:a16="http://schemas.microsoft.com/office/drawing/2014/main" id="{C8CDF2B7-B491-6854-081B-31CD20A58FBA}"/>
              </a:ext>
            </a:extLst>
          </p:cNvPr>
          <p:cNvSpPr txBox="1">
            <a:spLocks noChangeArrowheads="1"/>
          </p:cNvSpPr>
          <p:nvPr/>
        </p:nvSpPr>
        <p:spPr bwMode="auto">
          <a:xfrm>
            <a:off x="3991784" y="4099026"/>
            <a:ext cx="457200" cy="276999"/>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200" b="1" dirty="0">
                <a:solidFill>
                  <a:schemeClr val="bg1"/>
                </a:solidFill>
                <a:latin typeface="Constantia" panose="02030602050306030303" pitchFamily="18" charset="0"/>
              </a:rPr>
              <a:t>   2</a:t>
            </a:r>
            <a:endParaRPr lang="es-ES_tradnl" altLang="en-US" sz="1200" dirty="0">
              <a:latin typeface="Constantia" panose="02030602050306030303" pitchFamily="18" charset="0"/>
            </a:endParaRPr>
          </a:p>
        </p:txBody>
      </p:sp>
      <p:sp>
        <p:nvSpPr>
          <p:cNvPr id="18" name="Text Box 20">
            <a:extLst>
              <a:ext uri="{FF2B5EF4-FFF2-40B4-BE49-F238E27FC236}">
                <a16:creationId xmlns:a16="http://schemas.microsoft.com/office/drawing/2014/main" id="{81B45671-2792-7C7F-96FC-9151A6992DFC}"/>
              </a:ext>
            </a:extLst>
          </p:cNvPr>
          <p:cNvSpPr txBox="1">
            <a:spLocks noChangeArrowheads="1"/>
          </p:cNvSpPr>
          <p:nvPr/>
        </p:nvSpPr>
        <p:spPr bwMode="auto">
          <a:xfrm>
            <a:off x="4103360" y="2167530"/>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3</a:t>
            </a:r>
            <a:endParaRPr lang="es-ES_tradnl" altLang="en-US" sz="1100" dirty="0">
              <a:latin typeface="Constantia" panose="02030602050306030303" pitchFamily="18" charset="0"/>
            </a:endParaRPr>
          </a:p>
        </p:txBody>
      </p:sp>
      <p:sp>
        <p:nvSpPr>
          <p:cNvPr id="19" name="Content Placeholder 2">
            <a:extLst>
              <a:ext uri="{FF2B5EF4-FFF2-40B4-BE49-F238E27FC236}">
                <a16:creationId xmlns:a16="http://schemas.microsoft.com/office/drawing/2014/main" id="{04909D73-AC12-74FA-05D8-227FA31B9E05}"/>
              </a:ext>
            </a:extLst>
          </p:cNvPr>
          <p:cNvSpPr>
            <a:spLocks noGrp="1"/>
          </p:cNvSpPr>
          <p:nvPr>
            <p:ph idx="1"/>
          </p:nvPr>
        </p:nvSpPr>
        <p:spPr>
          <a:xfrm>
            <a:off x="1919288" y="6027737"/>
            <a:ext cx="8382000" cy="366549"/>
          </a:xfrm>
          <a:solidFill>
            <a:srgbClr val="FFFFFF"/>
          </a:solidFill>
          <a:ln>
            <a:solidFill>
              <a:schemeClr val="tx1"/>
            </a:solidFill>
          </a:ln>
        </p:spPr>
        <p:txBody>
          <a:bodyPr rtlCol="0">
            <a:noAutofit/>
          </a:bodyPr>
          <a:lstStyle/>
          <a:p>
            <a:pPr algn="ctr" eaLnBrk="1" fontAlgn="auto" hangingPunct="1">
              <a:lnSpc>
                <a:spcPct val="120000"/>
              </a:lnSpc>
              <a:spcAft>
                <a:spcPts val="0"/>
              </a:spcAft>
              <a:buFont typeface="Wingdings 2" panose="05020102010507070707" pitchFamily="18" charset="2"/>
              <a:buNone/>
              <a:defRPr/>
            </a:pPr>
            <a:r>
              <a:rPr lang="en-US" altLang="en-US" sz="1100" b="1" dirty="0">
                <a:latin typeface="Arial" panose="020B0604020202020204" pitchFamily="34" charset="0"/>
                <a:ea typeface="+mn-ea"/>
                <a:cs typeface="Arial" panose="020B0604020202020204" pitchFamily="34" charset="0"/>
              </a:rPr>
              <a:t>Defensive shape is at the red triangular cones. Attacking shape at yellow triangular cones. </a:t>
            </a:r>
          </a:p>
        </p:txBody>
      </p:sp>
      <p:sp>
        <p:nvSpPr>
          <p:cNvPr id="20" name="Rectangle 19">
            <a:extLst>
              <a:ext uri="{FF2B5EF4-FFF2-40B4-BE49-F238E27FC236}">
                <a16:creationId xmlns:a16="http://schemas.microsoft.com/office/drawing/2014/main" id="{BA8D4E11-2122-1C28-FFB0-7858939717C1}"/>
              </a:ext>
            </a:extLst>
          </p:cNvPr>
          <p:cNvSpPr/>
          <p:nvPr/>
        </p:nvSpPr>
        <p:spPr>
          <a:xfrm>
            <a:off x="7162800" y="2438400"/>
            <a:ext cx="914400" cy="22860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b="1" dirty="0"/>
          </a:p>
        </p:txBody>
      </p:sp>
      <p:pic>
        <p:nvPicPr>
          <p:cNvPr id="21" name="Picture 2">
            <a:extLst>
              <a:ext uri="{FF2B5EF4-FFF2-40B4-BE49-F238E27FC236}">
                <a16:creationId xmlns:a16="http://schemas.microsoft.com/office/drawing/2014/main" id="{1F290656-F110-3E3C-347B-3B430AABEA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6401" y="3398838"/>
            <a:ext cx="304799"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a:extLst>
              <a:ext uri="{FF2B5EF4-FFF2-40B4-BE49-F238E27FC236}">
                <a16:creationId xmlns:a16="http://schemas.microsoft.com/office/drawing/2014/main" id="{8D1F6568-3224-CCA0-0D74-9D6D5B1204CD}"/>
              </a:ext>
            </a:extLst>
          </p:cNvPr>
          <p:cNvSpPr txBox="1">
            <a:spLocks/>
          </p:cNvSpPr>
          <p:nvPr/>
        </p:nvSpPr>
        <p:spPr>
          <a:xfrm>
            <a:off x="1690688" y="367589"/>
            <a:ext cx="8839200" cy="598489"/>
          </a:xfrm>
          <a:prstGeom prst="rect">
            <a:avLst/>
          </a:prstGeom>
          <a:solidFill>
            <a:srgbClr val="FFFFFF"/>
          </a:solidFill>
          <a:ln>
            <a:solidFill>
              <a:schemeClr val="tx1"/>
            </a:solidFill>
          </a:ln>
        </p:spPr>
        <p:txBody>
          <a:bodyPr anchor="ctr">
            <a:normAutofit/>
          </a:bodyPr>
          <a:lstStyle/>
          <a:p>
            <a:pPr algn="ctr" eaLnBrk="1" fontAlgn="auto" hangingPunct="1">
              <a:spcBef>
                <a:spcPts val="0"/>
              </a:spcBef>
              <a:spcAft>
                <a:spcPts val="0"/>
              </a:spcAft>
              <a:defRPr/>
            </a:pPr>
            <a:r>
              <a:rPr lang="en-US"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Team shape from a defending 1-4-4-2 to an attacking 1-4-2-4</a:t>
            </a:r>
            <a:endParaRPr lang="en-US" dirty="0">
              <a:solidFill>
                <a:srgbClr val="FF0000"/>
              </a:solidFill>
              <a:latin typeface="Arial" panose="020B0604020202020204" pitchFamily="34" charset="0"/>
              <a:ea typeface="+mj-ea"/>
              <a:cs typeface="Arial" panose="020B0604020202020204" pitchFamily="34" charset="0"/>
            </a:endParaRPr>
          </a:p>
        </p:txBody>
      </p:sp>
      <p:sp>
        <p:nvSpPr>
          <p:cNvPr id="23" name="Isosceles Triangle 22">
            <a:extLst>
              <a:ext uri="{FF2B5EF4-FFF2-40B4-BE49-F238E27FC236}">
                <a16:creationId xmlns:a16="http://schemas.microsoft.com/office/drawing/2014/main" id="{16DCF10A-C3B1-BC5A-6DF2-1941EF5F6119}"/>
              </a:ext>
            </a:extLst>
          </p:cNvPr>
          <p:cNvSpPr/>
          <p:nvPr/>
        </p:nvSpPr>
        <p:spPr>
          <a:xfrm>
            <a:off x="4580446" y="3593085"/>
            <a:ext cx="201613"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24" name="Isosceles Triangle 23">
            <a:extLst>
              <a:ext uri="{FF2B5EF4-FFF2-40B4-BE49-F238E27FC236}">
                <a16:creationId xmlns:a16="http://schemas.microsoft.com/office/drawing/2014/main" id="{213F4DCD-7824-FF76-ADBA-742D07B04BCB}"/>
              </a:ext>
            </a:extLst>
          </p:cNvPr>
          <p:cNvSpPr/>
          <p:nvPr/>
        </p:nvSpPr>
        <p:spPr>
          <a:xfrm>
            <a:off x="6389687" y="2593950"/>
            <a:ext cx="201613"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25" name="Isosceles Triangle 24">
            <a:extLst>
              <a:ext uri="{FF2B5EF4-FFF2-40B4-BE49-F238E27FC236}">
                <a16:creationId xmlns:a16="http://schemas.microsoft.com/office/drawing/2014/main" id="{06865785-BDA7-C667-C3D8-A4FB8C30349D}"/>
              </a:ext>
            </a:extLst>
          </p:cNvPr>
          <p:cNvSpPr/>
          <p:nvPr/>
        </p:nvSpPr>
        <p:spPr>
          <a:xfrm>
            <a:off x="7479041" y="5612290"/>
            <a:ext cx="203200"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6" name="Isosceles Triangle 25">
            <a:extLst>
              <a:ext uri="{FF2B5EF4-FFF2-40B4-BE49-F238E27FC236}">
                <a16:creationId xmlns:a16="http://schemas.microsoft.com/office/drawing/2014/main" id="{AB0903D2-9D5C-3105-871E-BE9473664AAC}"/>
              </a:ext>
            </a:extLst>
          </p:cNvPr>
          <p:cNvSpPr/>
          <p:nvPr/>
        </p:nvSpPr>
        <p:spPr>
          <a:xfrm>
            <a:off x="5451003" y="5397155"/>
            <a:ext cx="203200"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7" name="Isosceles Triangle 26">
            <a:extLst>
              <a:ext uri="{FF2B5EF4-FFF2-40B4-BE49-F238E27FC236}">
                <a16:creationId xmlns:a16="http://schemas.microsoft.com/office/drawing/2014/main" id="{F1F7F976-171C-35C2-EFC2-7E4547F6F807}"/>
              </a:ext>
            </a:extLst>
          </p:cNvPr>
          <p:cNvSpPr/>
          <p:nvPr/>
        </p:nvSpPr>
        <p:spPr>
          <a:xfrm>
            <a:off x="7430270" y="1268759"/>
            <a:ext cx="201613"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8" name="Isosceles Triangle 27">
            <a:extLst>
              <a:ext uri="{FF2B5EF4-FFF2-40B4-BE49-F238E27FC236}">
                <a16:creationId xmlns:a16="http://schemas.microsoft.com/office/drawing/2014/main" id="{C9FAF88B-60DC-4A27-407B-27DE5D5658C1}"/>
              </a:ext>
            </a:extLst>
          </p:cNvPr>
          <p:cNvSpPr/>
          <p:nvPr/>
        </p:nvSpPr>
        <p:spPr>
          <a:xfrm>
            <a:off x="5462973" y="1387302"/>
            <a:ext cx="203200"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9" name="Isosceles Triangle 28">
            <a:extLst>
              <a:ext uri="{FF2B5EF4-FFF2-40B4-BE49-F238E27FC236}">
                <a16:creationId xmlns:a16="http://schemas.microsoft.com/office/drawing/2014/main" id="{DF30997C-BCBD-0196-6237-07B6FD0E3A3C}"/>
              </a:ext>
            </a:extLst>
          </p:cNvPr>
          <p:cNvSpPr/>
          <p:nvPr/>
        </p:nvSpPr>
        <p:spPr>
          <a:xfrm>
            <a:off x="7831860" y="2882106"/>
            <a:ext cx="203200"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30" name="Isosceles Triangle 29">
            <a:extLst>
              <a:ext uri="{FF2B5EF4-FFF2-40B4-BE49-F238E27FC236}">
                <a16:creationId xmlns:a16="http://schemas.microsoft.com/office/drawing/2014/main" id="{7F116B79-C3EA-B5F4-717F-0CBFB0A84CBB}"/>
              </a:ext>
            </a:extLst>
          </p:cNvPr>
          <p:cNvSpPr/>
          <p:nvPr/>
        </p:nvSpPr>
        <p:spPr>
          <a:xfrm>
            <a:off x="5589140" y="3564488"/>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1" name="Isosceles Triangle 30">
            <a:extLst>
              <a:ext uri="{FF2B5EF4-FFF2-40B4-BE49-F238E27FC236}">
                <a16:creationId xmlns:a16="http://schemas.microsoft.com/office/drawing/2014/main" id="{8DE42859-1607-BEAA-4AE3-64D846C8FE29}"/>
              </a:ext>
            </a:extLst>
          </p:cNvPr>
          <p:cNvSpPr/>
          <p:nvPr/>
        </p:nvSpPr>
        <p:spPr>
          <a:xfrm>
            <a:off x="4844618" y="4428599"/>
            <a:ext cx="201613" cy="1603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2" name="Isosceles Triangle 31">
            <a:extLst>
              <a:ext uri="{FF2B5EF4-FFF2-40B4-BE49-F238E27FC236}">
                <a16:creationId xmlns:a16="http://schemas.microsoft.com/office/drawing/2014/main" id="{EFD1FC76-15B7-1913-FC0F-6593592BB0A3}"/>
              </a:ext>
            </a:extLst>
          </p:cNvPr>
          <p:cNvSpPr/>
          <p:nvPr/>
        </p:nvSpPr>
        <p:spPr>
          <a:xfrm>
            <a:off x="4496071" y="3166611"/>
            <a:ext cx="203200" cy="1603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3" name="Isosceles Triangle 32">
            <a:extLst>
              <a:ext uri="{FF2B5EF4-FFF2-40B4-BE49-F238E27FC236}">
                <a16:creationId xmlns:a16="http://schemas.microsoft.com/office/drawing/2014/main" id="{1297D1E5-70FA-6FD1-7A22-6679AC37BBC3}"/>
              </a:ext>
            </a:extLst>
          </p:cNvPr>
          <p:cNvSpPr/>
          <p:nvPr/>
        </p:nvSpPr>
        <p:spPr>
          <a:xfrm>
            <a:off x="3707267" y="4610596"/>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4" name="Isosceles Triangle 33">
            <a:extLst>
              <a:ext uri="{FF2B5EF4-FFF2-40B4-BE49-F238E27FC236}">
                <a16:creationId xmlns:a16="http://schemas.microsoft.com/office/drawing/2014/main" id="{3F56E4E5-B32B-0DCE-66C2-918BAEA7AD9F}"/>
              </a:ext>
            </a:extLst>
          </p:cNvPr>
          <p:cNvSpPr/>
          <p:nvPr/>
        </p:nvSpPr>
        <p:spPr>
          <a:xfrm>
            <a:off x="3570771" y="3713658"/>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5" name="Isosceles Triangle 34">
            <a:extLst>
              <a:ext uri="{FF2B5EF4-FFF2-40B4-BE49-F238E27FC236}">
                <a16:creationId xmlns:a16="http://schemas.microsoft.com/office/drawing/2014/main" id="{F5EE9B10-ECFB-A034-4622-5D988A81C315}"/>
              </a:ext>
            </a:extLst>
          </p:cNvPr>
          <p:cNvSpPr/>
          <p:nvPr/>
        </p:nvSpPr>
        <p:spPr>
          <a:xfrm>
            <a:off x="3515538" y="2939124"/>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6" name="Isosceles Triangle 35">
            <a:extLst>
              <a:ext uri="{FF2B5EF4-FFF2-40B4-BE49-F238E27FC236}">
                <a16:creationId xmlns:a16="http://schemas.microsoft.com/office/drawing/2014/main" id="{EDE94574-B259-58DD-1B02-EA20761D589B}"/>
              </a:ext>
            </a:extLst>
          </p:cNvPr>
          <p:cNvSpPr/>
          <p:nvPr/>
        </p:nvSpPr>
        <p:spPr>
          <a:xfrm>
            <a:off x="2289182" y="3484319"/>
            <a:ext cx="203200" cy="1603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7" name="Isosceles Triangle 36">
            <a:extLst>
              <a:ext uri="{FF2B5EF4-FFF2-40B4-BE49-F238E27FC236}">
                <a16:creationId xmlns:a16="http://schemas.microsoft.com/office/drawing/2014/main" id="{66D65055-22B0-BA2B-81E0-E3660F5F8A03}"/>
              </a:ext>
            </a:extLst>
          </p:cNvPr>
          <p:cNvSpPr/>
          <p:nvPr/>
        </p:nvSpPr>
        <p:spPr>
          <a:xfrm>
            <a:off x="4852661" y="2492375"/>
            <a:ext cx="203200" cy="1603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8" name="Isosceles Triangle 37">
            <a:extLst>
              <a:ext uri="{FF2B5EF4-FFF2-40B4-BE49-F238E27FC236}">
                <a16:creationId xmlns:a16="http://schemas.microsoft.com/office/drawing/2014/main" id="{F14AC9EE-0334-7C19-ACFE-F3D268C96E21}"/>
              </a:ext>
            </a:extLst>
          </p:cNvPr>
          <p:cNvSpPr/>
          <p:nvPr/>
        </p:nvSpPr>
        <p:spPr>
          <a:xfrm>
            <a:off x="3260278" y="3383064"/>
            <a:ext cx="203200"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9" name="Text Box 21">
            <a:extLst>
              <a:ext uri="{FF2B5EF4-FFF2-40B4-BE49-F238E27FC236}">
                <a16:creationId xmlns:a16="http://schemas.microsoft.com/office/drawing/2014/main" id="{5DE29B65-25D4-84DC-EB40-CA3F75AB0B11}"/>
              </a:ext>
            </a:extLst>
          </p:cNvPr>
          <p:cNvSpPr txBox="1">
            <a:spLocks noChangeArrowheads="1"/>
          </p:cNvSpPr>
          <p:nvPr/>
        </p:nvSpPr>
        <p:spPr bwMode="auto">
          <a:xfrm>
            <a:off x="5139356" y="2423940"/>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11</a:t>
            </a:r>
            <a:endParaRPr lang="es-ES_tradnl" altLang="en-US" sz="1100" dirty="0">
              <a:latin typeface="Constantia" panose="02030602050306030303" pitchFamily="18" charset="0"/>
            </a:endParaRPr>
          </a:p>
        </p:txBody>
      </p:sp>
      <p:sp>
        <p:nvSpPr>
          <p:cNvPr id="40" name="Text Box 14">
            <a:extLst>
              <a:ext uri="{FF2B5EF4-FFF2-40B4-BE49-F238E27FC236}">
                <a16:creationId xmlns:a16="http://schemas.microsoft.com/office/drawing/2014/main" id="{9EE147C9-C744-4A4E-6F3B-8942DA76F22F}"/>
              </a:ext>
            </a:extLst>
          </p:cNvPr>
          <p:cNvSpPr txBox="1">
            <a:spLocks noChangeArrowheads="1"/>
          </p:cNvSpPr>
          <p:nvPr/>
        </p:nvSpPr>
        <p:spPr bwMode="auto">
          <a:xfrm>
            <a:off x="4716825" y="3807883"/>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6</a:t>
            </a:r>
            <a:endParaRPr lang="es-ES_tradnl" altLang="en-US" sz="1100" dirty="0">
              <a:latin typeface="Constantia" panose="02030602050306030303" pitchFamily="18" charset="0"/>
            </a:endParaRPr>
          </a:p>
        </p:txBody>
      </p:sp>
      <p:sp>
        <p:nvSpPr>
          <p:cNvPr id="41" name="Isosceles Triangle 40">
            <a:extLst>
              <a:ext uri="{FF2B5EF4-FFF2-40B4-BE49-F238E27FC236}">
                <a16:creationId xmlns:a16="http://schemas.microsoft.com/office/drawing/2014/main" id="{B4C2DBFE-4331-96DE-37D9-5FD4344A1B92}"/>
              </a:ext>
            </a:extLst>
          </p:cNvPr>
          <p:cNvSpPr/>
          <p:nvPr/>
        </p:nvSpPr>
        <p:spPr>
          <a:xfrm>
            <a:off x="4434297" y="3822801"/>
            <a:ext cx="203200" cy="1603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2" name="Isosceles Triangle 41">
            <a:extLst>
              <a:ext uri="{FF2B5EF4-FFF2-40B4-BE49-F238E27FC236}">
                <a16:creationId xmlns:a16="http://schemas.microsoft.com/office/drawing/2014/main" id="{AAEE0963-6589-8ABE-D9F6-761FCBAB1564}"/>
              </a:ext>
            </a:extLst>
          </p:cNvPr>
          <p:cNvSpPr/>
          <p:nvPr/>
        </p:nvSpPr>
        <p:spPr>
          <a:xfrm>
            <a:off x="6457077" y="4114901"/>
            <a:ext cx="203200"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3" name="Rectangle 42">
            <a:extLst>
              <a:ext uri="{FF2B5EF4-FFF2-40B4-BE49-F238E27FC236}">
                <a16:creationId xmlns:a16="http://schemas.microsoft.com/office/drawing/2014/main" id="{D4CABA19-1EAC-FF14-59E2-C108826614D0}"/>
              </a:ext>
            </a:extLst>
          </p:cNvPr>
          <p:cNvSpPr/>
          <p:nvPr/>
        </p:nvSpPr>
        <p:spPr>
          <a:xfrm>
            <a:off x="2278063" y="1035050"/>
            <a:ext cx="121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t>Phase One</a:t>
            </a:r>
          </a:p>
        </p:txBody>
      </p:sp>
      <p:sp>
        <p:nvSpPr>
          <p:cNvPr id="44" name="Content Placeholder 2">
            <a:extLst>
              <a:ext uri="{FF2B5EF4-FFF2-40B4-BE49-F238E27FC236}">
                <a16:creationId xmlns:a16="http://schemas.microsoft.com/office/drawing/2014/main" id="{0823AF58-2D94-A6D9-345A-A561673B098B}"/>
              </a:ext>
            </a:extLst>
          </p:cNvPr>
          <p:cNvSpPr txBox="1">
            <a:spLocks/>
          </p:cNvSpPr>
          <p:nvPr/>
        </p:nvSpPr>
        <p:spPr bwMode="auto">
          <a:xfrm>
            <a:off x="124491" y="1061172"/>
            <a:ext cx="1740695" cy="5284929"/>
          </a:xfrm>
          <a:prstGeom prst="rect">
            <a:avLst/>
          </a:prstGeom>
          <a:solidFill>
            <a:srgbClr val="FFFFFF"/>
          </a:solidFill>
          <a:ln w="9525">
            <a:solidFill>
              <a:srgbClr val="000000"/>
            </a:solid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Cones are for reference points only.</a:t>
            </a:r>
          </a:p>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This is a really easy way to teach team shape for your teams.</a:t>
            </a:r>
          </a:p>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As we advance up the field, we want to try to creates overloads in possession in the opponents defending third, this shows some ways to do it.</a:t>
            </a:r>
          </a:p>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Red cones defensive team positioning.</a:t>
            </a:r>
          </a:p>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Yellow cones attacking team  positioning.</a:t>
            </a:r>
          </a:p>
          <a:p>
            <a:pPr eaLnBrk="1" fontAlgn="auto" hangingPunct="1">
              <a:lnSpc>
                <a:spcPct val="120000"/>
              </a:lnSpc>
              <a:spcAft>
                <a:spcPts val="0"/>
              </a:spcAft>
              <a:buFont typeface="Wingdings 2" panose="05020102010507070707" pitchFamily="18" charset="2"/>
              <a:buNone/>
              <a:defRPr/>
            </a:pPr>
            <a:endParaRPr lang="en-US" altLang="en-US" sz="1200" b="1" dirty="0">
              <a:latin typeface="Arial" panose="020B0604020202020204" pitchFamily="34" charset="0"/>
              <a:ea typeface="+mn-ea"/>
              <a:cs typeface="Arial" panose="020B0604020202020204" pitchFamily="34" charset="0"/>
            </a:endParaRPr>
          </a:p>
        </p:txBody>
      </p:sp>
      <p:grpSp>
        <p:nvGrpSpPr>
          <p:cNvPr id="45" name="Group 280">
            <a:extLst>
              <a:ext uri="{FF2B5EF4-FFF2-40B4-BE49-F238E27FC236}">
                <a16:creationId xmlns:a16="http://schemas.microsoft.com/office/drawing/2014/main" id="{813A6B07-900E-FEE7-E02C-FC9794D4979A}"/>
              </a:ext>
            </a:extLst>
          </p:cNvPr>
          <p:cNvGrpSpPr>
            <a:grpSpLocks/>
          </p:cNvGrpSpPr>
          <p:nvPr/>
        </p:nvGrpSpPr>
        <p:grpSpPr bwMode="auto">
          <a:xfrm>
            <a:off x="3110999" y="3672859"/>
            <a:ext cx="200663" cy="160338"/>
            <a:chOff x="0" y="0"/>
            <a:chExt cx="89" cy="85"/>
          </a:xfrm>
        </p:grpSpPr>
        <p:sp>
          <p:nvSpPr>
            <p:cNvPr id="46" name="Freeform 281">
              <a:extLst>
                <a:ext uri="{FF2B5EF4-FFF2-40B4-BE49-F238E27FC236}">
                  <a16:creationId xmlns:a16="http://schemas.microsoft.com/office/drawing/2014/main" id="{F6650E91-D4E1-38C1-9DA6-26168060C48A}"/>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7" name="Freeform 282">
              <a:extLst>
                <a:ext uri="{FF2B5EF4-FFF2-40B4-BE49-F238E27FC236}">
                  <a16:creationId xmlns:a16="http://schemas.microsoft.com/office/drawing/2014/main" id="{4C7BBD93-8954-0147-0929-472DFA5589C2}"/>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8" name="Freeform 283">
              <a:extLst>
                <a:ext uri="{FF2B5EF4-FFF2-40B4-BE49-F238E27FC236}">
                  <a16:creationId xmlns:a16="http://schemas.microsoft.com/office/drawing/2014/main" id="{E1C28D9B-D7BB-BD05-987C-05C977600041}"/>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9" name="Freeform 284">
              <a:extLst>
                <a:ext uri="{FF2B5EF4-FFF2-40B4-BE49-F238E27FC236}">
                  <a16:creationId xmlns:a16="http://schemas.microsoft.com/office/drawing/2014/main" id="{3FB101F0-D6D0-C02B-E2A5-1211B05A16FA}"/>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0" name="Freeform 285">
              <a:extLst>
                <a:ext uri="{FF2B5EF4-FFF2-40B4-BE49-F238E27FC236}">
                  <a16:creationId xmlns:a16="http://schemas.microsoft.com/office/drawing/2014/main" id="{CBD243AF-A82F-009B-7FB6-FB842690C2E4}"/>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1" name="Freeform 286">
              <a:extLst>
                <a:ext uri="{FF2B5EF4-FFF2-40B4-BE49-F238E27FC236}">
                  <a16:creationId xmlns:a16="http://schemas.microsoft.com/office/drawing/2014/main" id="{0E3EB5AD-7CA7-B9CB-95E9-F17279C03A7B}"/>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2" name="Freeform 287">
              <a:extLst>
                <a:ext uri="{FF2B5EF4-FFF2-40B4-BE49-F238E27FC236}">
                  <a16:creationId xmlns:a16="http://schemas.microsoft.com/office/drawing/2014/main" id="{498F086F-B6B4-84D0-9907-C5E2FF3F0E44}"/>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3" name="Freeform 288">
              <a:extLst>
                <a:ext uri="{FF2B5EF4-FFF2-40B4-BE49-F238E27FC236}">
                  <a16:creationId xmlns:a16="http://schemas.microsoft.com/office/drawing/2014/main" id="{4A9AAA91-10EF-7DA6-D364-F11544A22B8D}"/>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4" name="Freeform 289">
              <a:extLst>
                <a:ext uri="{FF2B5EF4-FFF2-40B4-BE49-F238E27FC236}">
                  <a16:creationId xmlns:a16="http://schemas.microsoft.com/office/drawing/2014/main" id="{0B944FEA-11AB-9BB3-14FD-4D6A407B6272}"/>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5" name="Freeform 290">
              <a:extLst>
                <a:ext uri="{FF2B5EF4-FFF2-40B4-BE49-F238E27FC236}">
                  <a16:creationId xmlns:a16="http://schemas.microsoft.com/office/drawing/2014/main" id="{2B2FE803-C77D-D3CB-48AF-8194BB8CD6FF}"/>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6" name="Freeform 291">
              <a:extLst>
                <a:ext uri="{FF2B5EF4-FFF2-40B4-BE49-F238E27FC236}">
                  <a16:creationId xmlns:a16="http://schemas.microsoft.com/office/drawing/2014/main" id="{A512615D-7E0F-DDDC-3B45-1B76B6C63FC1}"/>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7" name="Freeform 292">
              <a:extLst>
                <a:ext uri="{FF2B5EF4-FFF2-40B4-BE49-F238E27FC236}">
                  <a16:creationId xmlns:a16="http://schemas.microsoft.com/office/drawing/2014/main" id="{3D149450-B83D-D31A-AEE0-05594C0AC8F0}"/>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58" name="Isosceles Triangle 57">
            <a:extLst>
              <a:ext uri="{FF2B5EF4-FFF2-40B4-BE49-F238E27FC236}">
                <a16:creationId xmlns:a16="http://schemas.microsoft.com/office/drawing/2014/main" id="{5C3A183F-45BA-7CDF-8812-6B9A83F1836A}"/>
              </a:ext>
            </a:extLst>
          </p:cNvPr>
          <p:cNvSpPr/>
          <p:nvPr/>
        </p:nvSpPr>
        <p:spPr>
          <a:xfrm>
            <a:off x="3836661" y="2247027"/>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59" name="Text Box 13">
            <a:extLst>
              <a:ext uri="{FF2B5EF4-FFF2-40B4-BE49-F238E27FC236}">
                <a16:creationId xmlns:a16="http://schemas.microsoft.com/office/drawing/2014/main" id="{C4F787B2-B794-2F5D-E479-4EC8FF8F844F}"/>
              </a:ext>
            </a:extLst>
          </p:cNvPr>
          <p:cNvSpPr txBox="1">
            <a:spLocks noChangeArrowheads="1"/>
          </p:cNvSpPr>
          <p:nvPr/>
        </p:nvSpPr>
        <p:spPr bwMode="auto">
          <a:xfrm>
            <a:off x="3762610" y="2915150"/>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5</a:t>
            </a:r>
            <a:endParaRPr lang="es-ES_tradnl" altLang="en-US" sz="1100" dirty="0">
              <a:latin typeface="Constantia" panose="02030602050306030303" pitchFamily="18" charset="0"/>
            </a:endParaRPr>
          </a:p>
        </p:txBody>
      </p:sp>
      <p:sp>
        <p:nvSpPr>
          <p:cNvPr id="60" name="Isosceles Triangle 59">
            <a:extLst>
              <a:ext uri="{FF2B5EF4-FFF2-40B4-BE49-F238E27FC236}">
                <a16:creationId xmlns:a16="http://schemas.microsoft.com/office/drawing/2014/main" id="{8A790C8D-57EC-3CC4-7A56-1B56391D22C8}"/>
              </a:ext>
            </a:extLst>
          </p:cNvPr>
          <p:cNvSpPr/>
          <p:nvPr/>
        </p:nvSpPr>
        <p:spPr>
          <a:xfrm>
            <a:off x="5624871" y="2992525"/>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61" name="Text Box 12">
            <a:extLst>
              <a:ext uri="{FF2B5EF4-FFF2-40B4-BE49-F238E27FC236}">
                <a16:creationId xmlns:a16="http://schemas.microsoft.com/office/drawing/2014/main" id="{344CDB95-31D1-F410-EC2B-01FAA7768E16}"/>
              </a:ext>
            </a:extLst>
          </p:cNvPr>
          <p:cNvSpPr txBox="1">
            <a:spLocks noChangeArrowheads="1"/>
          </p:cNvSpPr>
          <p:nvPr/>
        </p:nvSpPr>
        <p:spPr bwMode="auto">
          <a:xfrm>
            <a:off x="4743143" y="3121454"/>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8</a:t>
            </a:r>
            <a:endParaRPr lang="es-ES_tradnl" altLang="en-US" sz="1050" dirty="0">
              <a:latin typeface="Constantia" panose="02030602050306030303" pitchFamily="18" charset="0"/>
            </a:endParaRPr>
          </a:p>
        </p:txBody>
      </p:sp>
      <p:sp>
        <p:nvSpPr>
          <p:cNvPr id="62" name="Isosceles Triangle 61">
            <a:extLst>
              <a:ext uri="{FF2B5EF4-FFF2-40B4-BE49-F238E27FC236}">
                <a16:creationId xmlns:a16="http://schemas.microsoft.com/office/drawing/2014/main" id="{0DF39FF4-AC1D-1AE1-EA6A-E7E162EB9784}"/>
              </a:ext>
            </a:extLst>
          </p:cNvPr>
          <p:cNvSpPr/>
          <p:nvPr/>
        </p:nvSpPr>
        <p:spPr>
          <a:xfrm>
            <a:off x="4581659" y="2689850"/>
            <a:ext cx="203200"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63" name="Isosceles Triangle 62">
            <a:extLst>
              <a:ext uri="{FF2B5EF4-FFF2-40B4-BE49-F238E27FC236}">
                <a16:creationId xmlns:a16="http://schemas.microsoft.com/office/drawing/2014/main" id="{2DD23D3F-8FAA-1A5F-9036-1A16FA1A7E21}"/>
              </a:ext>
            </a:extLst>
          </p:cNvPr>
          <p:cNvSpPr/>
          <p:nvPr/>
        </p:nvSpPr>
        <p:spPr>
          <a:xfrm>
            <a:off x="7822028" y="3983138"/>
            <a:ext cx="203200"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Tree>
    <p:extLst>
      <p:ext uri="{BB962C8B-B14F-4D97-AF65-F5344CB8AC3E}">
        <p14:creationId xmlns:p14="http://schemas.microsoft.com/office/powerpoint/2010/main" val="106723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
                                        <p:tgtEl>
                                          <p:spTgt spid="21"/>
                                        </p:tgtEl>
                                      </p:cBhvr>
                                    </p:animEffect>
                                    <p:anim calcmode="lin" valueType="num">
                                      <p:cBhvr>
                                        <p:cTn id="8" dur="10" fill="hold"/>
                                        <p:tgtEl>
                                          <p:spTgt spid="21"/>
                                        </p:tgtEl>
                                        <p:attrNameLst>
                                          <p:attrName>ppt_x</p:attrName>
                                        </p:attrNameLst>
                                      </p:cBhvr>
                                      <p:tavLst>
                                        <p:tav tm="0">
                                          <p:val>
                                            <p:strVal val="#ppt_x"/>
                                          </p:val>
                                        </p:tav>
                                        <p:tav tm="100000">
                                          <p:val>
                                            <p:strVal val="#ppt_x"/>
                                          </p:val>
                                        </p:tav>
                                      </p:tavLst>
                                    </p:anim>
                                    <p:anim calcmode="lin" valueType="num">
                                      <p:cBhvr>
                                        <p:cTn id="9" dur="1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7ED0CEF-0FA8-6EF7-0CD8-D5BFF6CE9389}"/>
              </a:ext>
            </a:extLst>
          </p:cNvPr>
          <p:cNvSpPr>
            <a:spLocks noChangeArrowheads="1"/>
          </p:cNvSpPr>
          <p:nvPr/>
        </p:nvSpPr>
        <p:spPr bwMode="auto">
          <a:xfrm>
            <a:off x="2209800" y="990600"/>
            <a:ext cx="7696200" cy="50292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1400" i="1">
              <a:solidFill>
                <a:schemeClr val="tx2"/>
              </a:solidFill>
            </a:endParaRPr>
          </a:p>
        </p:txBody>
      </p:sp>
      <p:sp>
        <p:nvSpPr>
          <p:cNvPr id="3" name="Rectangle 3">
            <a:extLst>
              <a:ext uri="{FF2B5EF4-FFF2-40B4-BE49-F238E27FC236}">
                <a16:creationId xmlns:a16="http://schemas.microsoft.com/office/drawing/2014/main" id="{3C2E628A-B028-960B-0680-9AB67D365FC5}"/>
              </a:ext>
            </a:extLst>
          </p:cNvPr>
          <p:cNvSpPr>
            <a:spLocks noChangeArrowheads="1"/>
          </p:cNvSpPr>
          <p:nvPr/>
        </p:nvSpPr>
        <p:spPr bwMode="auto">
          <a:xfrm>
            <a:off x="2209800" y="2362200"/>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5" name="Rectangle 4">
            <a:extLst>
              <a:ext uri="{FF2B5EF4-FFF2-40B4-BE49-F238E27FC236}">
                <a16:creationId xmlns:a16="http://schemas.microsoft.com/office/drawing/2014/main" id="{3C6D1A82-6441-680F-F246-445F751D3DA5}"/>
              </a:ext>
            </a:extLst>
          </p:cNvPr>
          <p:cNvSpPr>
            <a:spLocks noChangeArrowheads="1"/>
          </p:cNvSpPr>
          <p:nvPr/>
        </p:nvSpPr>
        <p:spPr bwMode="auto">
          <a:xfrm>
            <a:off x="8839200" y="2362200"/>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400">
              <a:latin typeface="Constantia" panose="02030602050306030303" pitchFamily="18" charset="0"/>
            </a:endParaRPr>
          </a:p>
        </p:txBody>
      </p:sp>
      <p:sp>
        <p:nvSpPr>
          <p:cNvPr id="6" name="Rectangle 5">
            <a:extLst>
              <a:ext uri="{FF2B5EF4-FFF2-40B4-BE49-F238E27FC236}">
                <a16:creationId xmlns:a16="http://schemas.microsoft.com/office/drawing/2014/main" id="{F5877C69-6E81-739E-2C79-122E214199A7}"/>
              </a:ext>
            </a:extLst>
          </p:cNvPr>
          <p:cNvSpPr>
            <a:spLocks noChangeArrowheads="1"/>
          </p:cNvSpPr>
          <p:nvPr/>
        </p:nvSpPr>
        <p:spPr bwMode="auto">
          <a:xfrm>
            <a:off x="2209800" y="2819400"/>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7" name="Rectangle 6">
            <a:extLst>
              <a:ext uri="{FF2B5EF4-FFF2-40B4-BE49-F238E27FC236}">
                <a16:creationId xmlns:a16="http://schemas.microsoft.com/office/drawing/2014/main" id="{3DB16E53-94D0-99DE-6E20-C65CECDDA416}"/>
              </a:ext>
            </a:extLst>
          </p:cNvPr>
          <p:cNvSpPr>
            <a:spLocks noChangeArrowheads="1"/>
          </p:cNvSpPr>
          <p:nvPr/>
        </p:nvSpPr>
        <p:spPr bwMode="auto">
          <a:xfrm>
            <a:off x="9448800" y="2828926"/>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400">
              <a:latin typeface="Constantia" panose="02030602050306030303" pitchFamily="18" charset="0"/>
            </a:endParaRPr>
          </a:p>
        </p:txBody>
      </p:sp>
      <p:sp>
        <p:nvSpPr>
          <p:cNvPr id="8" name="Oval 7">
            <a:extLst>
              <a:ext uri="{FF2B5EF4-FFF2-40B4-BE49-F238E27FC236}">
                <a16:creationId xmlns:a16="http://schemas.microsoft.com/office/drawing/2014/main" id="{13CC9590-1B95-CDDC-861F-FAB5FC8F38D1}"/>
              </a:ext>
            </a:extLst>
          </p:cNvPr>
          <p:cNvSpPr>
            <a:spLocks noChangeArrowheads="1"/>
          </p:cNvSpPr>
          <p:nvPr/>
        </p:nvSpPr>
        <p:spPr bwMode="auto">
          <a:xfrm>
            <a:off x="5334000" y="2743200"/>
            <a:ext cx="1371600" cy="1295400"/>
          </a:xfrm>
          <a:prstGeom prst="ellipse">
            <a:avLst/>
          </a:prstGeom>
          <a:solidFill>
            <a:srgbClr val="00CC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9" name="Line 8">
            <a:extLst>
              <a:ext uri="{FF2B5EF4-FFF2-40B4-BE49-F238E27FC236}">
                <a16:creationId xmlns:a16="http://schemas.microsoft.com/office/drawing/2014/main" id="{5C5F941B-6941-62A4-A3FC-7C3EFE227943}"/>
              </a:ext>
            </a:extLst>
          </p:cNvPr>
          <p:cNvSpPr>
            <a:spLocks noChangeShapeType="1"/>
          </p:cNvSpPr>
          <p:nvPr/>
        </p:nvSpPr>
        <p:spPr bwMode="auto">
          <a:xfrm>
            <a:off x="6019800" y="990600"/>
            <a:ext cx="0"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p>
        </p:txBody>
      </p:sp>
      <p:sp>
        <p:nvSpPr>
          <p:cNvPr id="10" name="Rectangle 9" descr="Rombos transparentes">
            <a:extLst>
              <a:ext uri="{FF2B5EF4-FFF2-40B4-BE49-F238E27FC236}">
                <a16:creationId xmlns:a16="http://schemas.microsoft.com/office/drawing/2014/main" id="{7E99A573-10E9-0517-621B-82E81D925F9E}"/>
              </a:ext>
            </a:extLst>
          </p:cNvPr>
          <p:cNvSpPr>
            <a:spLocks noChangeArrowheads="1"/>
          </p:cNvSpPr>
          <p:nvPr/>
        </p:nvSpPr>
        <p:spPr bwMode="auto">
          <a:xfrm>
            <a:off x="2057400" y="3124200"/>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1200">
              <a:latin typeface="Constantia" panose="02030602050306030303" pitchFamily="18" charset="0"/>
            </a:endParaRPr>
          </a:p>
        </p:txBody>
      </p:sp>
      <p:sp>
        <p:nvSpPr>
          <p:cNvPr id="11" name="Rectangle 10" descr="Rombos transparentes">
            <a:extLst>
              <a:ext uri="{FF2B5EF4-FFF2-40B4-BE49-F238E27FC236}">
                <a16:creationId xmlns:a16="http://schemas.microsoft.com/office/drawing/2014/main" id="{B301882F-4B7F-82FB-1B59-E5CF559DC113}"/>
              </a:ext>
            </a:extLst>
          </p:cNvPr>
          <p:cNvSpPr>
            <a:spLocks noChangeArrowheads="1"/>
          </p:cNvSpPr>
          <p:nvPr/>
        </p:nvSpPr>
        <p:spPr bwMode="auto">
          <a:xfrm>
            <a:off x="9906000" y="3080391"/>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400">
              <a:latin typeface="Constantia" panose="02030602050306030303" pitchFamily="18" charset="0"/>
            </a:endParaRPr>
          </a:p>
        </p:txBody>
      </p:sp>
      <p:sp>
        <p:nvSpPr>
          <p:cNvPr id="12" name="Text Box 12">
            <a:extLst>
              <a:ext uri="{FF2B5EF4-FFF2-40B4-BE49-F238E27FC236}">
                <a16:creationId xmlns:a16="http://schemas.microsoft.com/office/drawing/2014/main" id="{A8A2BD01-F145-E94A-6715-235131467781}"/>
              </a:ext>
            </a:extLst>
          </p:cNvPr>
          <p:cNvSpPr txBox="1">
            <a:spLocks noChangeArrowheads="1"/>
          </p:cNvSpPr>
          <p:nvPr/>
        </p:nvSpPr>
        <p:spPr bwMode="auto">
          <a:xfrm>
            <a:off x="7437025" y="354826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9</a:t>
            </a:r>
            <a:endParaRPr lang="es-ES_tradnl" altLang="en-US" sz="1050" dirty="0">
              <a:latin typeface="Constantia" panose="02030602050306030303" pitchFamily="18" charset="0"/>
            </a:endParaRPr>
          </a:p>
        </p:txBody>
      </p:sp>
      <p:sp>
        <p:nvSpPr>
          <p:cNvPr id="13" name="Text Box 13">
            <a:extLst>
              <a:ext uri="{FF2B5EF4-FFF2-40B4-BE49-F238E27FC236}">
                <a16:creationId xmlns:a16="http://schemas.microsoft.com/office/drawing/2014/main" id="{4884F73D-8B90-D122-421F-7F9CC58C049B}"/>
              </a:ext>
            </a:extLst>
          </p:cNvPr>
          <p:cNvSpPr txBox="1">
            <a:spLocks noChangeArrowheads="1"/>
          </p:cNvSpPr>
          <p:nvPr/>
        </p:nvSpPr>
        <p:spPr bwMode="auto">
          <a:xfrm>
            <a:off x="5052616" y="3450462"/>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4</a:t>
            </a:r>
            <a:endParaRPr lang="es-ES_tradnl" altLang="en-US" sz="1050" dirty="0">
              <a:latin typeface="Constantia" panose="02030602050306030303" pitchFamily="18" charset="0"/>
            </a:endParaRPr>
          </a:p>
        </p:txBody>
      </p:sp>
      <p:sp>
        <p:nvSpPr>
          <p:cNvPr id="14" name="Text Box 14">
            <a:extLst>
              <a:ext uri="{FF2B5EF4-FFF2-40B4-BE49-F238E27FC236}">
                <a16:creationId xmlns:a16="http://schemas.microsoft.com/office/drawing/2014/main" id="{C7E3BF18-116B-7945-A912-05FF829E40D7}"/>
              </a:ext>
            </a:extLst>
          </p:cNvPr>
          <p:cNvSpPr txBox="1">
            <a:spLocks noChangeArrowheads="1"/>
          </p:cNvSpPr>
          <p:nvPr/>
        </p:nvSpPr>
        <p:spPr bwMode="auto">
          <a:xfrm>
            <a:off x="7428852" y="2435255"/>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10</a:t>
            </a:r>
            <a:endParaRPr lang="es-ES_tradnl" altLang="en-US" sz="1100" dirty="0">
              <a:latin typeface="Constantia" panose="02030602050306030303" pitchFamily="18" charset="0"/>
            </a:endParaRPr>
          </a:p>
        </p:txBody>
      </p:sp>
      <p:sp>
        <p:nvSpPr>
          <p:cNvPr id="15" name="Text Box 17">
            <a:extLst>
              <a:ext uri="{FF2B5EF4-FFF2-40B4-BE49-F238E27FC236}">
                <a16:creationId xmlns:a16="http://schemas.microsoft.com/office/drawing/2014/main" id="{A6139BAB-3FE0-2CC7-6507-165F2C839504}"/>
              </a:ext>
            </a:extLst>
          </p:cNvPr>
          <p:cNvSpPr txBox="1">
            <a:spLocks noChangeArrowheads="1"/>
          </p:cNvSpPr>
          <p:nvPr/>
        </p:nvSpPr>
        <p:spPr bwMode="auto">
          <a:xfrm>
            <a:off x="3050810" y="3004652"/>
            <a:ext cx="457200" cy="276999"/>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200" b="1" dirty="0">
                <a:solidFill>
                  <a:schemeClr val="bg1"/>
                </a:solidFill>
                <a:latin typeface="Constantia" panose="02030602050306030303" pitchFamily="18" charset="0"/>
              </a:rPr>
              <a:t>   1</a:t>
            </a:r>
            <a:endParaRPr lang="es-ES_tradnl" altLang="en-US" sz="1200" dirty="0">
              <a:latin typeface="Constantia" panose="02030602050306030303" pitchFamily="18" charset="0"/>
            </a:endParaRPr>
          </a:p>
        </p:txBody>
      </p:sp>
      <p:sp>
        <p:nvSpPr>
          <p:cNvPr id="16" name="Text Box 18">
            <a:extLst>
              <a:ext uri="{FF2B5EF4-FFF2-40B4-BE49-F238E27FC236}">
                <a16:creationId xmlns:a16="http://schemas.microsoft.com/office/drawing/2014/main" id="{7735E25A-6B4F-65E0-26AA-93E59E96CAAF}"/>
              </a:ext>
            </a:extLst>
          </p:cNvPr>
          <p:cNvSpPr txBox="1">
            <a:spLocks noChangeArrowheads="1"/>
          </p:cNvSpPr>
          <p:nvPr/>
        </p:nvSpPr>
        <p:spPr bwMode="auto">
          <a:xfrm>
            <a:off x="6905625" y="5364927"/>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7</a:t>
            </a:r>
            <a:endParaRPr lang="es-ES_tradnl" altLang="en-US" sz="1100" dirty="0">
              <a:latin typeface="Constantia" panose="02030602050306030303" pitchFamily="18" charset="0"/>
            </a:endParaRPr>
          </a:p>
        </p:txBody>
      </p:sp>
      <p:sp>
        <p:nvSpPr>
          <p:cNvPr id="17" name="Text Box 19">
            <a:extLst>
              <a:ext uri="{FF2B5EF4-FFF2-40B4-BE49-F238E27FC236}">
                <a16:creationId xmlns:a16="http://schemas.microsoft.com/office/drawing/2014/main" id="{87BA875B-C174-109E-0465-7B0E0FBE1B8F}"/>
              </a:ext>
            </a:extLst>
          </p:cNvPr>
          <p:cNvSpPr txBox="1">
            <a:spLocks noChangeArrowheads="1"/>
          </p:cNvSpPr>
          <p:nvPr/>
        </p:nvSpPr>
        <p:spPr bwMode="auto">
          <a:xfrm>
            <a:off x="5396745" y="5132628"/>
            <a:ext cx="457200" cy="276999"/>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200" b="1" dirty="0">
                <a:solidFill>
                  <a:schemeClr val="bg1"/>
                </a:solidFill>
                <a:latin typeface="Constantia" panose="02030602050306030303" pitchFamily="18" charset="0"/>
              </a:rPr>
              <a:t>  2</a:t>
            </a:r>
            <a:endParaRPr lang="es-ES_tradnl" altLang="en-US" sz="1200" dirty="0">
              <a:latin typeface="Constantia" panose="02030602050306030303" pitchFamily="18" charset="0"/>
            </a:endParaRPr>
          </a:p>
        </p:txBody>
      </p:sp>
      <p:sp>
        <p:nvSpPr>
          <p:cNvPr id="18" name="Text Box 20">
            <a:extLst>
              <a:ext uri="{FF2B5EF4-FFF2-40B4-BE49-F238E27FC236}">
                <a16:creationId xmlns:a16="http://schemas.microsoft.com/office/drawing/2014/main" id="{8458AEF6-AB8E-B8A7-C47B-592E4164D805}"/>
              </a:ext>
            </a:extLst>
          </p:cNvPr>
          <p:cNvSpPr txBox="1">
            <a:spLocks noChangeArrowheads="1"/>
          </p:cNvSpPr>
          <p:nvPr/>
        </p:nvSpPr>
        <p:spPr bwMode="auto">
          <a:xfrm>
            <a:off x="5439474" y="1392992"/>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3</a:t>
            </a:r>
            <a:endParaRPr lang="es-ES_tradnl" altLang="en-US" sz="1100" dirty="0">
              <a:latin typeface="Constantia" panose="02030602050306030303" pitchFamily="18" charset="0"/>
            </a:endParaRPr>
          </a:p>
        </p:txBody>
      </p:sp>
      <p:sp>
        <p:nvSpPr>
          <p:cNvPr id="19" name="Text Box 21">
            <a:extLst>
              <a:ext uri="{FF2B5EF4-FFF2-40B4-BE49-F238E27FC236}">
                <a16:creationId xmlns:a16="http://schemas.microsoft.com/office/drawing/2014/main" id="{FFBDB5CA-C16E-0481-434C-DDA67A67D7A2}"/>
              </a:ext>
            </a:extLst>
          </p:cNvPr>
          <p:cNvSpPr txBox="1">
            <a:spLocks noChangeArrowheads="1"/>
          </p:cNvSpPr>
          <p:nvPr/>
        </p:nvSpPr>
        <p:spPr bwMode="auto">
          <a:xfrm>
            <a:off x="6808788" y="1266357"/>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11</a:t>
            </a:r>
            <a:endParaRPr lang="es-ES_tradnl" altLang="en-US" sz="1100" dirty="0">
              <a:latin typeface="Constantia" panose="02030602050306030303" pitchFamily="18" charset="0"/>
            </a:endParaRPr>
          </a:p>
        </p:txBody>
      </p:sp>
      <p:sp>
        <p:nvSpPr>
          <p:cNvPr id="20" name="Content Placeholder 2">
            <a:extLst>
              <a:ext uri="{FF2B5EF4-FFF2-40B4-BE49-F238E27FC236}">
                <a16:creationId xmlns:a16="http://schemas.microsoft.com/office/drawing/2014/main" id="{A29021F1-52A7-0899-D0BF-BE22FCA78CC7}"/>
              </a:ext>
            </a:extLst>
          </p:cNvPr>
          <p:cNvSpPr>
            <a:spLocks noGrp="1"/>
          </p:cNvSpPr>
          <p:nvPr>
            <p:ph idx="1"/>
          </p:nvPr>
        </p:nvSpPr>
        <p:spPr>
          <a:xfrm>
            <a:off x="1804193" y="6046209"/>
            <a:ext cx="8382000" cy="317557"/>
          </a:xfrm>
          <a:solidFill>
            <a:srgbClr val="FFFFFF"/>
          </a:solidFill>
          <a:ln>
            <a:solidFill>
              <a:schemeClr val="tx1"/>
            </a:solidFill>
          </a:ln>
        </p:spPr>
        <p:txBody>
          <a:bodyPr>
            <a:normAutofit/>
          </a:bodyPr>
          <a:lstStyle/>
          <a:p>
            <a:pPr algn="ctr" eaLnBrk="1" hangingPunct="1">
              <a:lnSpc>
                <a:spcPct val="120000"/>
              </a:lnSpc>
              <a:buFont typeface="Wingdings 2" panose="05020102010507070707" pitchFamily="18" charset="2"/>
              <a:buNone/>
            </a:pPr>
            <a:r>
              <a:rPr lang="en-US" altLang="en-US" sz="1100" b="1" dirty="0">
                <a:latin typeface="Arial" panose="020B0604020202020204" pitchFamily="34" charset="0"/>
                <a:cs typeface="Arial" panose="020B0604020202020204" pitchFamily="34" charset="0"/>
              </a:rPr>
              <a:t>Defensive shape is at the red triangular cones. Attacking shape at the yellow triangular cones.</a:t>
            </a:r>
          </a:p>
          <a:p>
            <a:pPr algn="ctr" eaLnBrk="1" hangingPunct="1">
              <a:lnSpc>
                <a:spcPct val="120000"/>
              </a:lnSpc>
              <a:buFont typeface="Wingdings 2" panose="05020102010507070707" pitchFamily="18" charset="2"/>
              <a:buNone/>
            </a:pPr>
            <a:endParaRPr lang="en-US" altLang="en-US" sz="1100"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001BE6A-552C-CA7E-0CC3-1DAFFC0A607A}"/>
              </a:ext>
            </a:extLst>
          </p:cNvPr>
          <p:cNvSpPr/>
          <p:nvPr/>
        </p:nvSpPr>
        <p:spPr>
          <a:xfrm>
            <a:off x="7187737" y="2324100"/>
            <a:ext cx="914400" cy="22860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p>
        </p:txBody>
      </p:sp>
      <p:grpSp>
        <p:nvGrpSpPr>
          <p:cNvPr id="22" name="Group 280">
            <a:extLst>
              <a:ext uri="{FF2B5EF4-FFF2-40B4-BE49-F238E27FC236}">
                <a16:creationId xmlns:a16="http://schemas.microsoft.com/office/drawing/2014/main" id="{367AAD11-E4D3-282E-DF4C-17588262D8D8}"/>
              </a:ext>
            </a:extLst>
          </p:cNvPr>
          <p:cNvGrpSpPr>
            <a:grpSpLocks/>
          </p:cNvGrpSpPr>
          <p:nvPr/>
        </p:nvGrpSpPr>
        <p:grpSpPr bwMode="auto">
          <a:xfrm>
            <a:off x="6589072" y="3875629"/>
            <a:ext cx="200663" cy="160338"/>
            <a:chOff x="0" y="0"/>
            <a:chExt cx="89" cy="85"/>
          </a:xfrm>
        </p:grpSpPr>
        <p:sp>
          <p:nvSpPr>
            <p:cNvPr id="23" name="Freeform 281">
              <a:extLst>
                <a:ext uri="{FF2B5EF4-FFF2-40B4-BE49-F238E27FC236}">
                  <a16:creationId xmlns:a16="http://schemas.microsoft.com/office/drawing/2014/main" id="{587ECB2A-1B38-B2D9-42B1-399B1A6AAE9F}"/>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4" name="Freeform 282">
              <a:extLst>
                <a:ext uri="{FF2B5EF4-FFF2-40B4-BE49-F238E27FC236}">
                  <a16:creationId xmlns:a16="http://schemas.microsoft.com/office/drawing/2014/main" id="{C1810D2E-B457-EDC0-7C06-FD3A17CF4B5F}"/>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5" name="Freeform 283">
              <a:extLst>
                <a:ext uri="{FF2B5EF4-FFF2-40B4-BE49-F238E27FC236}">
                  <a16:creationId xmlns:a16="http://schemas.microsoft.com/office/drawing/2014/main" id="{F4FC2FDE-D860-4AAF-CCDC-921C358A03DF}"/>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6" name="Freeform 284">
              <a:extLst>
                <a:ext uri="{FF2B5EF4-FFF2-40B4-BE49-F238E27FC236}">
                  <a16:creationId xmlns:a16="http://schemas.microsoft.com/office/drawing/2014/main" id="{0B28B3E9-1BEC-8896-7E10-2A80CB59D43E}"/>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7" name="Freeform 285">
              <a:extLst>
                <a:ext uri="{FF2B5EF4-FFF2-40B4-BE49-F238E27FC236}">
                  <a16:creationId xmlns:a16="http://schemas.microsoft.com/office/drawing/2014/main" id="{ADEC190B-E24C-A4E8-8B9A-05CFDF9EFCDB}"/>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6">
              <a:extLst>
                <a:ext uri="{FF2B5EF4-FFF2-40B4-BE49-F238E27FC236}">
                  <a16:creationId xmlns:a16="http://schemas.microsoft.com/office/drawing/2014/main" id="{96627831-C716-BA60-04E9-61F9E68C3442}"/>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87">
              <a:extLst>
                <a:ext uri="{FF2B5EF4-FFF2-40B4-BE49-F238E27FC236}">
                  <a16:creationId xmlns:a16="http://schemas.microsoft.com/office/drawing/2014/main" id="{7F2CF0BD-FF3D-8C32-BC85-AD9346494760}"/>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88">
              <a:extLst>
                <a:ext uri="{FF2B5EF4-FFF2-40B4-BE49-F238E27FC236}">
                  <a16:creationId xmlns:a16="http://schemas.microsoft.com/office/drawing/2014/main" id="{6471F27E-F6BB-5DFB-E0F6-5D4535F0FE23}"/>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89">
              <a:extLst>
                <a:ext uri="{FF2B5EF4-FFF2-40B4-BE49-F238E27FC236}">
                  <a16:creationId xmlns:a16="http://schemas.microsoft.com/office/drawing/2014/main" id="{0B425ED5-48F0-A0BA-AC53-7DA0C4617E0C}"/>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2" name="Freeform 290">
              <a:extLst>
                <a:ext uri="{FF2B5EF4-FFF2-40B4-BE49-F238E27FC236}">
                  <a16:creationId xmlns:a16="http://schemas.microsoft.com/office/drawing/2014/main" id="{FBCD1B30-F544-FBF9-151D-ADD6BB78B773}"/>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3" name="Freeform 291">
              <a:extLst>
                <a:ext uri="{FF2B5EF4-FFF2-40B4-BE49-F238E27FC236}">
                  <a16:creationId xmlns:a16="http://schemas.microsoft.com/office/drawing/2014/main" id="{E9D07B3E-3F64-1487-F30E-54EF4A72CB37}"/>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4" name="Freeform 292">
              <a:extLst>
                <a:ext uri="{FF2B5EF4-FFF2-40B4-BE49-F238E27FC236}">
                  <a16:creationId xmlns:a16="http://schemas.microsoft.com/office/drawing/2014/main" id="{34C9E617-FB69-5CD2-7724-22B7F54B996F}"/>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pic>
        <p:nvPicPr>
          <p:cNvPr id="35" name="Picture 2">
            <a:extLst>
              <a:ext uri="{FF2B5EF4-FFF2-40B4-BE49-F238E27FC236}">
                <a16:creationId xmlns:a16="http://schemas.microsoft.com/office/drawing/2014/main" id="{450B3C3B-6ECA-9FDC-B92A-BC9A475B7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6401" y="3290887"/>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a:extLst>
              <a:ext uri="{FF2B5EF4-FFF2-40B4-BE49-F238E27FC236}">
                <a16:creationId xmlns:a16="http://schemas.microsoft.com/office/drawing/2014/main" id="{60C748C7-DE06-523F-F60E-44F24907654C}"/>
              </a:ext>
            </a:extLst>
          </p:cNvPr>
          <p:cNvSpPr txBox="1">
            <a:spLocks/>
          </p:cNvSpPr>
          <p:nvPr/>
        </p:nvSpPr>
        <p:spPr>
          <a:xfrm>
            <a:off x="1670842" y="400049"/>
            <a:ext cx="8839200" cy="590551"/>
          </a:xfrm>
          <a:prstGeom prst="rect">
            <a:avLst/>
          </a:prstGeom>
          <a:solidFill>
            <a:srgbClr val="FFFFFF"/>
          </a:solidFill>
          <a:ln>
            <a:solidFill>
              <a:schemeClr val="tx1"/>
            </a:solidFill>
          </a:ln>
        </p:spPr>
        <p:txBody>
          <a:bodyPr anchor="ctr">
            <a:normAutofit/>
          </a:bodyPr>
          <a:lstStyle/>
          <a:p>
            <a:pPr algn="ctr" eaLnBrk="1" fontAlgn="auto" hangingPunct="1">
              <a:spcBef>
                <a:spcPts val="0"/>
              </a:spcBef>
              <a:spcAft>
                <a:spcPts val="0"/>
              </a:spcAft>
              <a:defRPr/>
            </a:pPr>
            <a:r>
              <a:rPr lang="en-US"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Team shape attacking from a defensive 1-4-4-2 to an attacking 1-4-2-4</a:t>
            </a:r>
            <a:endParaRPr lang="en-US" dirty="0">
              <a:solidFill>
                <a:srgbClr val="FF0000"/>
              </a:solidFill>
              <a:latin typeface="Arial" panose="020B0604020202020204" pitchFamily="34" charset="0"/>
              <a:ea typeface="+mj-ea"/>
              <a:cs typeface="Arial" panose="020B0604020202020204" pitchFamily="34" charset="0"/>
            </a:endParaRPr>
          </a:p>
        </p:txBody>
      </p:sp>
      <p:sp>
        <p:nvSpPr>
          <p:cNvPr id="37" name="Isosceles Triangle 36">
            <a:extLst>
              <a:ext uri="{FF2B5EF4-FFF2-40B4-BE49-F238E27FC236}">
                <a16:creationId xmlns:a16="http://schemas.microsoft.com/office/drawing/2014/main" id="{BF531264-9D98-FD57-C5B0-4C4C8164F9A2}"/>
              </a:ext>
            </a:extLst>
          </p:cNvPr>
          <p:cNvSpPr/>
          <p:nvPr/>
        </p:nvSpPr>
        <p:spPr>
          <a:xfrm>
            <a:off x="5156994" y="3070119"/>
            <a:ext cx="201613"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8" name="Isosceles Triangle 37">
            <a:extLst>
              <a:ext uri="{FF2B5EF4-FFF2-40B4-BE49-F238E27FC236}">
                <a16:creationId xmlns:a16="http://schemas.microsoft.com/office/drawing/2014/main" id="{02906D1C-8518-835C-2173-A113BA9F5EBE}"/>
              </a:ext>
            </a:extLst>
          </p:cNvPr>
          <p:cNvSpPr/>
          <p:nvPr/>
        </p:nvSpPr>
        <p:spPr>
          <a:xfrm>
            <a:off x="6160241" y="2709439"/>
            <a:ext cx="201613"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9" name="Isosceles Triangle 38">
            <a:extLst>
              <a:ext uri="{FF2B5EF4-FFF2-40B4-BE49-F238E27FC236}">
                <a16:creationId xmlns:a16="http://schemas.microsoft.com/office/drawing/2014/main" id="{FBB8FA39-5A3E-1FB6-5365-702D0838DDAE}"/>
              </a:ext>
            </a:extLst>
          </p:cNvPr>
          <p:cNvSpPr/>
          <p:nvPr/>
        </p:nvSpPr>
        <p:spPr>
          <a:xfrm>
            <a:off x="7029869" y="5707062"/>
            <a:ext cx="203200"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0" name="Isosceles Triangle 39">
            <a:extLst>
              <a:ext uri="{FF2B5EF4-FFF2-40B4-BE49-F238E27FC236}">
                <a16:creationId xmlns:a16="http://schemas.microsoft.com/office/drawing/2014/main" id="{0F25930C-1C96-2F72-B8EF-C7F1C5C67F80}"/>
              </a:ext>
            </a:extLst>
          </p:cNvPr>
          <p:cNvSpPr/>
          <p:nvPr/>
        </p:nvSpPr>
        <p:spPr>
          <a:xfrm>
            <a:off x="5545726" y="5488192"/>
            <a:ext cx="203200"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1" name="Isosceles Triangle 40">
            <a:extLst>
              <a:ext uri="{FF2B5EF4-FFF2-40B4-BE49-F238E27FC236}">
                <a16:creationId xmlns:a16="http://schemas.microsoft.com/office/drawing/2014/main" id="{19E65F99-D9DF-1956-D6AC-2A87D483FFB6}"/>
              </a:ext>
            </a:extLst>
          </p:cNvPr>
          <p:cNvSpPr/>
          <p:nvPr/>
        </p:nvSpPr>
        <p:spPr>
          <a:xfrm>
            <a:off x="6996036" y="1614746"/>
            <a:ext cx="201613"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2" name="Isosceles Triangle 41">
            <a:extLst>
              <a:ext uri="{FF2B5EF4-FFF2-40B4-BE49-F238E27FC236}">
                <a16:creationId xmlns:a16="http://schemas.microsoft.com/office/drawing/2014/main" id="{EB3ED40F-C492-2F40-3290-54AC417269B3}"/>
              </a:ext>
            </a:extLst>
          </p:cNvPr>
          <p:cNvSpPr/>
          <p:nvPr/>
        </p:nvSpPr>
        <p:spPr>
          <a:xfrm>
            <a:off x="5539920" y="1724631"/>
            <a:ext cx="203200"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3" name="Isosceles Triangle 42">
            <a:extLst>
              <a:ext uri="{FF2B5EF4-FFF2-40B4-BE49-F238E27FC236}">
                <a16:creationId xmlns:a16="http://schemas.microsoft.com/office/drawing/2014/main" id="{699A5611-C06E-3DDD-019B-B0A07389C2E0}"/>
              </a:ext>
            </a:extLst>
          </p:cNvPr>
          <p:cNvSpPr/>
          <p:nvPr/>
        </p:nvSpPr>
        <p:spPr>
          <a:xfrm>
            <a:off x="7598138" y="3922891"/>
            <a:ext cx="203200"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4" name="Isosceles Triangle 43">
            <a:extLst>
              <a:ext uri="{FF2B5EF4-FFF2-40B4-BE49-F238E27FC236}">
                <a16:creationId xmlns:a16="http://schemas.microsoft.com/office/drawing/2014/main" id="{B39296B7-82E3-5DD3-CC62-241EBAE93609}"/>
              </a:ext>
            </a:extLst>
          </p:cNvPr>
          <p:cNvSpPr/>
          <p:nvPr/>
        </p:nvSpPr>
        <p:spPr>
          <a:xfrm>
            <a:off x="6202061" y="3489175"/>
            <a:ext cx="203200" cy="1603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5" name="Isosceles Triangle 44">
            <a:extLst>
              <a:ext uri="{FF2B5EF4-FFF2-40B4-BE49-F238E27FC236}">
                <a16:creationId xmlns:a16="http://schemas.microsoft.com/office/drawing/2014/main" id="{93394CDC-4865-6D22-4A0A-A09EC8039D34}"/>
              </a:ext>
            </a:extLst>
          </p:cNvPr>
          <p:cNvSpPr/>
          <p:nvPr/>
        </p:nvSpPr>
        <p:spPr>
          <a:xfrm>
            <a:off x="5261674" y="4535198"/>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6" name="Isosceles Triangle 45">
            <a:extLst>
              <a:ext uri="{FF2B5EF4-FFF2-40B4-BE49-F238E27FC236}">
                <a16:creationId xmlns:a16="http://schemas.microsoft.com/office/drawing/2014/main" id="{A0F7C512-7F5D-8195-A2D2-E6AF638110BC}"/>
              </a:ext>
            </a:extLst>
          </p:cNvPr>
          <p:cNvSpPr/>
          <p:nvPr/>
        </p:nvSpPr>
        <p:spPr>
          <a:xfrm>
            <a:off x="4669424" y="2768218"/>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7" name="Isosceles Triangle 46">
            <a:extLst>
              <a:ext uri="{FF2B5EF4-FFF2-40B4-BE49-F238E27FC236}">
                <a16:creationId xmlns:a16="http://schemas.microsoft.com/office/drawing/2014/main" id="{9EDB11DC-E763-74CF-6E2B-4F13E7E39DD0}"/>
              </a:ext>
            </a:extLst>
          </p:cNvPr>
          <p:cNvSpPr/>
          <p:nvPr/>
        </p:nvSpPr>
        <p:spPr>
          <a:xfrm>
            <a:off x="3776663" y="4604543"/>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9" name="Isosceles Triangle 48">
            <a:extLst>
              <a:ext uri="{FF2B5EF4-FFF2-40B4-BE49-F238E27FC236}">
                <a16:creationId xmlns:a16="http://schemas.microsoft.com/office/drawing/2014/main" id="{A9A5A90D-6E7A-DECC-BB3A-3863930BE568}"/>
              </a:ext>
            </a:extLst>
          </p:cNvPr>
          <p:cNvSpPr/>
          <p:nvPr/>
        </p:nvSpPr>
        <p:spPr>
          <a:xfrm>
            <a:off x="3901696" y="2073960"/>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50" name="Isosceles Triangle 49">
            <a:extLst>
              <a:ext uri="{FF2B5EF4-FFF2-40B4-BE49-F238E27FC236}">
                <a16:creationId xmlns:a16="http://schemas.microsoft.com/office/drawing/2014/main" id="{E5CABC09-1CB0-69D1-E69B-B01F3AFFB222}"/>
              </a:ext>
            </a:extLst>
          </p:cNvPr>
          <p:cNvSpPr/>
          <p:nvPr/>
        </p:nvSpPr>
        <p:spPr>
          <a:xfrm>
            <a:off x="2316163" y="3313113"/>
            <a:ext cx="203200" cy="1603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51" name="Isosceles Triangle 50">
            <a:extLst>
              <a:ext uri="{FF2B5EF4-FFF2-40B4-BE49-F238E27FC236}">
                <a16:creationId xmlns:a16="http://schemas.microsoft.com/office/drawing/2014/main" id="{E49BA89C-6BB5-A9D6-76A2-D6C678C52BAF}"/>
              </a:ext>
            </a:extLst>
          </p:cNvPr>
          <p:cNvSpPr/>
          <p:nvPr/>
        </p:nvSpPr>
        <p:spPr>
          <a:xfrm>
            <a:off x="5038799" y="2124405"/>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52" name="Isosceles Triangle 51">
            <a:extLst>
              <a:ext uri="{FF2B5EF4-FFF2-40B4-BE49-F238E27FC236}">
                <a16:creationId xmlns:a16="http://schemas.microsoft.com/office/drawing/2014/main" id="{82079450-C8CF-078B-EC49-E1E827A3BC24}"/>
              </a:ext>
            </a:extLst>
          </p:cNvPr>
          <p:cNvSpPr/>
          <p:nvPr/>
        </p:nvSpPr>
        <p:spPr>
          <a:xfrm>
            <a:off x="3172296" y="3343183"/>
            <a:ext cx="203200"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53" name="Line 60">
            <a:extLst>
              <a:ext uri="{FF2B5EF4-FFF2-40B4-BE49-F238E27FC236}">
                <a16:creationId xmlns:a16="http://schemas.microsoft.com/office/drawing/2014/main" id="{6B7B5522-17EF-5A0D-6BBB-DF02FAA948FA}"/>
              </a:ext>
            </a:extLst>
          </p:cNvPr>
          <p:cNvSpPr>
            <a:spLocks noChangeShapeType="1"/>
          </p:cNvSpPr>
          <p:nvPr/>
        </p:nvSpPr>
        <p:spPr bwMode="auto">
          <a:xfrm flipV="1">
            <a:off x="4132391" y="1574769"/>
            <a:ext cx="1255129" cy="552675"/>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54" name="Line 60">
            <a:extLst>
              <a:ext uri="{FF2B5EF4-FFF2-40B4-BE49-F238E27FC236}">
                <a16:creationId xmlns:a16="http://schemas.microsoft.com/office/drawing/2014/main" id="{B467C0BC-D6DA-1B09-195B-72F78C1B64E0}"/>
              </a:ext>
            </a:extLst>
          </p:cNvPr>
          <p:cNvSpPr>
            <a:spLocks noChangeShapeType="1"/>
          </p:cNvSpPr>
          <p:nvPr/>
        </p:nvSpPr>
        <p:spPr bwMode="auto">
          <a:xfrm flipV="1">
            <a:off x="3968939" y="3001070"/>
            <a:ext cx="1017522" cy="49258"/>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55" name="Line 60">
            <a:extLst>
              <a:ext uri="{FF2B5EF4-FFF2-40B4-BE49-F238E27FC236}">
                <a16:creationId xmlns:a16="http://schemas.microsoft.com/office/drawing/2014/main" id="{45718950-6A38-740E-A4CD-F179814CACF6}"/>
              </a:ext>
            </a:extLst>
          </p:cNvPr>
          <p:cNvSpPr>
            <a:spLocks noChangeShapeType="1"/>
          </p:cNvSpPr>
          <p:nvPr/>
        </p:nvSpPr>
        <p:spPr bwMode="auto">
          <a:xfrm>
            <a:off x="4027489" y="4689531"/>
            <a:ext cx="1293476" cy="549808"/>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56" name="Line 60">
            <a:extLst>
              <a:ext uri="{FF2B5EF4-FFF2-40B4-BE49-F238E27FC236}">
                <a16:creationId xmlns:a16="http://schemas.microsoft.com/office/drawing/2014/main" id="{927309C2-0206-03DE-E220-E09ADDE40160}"/>
              </a:ext>
            </a:extLst>
          </p:cNvPr>
          <p:cNvSpPr>
            <a:spLocks noChangeShapeType="1"/>
          </p:cNvSpPr>
          <p:nvPr/>
        </p:nvSpPr>
        <p:spPr bwMode="auto">
          <a:xfrm>
            <a:off x="5503225" y="4721944"/>
            <a:ext cx="1286907" cy="737061"/>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57" name="Line 60">
            <a:extLst>
              <a:ext uri="{FF2B5EF4-FFF2-40B4-BE49-F238E27FC236}">
                <a16:creationId xmlns:a16="http://schemas.microsoft.com/office/drawing/2014/main" id="{B5563B68-B901-A569-B5EF-CA12DF70CAAF}"/>
              </a:ext>
            </a:extLst>
          </p:cNvPr>
          <p:cNvSpPr>
            <a:spLocks noChangeShapeType="1"/>
          </p:cNvSpPr>
          <p:nvPr/>
        </p:nvSpPr>
        <p:spPr bwMode="auto">
          <a:xfrm flipV="1">
            <a:off x="5316348" y="1507810"/>
            <a:ext cx="1398140" cy="640163"/>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58" name="Line 60">
            <a:extLst>
              <a:ext uri="{FF2B5EF4-FFF2-40B4-BE49-F238E27FC236}">
                <a16:creationId xmlns:a16="http://schemas.microsoft.com/office/drawing/2014/main" id="{438FF9F3-7DC7-CD29-2942-719C5138AD9C}"/>
              </a:ext>
            </a:extLst>
          </p:cNvPr>
          <p:cNvSpPr>
            <a:spLocks noChangeShapeType="1"/>
          </p:cNvSpPr>
          <p:nvPr/>
        </p:nvSpPr>
        <p:spPr bwMode="auto">
          <a:xfrm>
            <a:off x="6449502" y="3569343"/>
            <a:ext cx="930785" cy="86337"/>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59" name="Line 60">
            <a:extLst>
              <a:ext uri="{FF2B5EF4-FFF2-40B4-BE49-F238E27FC236}">
                <a16:creationId xmlns:a16="http://schemas.microsoft.com/office/drawing/2014/main" id="{AB02443F-5C08-0D27-AF52-E2B7AEADF960}"/>
              </a:ext>
            </a:extLst>
          </p:cNvPr>
          <p:cNvSpPr>
            <a:spLocks noChangeShapeType="1"/>
          </p:cNvSpPr>
          <p:nvPr/>
        </p:nvSpPr>
        <p:spPr bwMode="auto">
          <a:xfrm flipV="1">
            <a:off x="4893801" y="2539399"/>
            <a:ext cx="1113909" cy="257656"/>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60" name="Text Box 14">
            <a:extLst>
              <a:ext uri="{FF2B5EF4-FFF2-40B4-BE49-F238E27FC236}">
                <a16:creationId xmlns:a16="http://schemas.microsoft.com/office/drawing/2014/main" id="{F4C2C416-1D01-E1DC-C23B-E5E39AF2371E}"/>
              </a:ext>
            </a:extLst>
          </p:cNvPr>
          <p:cNvSpPr txBox="1">
            <a:spLocks noChangeArrowheads="1"/>
          </p:cNvSpPr>
          <p:nvPr/>
        </p:nvSpPr>
        <p:spPr bwMode="auto">
          <a:xfrm>
            <a:off x="6111909" y="2421420"/>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6</a:t>
            </a:r>
            <a:endParaRPr lang="es-ES_tradnl" altLang="en-US" sz="1050" dirty="0">
              <a:latin typeface="Constantia" panose="02030602050306030303" pitchFamily="18" charset="0"/>
            </a:endParaRPr>
          </a:p>
        </p:txBody>
      </p:sp>
      <p:sp>
        <p:nvSpPr>
          <p:cNvPr id="61" name="Line 60">
            <a:extLst>
              <a:ext uri="{FF2B5EF4-FFF2-40B4-BE49-F238E27FC236}">
                <a16:creationId xmlns:a16="http://schemas.microsoft.com/office/drawing/2014/main" id="{AE3C4070-2FE3-DC5B-0829-BB7B00AC2223}"/>
              </a:ext>
            </a:extLst>
          </p:cNvPr>
          <p:cNvSpPr>
            <a:spLocks noChangeShapeType="1"/>
          </p:cNvSpPr>
          <p:nvPr/>
        </p:nvSpPr>
        <p:spPr bwMode="auto">
          <a:xfrm flipV="1">
            <a:off x="5020147" y="3946410"/>
            <a:ext cx="1039547" cy="91783"/>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62" name="Isosceles Triangle 61">
            <a:extLst>
              <a:ext uri="{FF2B5EF4-FFF2-40B4-BE49-F238E27FC236}">
                <a16:creationId xmlns:a16="http://schemas.microsoft.com/office/drawing/2014/main" id="{ECE41026-6A3E-35FD-BCB3-80D23491E5C7}"/>
              </a:ext>
            </a:extLst>
          </p:cNvPr>
          <p:cNvSpPr/>
          <p:nvPr/>
        </p:nvSpPr>
        <p:spPr>
          <a:xfrm>
            <a:off x="4759914" y="3921405"/>
            <a:ext cx="201612" cy="1603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63" name="Isosceles Triangle 62">
            <a:extLst>
              <a:ext uri="{FF2B5EF4-FFF2-40B4-BE49-F238E27FC236}">
                <a16:creationId xmlns:a16="http://schemas.microsoft.com/office/drawing/2014/main" id="{A37289B1-EC15-7828-BC07-7007381573B7}"/>
              </a:ext>
            </a:extLst>
          </p:cNvPr>
          <p:cNvSpPr/>
          <p:nvPr/>
        </p:nvSpPr>
        <p:spPr>
          <a:xfrm>
            <a:off x="6236222" y="4156618"/>
            <a:ext cx="203200" cy="16033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64" name="Rectangle 63">
            <a:extLst>
              <a:ext uri="{FF2B5EF4-FFF2-40B4-BE49-F238E27FC236}">
                <a16:creationId xmlns:a16="http://schemas.microsoft.com/office/drawing/2014/main" id="{43B3430B-CDB0-3978-FF1B-6C5D6A9A7527}"/>
              </a:ext>
            </a:extLst>
          </p:cNvPr>
          <p:cNvSpPr/>
          <p:nvPr/>
        </p:nvSpPr>
        <p:spPr>
          <a:xfrm>
            <a:off x="2278063" y="1035050"/>
            <a:ext cx="121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t>Phase Two</a:t>
            </a:r>
          </a:p>
        </p:txBody>
      </p:sp>
      <p:sp>
        <p:nvSpPr>
          <p:cNvPr id="65" name="Line 60">
            <a:extLst>
              <a:ext uri="{FF2B5EF4-FFF2-40B4-BE49-F238E27FC236}">
                <a16:creationId xmlns:a16="http://schemas.microsoft.com/office/drawing/2014/main" id="{24053642-5DA9-BAC2-5043-217AEA5F2A88}"/>
              </a:ext>
            </a:extLst>
          </p:cNvPr>
          <p:cNvSpPr>
            <a:spLocks noChangeShapeType="1"/>
          </p:cNvSpPr>
          <p:nvPr/>
        </p:nvSpPr>
        <p:spPr bwMode="auto">
          <a:xfrm flipH="1" flipV="1">
            <a:off x="3602038" y="1204911"/>
            <a:ext cx="275893" cy="867833"/>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66" name="Line 60">
            <a:extLst>
              <a:ext uri="{FF2B5EF4-FFF2-40B4-BE49-F238E27FC236}">
                <a16:creationId xmlns:a16="http://schemas.microsoft.com/office/drawing/2014/main" id="{FA72C6C3-BAB0-FDDA-8C1F-671736A58AEA}"/>
              </a:ext>
            </a:extLst>
          </p:cNvPr>
          <p:cNvSpPr>
            <a:spLocks noChangeShapeType="1"/>
          </p:cNvSpPr>
          <p:nvPr/>
        </p:nvSpPr>
        <p:spPr bwMode="auto">
          <a:xfrm flipH="1">
            <a:off x="3262724" y="4835911"/>
            <a:ext cx="492125" cy="809625"/>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67" name="Content Placeholder 2">
            <a:extLst>
              <a:ext uri="{FF2B5EF4-FFF2-40B4-BE49-F238E27FC236}">
                <a16:creationId xmlns:a16="http://schemas.microsoft.com/office/drawing/2014/main" id="{4B0F2484-A4DA-1C08-EEF3-B38DFBAA36B5}"/>
              </a:ext>
            </a:extLst>
          </p:cNvPr>
          <p:cNvSpPr txBox="1">
            <a:spLocks/>
          </p:cNvSpPr>
          <p:nvPr/>
        </p:nvSpPr>
        <p:spPr bwMode="auto">
          <a:xfrm>
            <a:off x="226485" y="1542899"/>
            <a:ext cx="1740695" cy="4324501"/>
          </a:xfrm>
          <a:prstGeom prst="rect">
            <a:avLst/>
          </a:prstGeom>
          <a:solidFill>
            <a:srgbClr val="FFFFFF"/>
          </a:solidFill>
          <a:ln w="9525">
            <a:solidFill>
              <a:srgbClr val="000000"/>
            </a:solid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Defending we are a 1-4-4-2</a:t>
            </a:r>
          </a:p>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Attacking we are a         1-4-2-4.</a:t>
            </a:r>
          </a:p>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This means an easy transition between defending and attacking with the two fullback’s and two wide midfield players pushing on to become wingers.</a:t>
            </a:r>
          </a:p>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So, we are very solid defensively doing it this way.</a:t>
            </a:r>
          </a:p>
          <a:p>
            <a:pPr eaLnBrk="1" fontAlgn="auto" hangingPunct="1">
              <a:lnSpc>
                <a:spcPct val="120000"/>
              </a:lnSpc>
              <a:spcAft>
                <a:spcPts val="0"/>
              </a:spcAft>
              <a:buFont typeface="Wingdings 2" panose="05020102010507070707" pitchFamily="18" charset="2"/>
              <a:buNone/>
              <a:defRPr/>
            </a:pPr>
            <a:endParaRPr lang="en-US" altLang="en-US" sz="1200" b="1" dirty="0">
              <a:latin typeface="Arial" panose="020B0604020202020204" pitchFamily="34" charset="0"/>
              <a:ea typeface="+mn-ea"/>
              <a:cs typeface="Arial" panose="020B0604020202020204" pitchFamily="34" charset="0"/>
            </a:endParaRPr>
          </a:p>
        </p:txBody>
      </p:sp>
      <p:sp>
        <p:nvSpPr>
          <p:cNvPr id="68" name="Line 60">
            <a:extLst>
              <a:ext uri="{FF2B5EF4-FFF2-40B4-BE49-F238E27FC236}">
                <a16:creationId xmlns:a16="http://schemas.microsoft.com/office/drawing/2014/main" id="{2FC1EFA0-850A-5D19-ACFF-6DB5595D7A63}"/>
              </a:ext>
            </a:extLst>
          </p:cNvPr>
          <p:cNvSpPr>
            <a:spLocks noChangeShapeType="1"/>
          </p:cNvSpPr>
          <p:nvPr/>
        </p:nvSpPr>
        <p:spPr bwMode="auto">
          <a:xfrm flipH="1">
            <a:off x="3003789" y="2212817"/>
            <a:ext cx="852059" cy="90954"/>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69" name="Line 60">
            <a:extLst>
              <a:ext uri="{FF2B5EF4-FFF2-40B4-BE49-F238E27FC236}">
                <a16:creationId xmlns:a16="http://schemas.microsoft.com/office/drawing/2014/main" id="{4DFE2786-2B1E-CDCD-1AA3-C380683BCCE1}"/>
              </a:ext>
            </a:extLst>
          </p:cNvPr>
          <p:cNvSpPr>
            <a:spLocks noChangeShapeType="1"/>
          </p:cNvSpPr>
          <p:nvPr/>
        </p:nvSpPr>
        <p:spPr bwMode="auto">
          <a:xfrm flipH="1">
            <a:off x="2924300" y="4675142"/>
            <a:ext cx="852059" cy="90954"/>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70" name="Line 60">
            <a:extLst>
              <a:ext uri="{FF2B5EF4-FFF2-40B4-BE49-F238E27FC236}">
                <a16:creationId xmlns:a16="http://schemas.microsoft.com/office/drawing/2014/main" id="{62E25EAD-4D14-0ED3-99E5-8ABFB9A3F9E9}"/>
              </a:ext>
            </a:extLst>
          </p:cNvPr>
          <p:cNvSpPr>
            <a:spLocks noChangeShapeType="1"/>
          </p:cNvSpPr>
          <p:nvPr/>
        </p:nvSpPr>
        <p:spPr bwMode="auto">
          <a:xfrm flipV="1">
            <a:off x="2549335" y="3359944"/>
            <a:ext cx="608391" cy="2027"/>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71" name="Line 60">
            <a:extLst>
              <a:ext uri="{FF2B5EF4-FFF2-40B4-BE49-F238E27FC236}">
                <a16:creationId xmlns:a16="http://schemas.microsoft.com/office/drawing/2014/main" id="{B6807212-04A2-E408-1A0E-55C01F8DB627}"/>
              </a:ext>
            </a:extLst>
          </p:cNvPr>
          <p:cNvSpPr>
            <a:spLocks noChangeShapeType="1"/>
          </p:cNvSpPr>
          <p:nvPr/>
        </p:nvSpPr>
        <p:spPr bwMode="auto">
          <a:xfrm flipV="1">
            <a:off x="4065058" y="4165708"/>
            <a:ext cx="589492" cy="438836"/>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72" name="Line 60">
            <a:extLst>
              <a:ext uri="{FF2B5EF4-FFF2-40B4-BE49-F238E27FC236}">
                <a16:creationId xmlns:a16="http://schemas.microsoft.com/office/drawing/2014/main" id="{0947E9DB-0624-815F-4376-0C5E787A7A7D}"/>
              </a:ext>
            </a:extLst>
          </p:cNvPr>
          <p:cNvSpPr>
            <a:spLocks noChangeShapeType="1"/>
          </p:cNvSpPr>
          <p:nvPr/>
        </p:nvSpPr>
        <p:spPr bwMode="auto">
          <a:xfrm>
            <a:off x="4176786" y="2226108"/>
            <a:ext cx="541075" cy="243228"/>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73" name="Isosceles Triangle 72">
            <a:extLst>
              <a:ext uri="{FF2B5EF4-FFF2-40B4-BE49-F238E27FC236}">
                <a16:creationId xmlns:a16="http://schemas.microsoft.com/office/drawing/2014/main" id="{6DB4211A-1D09-887D-7420-1D79AF88D6A6}"/>
              </a:ext>
            </a:extLst>
          </p:cNvPr>
          <p:cNvSpPr/>
          <p:nvPr/>
        </p:nvSpPr>
        <p:spPr>
          <a:xfrm>
            <a:off x="3691359" y="2976376"/>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4" name="Isosceles Triangle 73">
            <a:extLst>
              <a:ext uri="{FF2B5EF4-FFF2-40B4-BE49-F238E27FC236}">
                <a16:creationId xmlns:a16="http://schemas.microsoft.com/office/drawing/2014/main" id="{2C458637-E01A-82DA-C795-A8B5B25CBA51}"/>
              </a:ext>
            </a:extLst>
          </p:cNvPr>
          <p:cNvSpPr/>
          <p:nvPr/>
        </p:nvSpPr>
        <p:spPr>
          <a:xfrm>
            <a:off x="3645438" y="3743966"/>
            <a:ext cx="203200" cy="16033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5" name="Isosceles Triangle 74">
            <a:extLst>
              <a:ext uri="{FF2B5EF4-FFF2-40B4-BE49-F238E27FC236}">
                <a16:creationId xmlns:a16="http://schemas.microsoft.com/office/drawing/2014/main" id="{279736C2-A7B8-96F7-C10D-B09C96D8812E}"/>
              </a:ext>
            </a:extLst>
          </p:cNvPr>
          <p:cNvSpPr/>
          <p:nvPr/>
        </p:nvSpPr>
        <p:spPr>
          <a:xfrm>
            <a:off x="5220238" y="3805912"/>
            <a:ext cx="201613"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6" name="Isosceles Triangle 75">
            <a:extLst>
              <a:ext uri="{FF2B5EF4-FFF2-40B4-BE49-F238E27FC236}">
                <a16:creationId xmlns:a16="http://schemas.microsoft.com/office/drawing/2014/main" id="{69289F2F-F6BF-603C-C24F-B2EB039FDE28}"/>
              </a:ext>
            </a:extLst>
          </p:cNvPr>
          <p:cNvSpPr/>
          <p:nvPr/>
        </p:nvSpPr>
        <p:spPr>
          <a:xfrm>
            <a:off x="7522689" y="2776007"/>
            <a:ext cx="201613" cy="16033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7" name="Text Box 13">
            <a:extLst>
              <a:ext uri="{FF2B5EF4-FFF2-40B4-BE49-F238E27FC236}">
                <a16:creationId xmlns:a16="http://schemas.microsoft.com/office/drawing/2014/main" id="{B22FE4F5-6B2A-8795-EABA-007EAB660F9A}"/>
              </a:ext>
            </a:extLst>
          </p:cNvPr>
          <p:cNvSpPr txBox="1">
            <a:spLocks noChangeArrowheads="1"/>
          </p:cNvSpPr>
          <p:nvPr/>
        </p:nvSpPr>
        <p:spPr bwMode="auto">
          <a:xfrm>
            <a:off x="5034052" y="2776007"/>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5</a:t>
            </a:r>
            <a:endParaRPr lang="es-ES_tradnl" altLang="en-US" sz="1050" dirty="0">
              <a:latin typeface="Constantia" panose="02030602050306030303" pitchFamily="18" charset="0"/>
            </a:endParaRPr>
          </a:p>
        </p:txBody>
      </p:sp>
      <p:sp>
        <p:nvSpPr>
          <p:cNvPr id="78" name="Line 60">
            <a:extLst>
              <a:ext uri="{FF2B5EF4-FFF2-40B4-BE49-F238E27FC236}">
                <a16:creationId xmlns:a16="http://schemas.microsoft.com/office/drawing/2014/main" id="{D892E153-1171-478B-70A2-F241355BE93C}"/>
              </a:ext>
            </a:extLst>
          </p:cNvPr>
          <p:cNvSpPr>
            <a:spLocks noChangeShapeType="1"/>
          </p:cNvSpPr>
          <p:nvPr/>
        </p:nvSpPr>
        <p:spPr bwMode="auto">
          <a:xfrm flipV="1">
            <a:off x="6392275" y="2625182"/>
            <a:ext cx="964687" cy="395144"/>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
        <p:nvSpPr>
          <p:cNvPr id="79" name="Isosceles Triangle 78">
            <a:extLst>
              <a:ext uri="{FF2B5EF4-FFF2-40B4-BE49-F238E27FC236}">
                <a16:creationId xmlns:a16="http://schemas.microsoft.com/office/drawing/2014/main" id="{D0237617-B811-5CB8-92A2-E8E949F0D1C6}"/>
              </a:ext>
            </a:extLst>
          </p:cNvPr>
          <p:cNvSpPr/>
          <p:nvPr/>
        </p:nvSpPr>
        <p:spPr>
          <a:xfrm>
            <a:off x="6079365" y="2941762"/>
            <a:ext cx="203200" cy="1603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80" name="Text Box 14">
            <a:extLst>
              <a:ext uri="{FF2B5EF4-FFF2-40B4-BE49-F238E27FC236}">
                <a16:creationId xmlns:a16="http://schemas.microsoft.com/office/drawing/2014/main" id="{FC703543-4959-9323-1EA8-F3658D9CA256}"/>
              </a:ext>
            </a:extLst>
          </p:cNvPr>
          <p:cNvSpPr txBox="1">
            <a:spLocks noChangeArrowheads="1"/>
          </p:cNvSpPr>
          <p:nvPr/>
        </p:nvSpPr>
        <p:spPr bwMode="auto">
          <a:xfrm>
            <a:off x="6103936" y="3810751"/>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8</a:t>
            </a:r>
            <a:endParaRPr lang="es-ES_tradnl" altLang="en-US" sz="1100" dirty="0">
              <a:latin typeface="Constantia" panose="02030602050306030303" pitchFamily="18" charset="0"/>
            </a:endParaRPr>
          </a:p>
        </p:txBody>
      </p:sp>
      <p:sp>
        <p:nvSpPr>
          <p:cNvPr id="81" name="Line 60">
            <a:extLst>
              <a:ext uri="{FF2B5EF4-FFF2-40B4-BE49-F238E27FC236}">
                <a16:creationId xmlns:a16="http://schemas.microsoft.com/office/drawing/2014/main" id="{BE3D9BCB-C065-18D2-2FAF-E49B2F7950B5}"/>
              </a:ext>
            </a:extLst>
          </p:cNvPr>
          <p:cNvSpPr>
            <a:spLocks noChangeShapeType="1"/>
          </p:cNvSpPr>
          <p:nvPr/>
        </p:nvSpPr>
        <p:spPr bwMode="auto">
          <a:xfrm flipV="1">
            <a:off x="3857823" y="3642356"/>
            <a:ext cx="1128517" cy="192270"/>
          </a:xfrm>
          <a:prstGeom prst="line">
            <a:avLst/>
          </a:prstGeom>
          <a:noFill/>
          <a:ln w="19050">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00"/>
          </a:p>
        </p:txBody>
      </p:sp>
    </p:spTree>
    <p:extLst>
      <p:ext uri="{BB962C8B-B14F-4D97-AF65-F5344CB8AC3E}">
        <p14:creationId xmlns:p14="http://schemas.microsoft.com/office/powerpoint/2010/main" val="24032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
                                        <p:tgtEl>
                                          <p:spTgt spid="35"/>
                                        </p:tgtEl>
                                      </p:cBhvr>
                                    </p:animEffect>
                                    <p:anim calcmode="lin" valueType="num">
                                      <p:cBhvr>
                                        <p:cTn id="8" dur="10" fill="hold"/>
                                        <p:tgtEl>
                                          <p:spTgt spid="35"/>
                                        </p:tgtEl>
                                        <p:attrNameLst>
                                          <p:attrName>ppt_x</p:attrName>
                                        </p:attrNameLst>
                                      </p:cBhvr>
                                      <p:tavLst>
                                        <p:tav tm="0">
                                          <p:val>
                                            <p:strVal val="#ppt_x"/>
                                          </p:val>
                                        </p:tav>
                                        <p:tav tm="100000">
                                          <p:val>
                                            <p:strVal val="#ppt_x"/>
                                          </p:val>
                                        </p:tav>
                                      </p:tavLst>
                                    </p:anim>
                                    <p:anim calcmode="lin" valueType="num">
                                      <p:cBhvr>
                                        <p:cTn id="9" dur="1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CD0767-F9CC-8D1E-2CBE-072C06C71283}"/>
              </a:ext>
            </a:extLst>
          </p:cNvPr>
          <p:cNvSpPr>
            <a:spLocks noChangeArrowheads="1"/>
          </p:cNvSpPr>
          <p:nvPr/>
        </p:nvSpPr>
        <p:spPr bwMode="auto">
          <a:xfrm>
            <a:off x="2209800" y="990600"/>
            <a:ext cx="7696200" cy="50292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800" i="1" dirty="0">
              <a:solidFill>
                <a:schemeClr val="tx2"/>
              </a:solidFill>
            </a:endParaRPr>
          </a:p>
        </p:txBody>
      </p:sp>
      <p:sp>
        <p:nvSpPr>
          <p:cNvPr id="3" name="Rectangle 3">
            <a:extLst>
              <a:ext uri="{FF2B5EF4-FFF2-40B4-BE49-F238E27FC236}">
                <a16:creationId xmlns:a16="http://schemas.microsoft.com/office/drawing/2014/main" id="{E258403B-0636-8196-CC97-B49C371BA50B}"/>
              </a:ext>
            </a:extLst>
          </p:cNvPr>
          <p:cNvSpPr>
            <a:spLocks noChangeArrowheads="1"/>
          </p:cNvSpPr>
          <p:nvPr/>
        </p:nvSpPr>
        <p:spPr bwMode="auto">
          <a:xfrm>
            <a:off x="2209800" y="2505075"/>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5" name="Rectangle 4">
            <a:extLst>
              <a:ext uri="{FF2B5EF4-FFF2-40B4-BE49-F238E27FC236}">
                <a16:creationId xmlns:a16="http://schemas.microsoft.com/office/drawing/2014/main" id="{0EE8B202-F5B7-D0D7-E7E8-C90090E34F16}"/>
              </a:ext>
            </a:extLst>
          </p:cNvPr>
          <p:cNvSpPr>
            <a:spLocks noChangeArrowheads="1"/>
          </p:cNvSpPr>
          <p:nvPr/>
        </p:nvSpPr>
        <p:spPr bwMode="auto">
          <a:xfrm>
            <a:off x="8839200" y="2492375"/>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6" name="Rectangle 5">
            <a:extLst>
              <a:ext uri="{FF2B5EF4-FFF2-40B4-BE49-F238E27FC236}">
                <a16:creationId xmlns:a16="http://schemas.microsoft.com/office/drawing/2014/main" id="{F1EE1888-8DF0-00DC-8F4E-4742083D1BDA}"/>
              </a:ext>
            </a:extLst>
          </p:cNvPr>
          <p:cNvSpPr>
            <a:spLocks noChangeArrowheads="1"/>
          </p:cNvSpPr>
          <p:nvPr/>
        </p:nvSpPr>
        <p:spPr bwMode="auto">
          <a:xfrm>
            <a:off x="2209800" y="2962275"/>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7" name="Rectangle 6">
            <a:extLst>
              <a:ext uri="{FF2B5EF4-FFF2-40B4-BE49-F238E27FC236}">
                <a16:creationId xmlns:a16="http://schemas.microsoft.com/office/drawing/2014/main" id="{6FEECD6E-513E-2A32-87CD-E790EE2521E0}"/>
              </a:ext>
            </a:extLst>
          </p:cNvPr>
          <p:cNvSpPr>
            <a:spLocks noChangeArrowheads="1"/>
          </p:cNvSpPr>
          <p:nvPr/>
        </p:nvSpPr>
        <p:spPr bwMode="auto">
          <a:xfrm>
            <a:off x="9447182" y="3002756"/>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8" name="Oval 7">
            <a:extLst>
              <a:ext uri="{FF2B5EF4-FFF2-40B4-BE49-F238E27FC236}">
                <a16:creationId xmlns:a16="http://schemas.microsoft.com/office/drawing/2014/main" id="{43289A7E-0F05-62DE-9BC5-96368D4A9424}"/>
              </a:ext>
            </a:extLst>
          </p:cNvPr>
          <p:cNvSpPr>
            <a:spLocks noChangeArrowheads="1"/>
          </p:cNvSpPr>
          <p:nvPr/>
        </p:nvSpPr>
        <p:spPr bwMode="auto">
          <a:xfrm>
            <a:off x="5334000" y="2743200"/>
            <a:ext cx="1371600" cy="1295400"/>
          </a:xfrm>
          <a:prstGeom prst="ellipse">
            <a:avLst/>
          </a:prstGeom>
          <a:solidFill>
            <a:srgbClr val="00CC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9" name="Line 8">
            <a:extLst>
              <a:ext uri="{FF2B5EF4-FFF2-40B4-BE49-F238E27FC236}">
                <a16:creationId xmlns:a16="http://schemas.microsoft.com/office/drawing/2014/main" id="{B361305B-A17B-79E6-6D71-DC6CFC7673A5}"/>
              </a:ext>
            </a:extLst>
          </p:cNvPr>
          <p:cNvSpPr>
            <a:spLocks noChangeShapeType="1"/>
          </p:cNvSpPr>
          <p:nvPr/>
        </p:nvSpPr>
        <p:spPr bwMode="auto">
          <a:xfrm>
            <a:off x="6019800" y="990600"/>
            <a:ext cx="0"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descr="Rombos transparentes">
            <a:extLst>
              <a:ext uri="{FF2B5EF4-FFF2-40B4-BE49-F238E27FC236}">
                <a16:creationId xmlns:a16="http://schemas.microsoft.com/office/drawing/2014/main" id="{FF702535-83F0-6588-5967-DBE4009A1287}"/>
              </a:ext>
            </a:extLst>
          </p:cNvPr>
          <p:cNvSpPr>
            <a:spLocks noChangeArrowheads="1"/>
          </p:cNvSpPr>
          <p:nvPr/>
        </p:nvSpPr>
        <p:spPr bwMode="auto">
          <a:xfrm>
            <a:off x="2057400" y="3267075"/>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1400">
              <a:latin typeface="Constantia" panose="02030602050306030303" pitchFamily="18" charset="0"/>
            </a:endParaRPr>
          </a:p>
        </p:txBody>
      </p:sp>
      <p:sp>
        <p:nvSpPr>
          <p:cNvPr id="11" name="Rectangle 10" descr="Rombos transparentes">
            <a:extLst>
              <a:ext uri="{FF2B5EF4-FFF2-40B4-BE49-F238E27FC236}">
                <a16:creationId xmlns:a16="http://schemas.microsoft.com/office/drawing/2014/main" id="{C6E6B868-92F7-FB8D-1B3B-D10D85BE21D2}"/>
              </a:ext>
            </a:extLst>
          </p:cNvPr>
          <p:cNvSpPr>
            <a:spLocks noChangeArrowheads="1"/>
          </p:cNvSpPr>
          <p:nvPr/>
        </p:nvSpPr>
        <p:spPr bwMode="auto">
          <a:xfrm>
            <a:off x="9895775" y="3269409"/>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13" name="Text Box 13">
            <a:extLst>
              <a:ext uri="{FF2B5EF4-FFF2-40B4-BE49-F238E27FC236}">
                <a16:creationId xmlns:a16="http://schemas.microsoft.com/office/drawing/2014/main" id="{CACA1D7F-8092-0DBC-656D-D075DE9A9BEB}"/>
              </a:ext>
            </a:extLst>
          </p:cNvPr>
          <p:cNvSpPr txBox="1">
            <a:spLocks noChangeArrowheads="1"/>
          </p:cNvSpPr>
          <p:nvPr/>
        </p:nvSpPr>
        <p:spPr bwMode="auto">
          <a:xfrm>
            <a:off x="3894678" y="3650456"/>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4</a:t>
            </a:r>
            <a:endParaRPr lang="es-ES_tradnl" altLang="en-US" sz="1100" dirty="0">
              <a:latin typeface="Constantia" panose="02030602050306030303" pitchFamily="18" charset="0"/>
            </a:endParaRPr>
          </a:p>
        </p:txBody>
      </p:sp>
      <p:sp>
        <p:nvSpPr>
          <p:cNvPr id="15" name="Text Box 17">
            <a:extLst>
              <a:ext uri="{FF2B5EF4-FFF2-40B4-BE49-F238E27FC236}">
                <a16:creationId xmlns:a16="http://schemas.microsoft.com/office/drawing/2014/main" id="{C5A328D6-CB96-4183-2382-88062166D5E2}"/>
              </a:ext>
            </a:extLst>
          </p:cNvPr>
          <p:cNvSpPr txBox="1">
            <a:spLocks noChangeArrowheads="1"/>
          </p:cNvSpPr>
          <p:nvPr/>
        </p:nvSpPr>
        <p:spPr bwMode="auto">
          <a:xfrm>
            <a:off x="2566804" y="3356307"/>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a:t>
            </a:r>
            <a:endParaRPr lang="es-ES_tradnl" altLang="en-US" sz="1100" dirty="0">
              <a:latin typeface="Constantia" panose="02030602050306030303" pitchFamily="18" charset="0"/>
            </a:endParaRPr>
          </a:p>
        </p:txBody>
      </p:sp>
      <p:sp>
        <p:nvSpPr>
          <p:cNvPr id="16" name="Text Box 18">
            <a:extLst>
              <a:ext uri="{FF2B5EF4-FFF2-40B4-BE49-F238E27FC236}">
                <a16:creationId xmlns:a16="http://schemas.microsoft.com/office/drawing/2014/main" id="{10E7F2B4-7918-5564-7D95-EFC51F025872}"/>
              </a:ext>
            </a:extLst>
          </p:cNvPr>
          <p:cNvSpPr txBox="1">
            <a:spLocks noChangeArrowheads="1"/>
          </p:cNvSpPr>
          <p:nvPr/>
        </p:nvSpPr>
        <p:spPr bwMode="auto">
          <a:xfrm>
            <a:off x="6511189" y="463440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7</a:t>
            </a:r>
            <a:endParaRPr lang="es-ES_tradnl" altLang="en-US" sz="1050" dirty="0">
              <a:latin typeface="Constantia" panose="02030602050306030303" pitchFamily="18" charset="0"/>
            </a:endParaRPr>
          </a:p>
        </p:txBody>
      </p:sp>
      <p:sp>
        <p:nvSpPr>
          <p:cNvPr id="17" name="Text Box 19">
            <a:extLst>
              <a:ext uri="{FF2B5EF4-FFF2-40B4-BE49-F238E27FC236}">
                <a16:creationId xmlns:a16="http://schemas.microsoft.com/office/drawing/2014/main" id="{21364842-867E-FDA6-2DFE-68EC9E8E0DD4}"/>
              </a:ext>
            </a:extLst>
          </p:cNvPr>
          <p:cNvSpPr txBox="1">
            <a:spLocks noChangeArrowheads="1"/>
          </p:cNvSpPr>
          <p:nvPr/>
        </p:nvSpPr>
        <p:spPr bwMode="auto">
          <a:xfrm>
            <a:off x="3955722" y="4375580"/>
            <a:ext cx="457200" cy="276999"/>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200" b="1" dirty="0">
                <a:solidFill>
                  <a:schemeClr val="bg1"/>
                </a:solidFill>
                <a:latin typeface="Constantia" panose="02030602050306030303" pitchFamily="18" charset="0"/>
              </a:rPr>
              <a:t>   2</a:t>
            </a:r>
            <a:endParaRPr lang="es-ES_tradnl" altLang="en-US" sz="1200" dirty="0">
              <a:latin typeface="Constantia" panose="02030602050306030303" pitchFamily="18" charset="0"/>
            </a:endParaRPr>
          </a:p>
        </p:txBody>
      </p:sp>
      <p:sp>
        <p:nvSpPr>
          <p:cNvPr id="18" name="Text Box 20">
            <a:extLst>
              <a:ext uri="{FF2B5EF4-FFF2-40B4-BE49-F238E27FC236}">
                <a16:creationId xmlns:a16="http://schemas.microsoft.com/office/drawing/2014/main" id="{5E37A15A-2540-459A-0AC1-9C3B19F35720}"/>
              </a:ext>
            </a:extLst>
          </p:cNvPr>
          <p:cNvSpPr txBox="1">
            <a:spLocks noChangeArrowheads="1"/>
          </p:cNvSpPr>
          <p:nvPr/>
        </p:nvSpPr>
        <p:spPr bwMode="auto">
          <a:xfrm>
            <a:off x="4047079" y="2065523"/>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3</a:t>
            </a:r>
            <a:endParaRPr lang="es-ES_tradnl" altLang="en-US" sz="1100" dirty="0">
              <a:latin typeface="Constantia" panose="02030602050306030303" pitchFamily="18" charset="0"/>
            </a:endParaRPr>
          </a:p>
        </p:txBody>
      </p:sp>
      <p:sp>
        <p:nvSpPr>
          <p:cNvPr id="19" name="Rectangle 18">
            <a:extLst>
              <a:ext uri="{FF2B5EF4-FFF2-40B4-BE49-F238E27FC236}">
                <a16:creationId xmlns:a16="http://schemas.microsoft.com/office/drawing/2014/main" id="{B4103189-630E-2C17-30FF-40C716464AA0}"/>
              </a:ext>
            </a:extLst>
          </p:cNvPr>
          <p:cNvSpPr/>
          <p:nvPr/>
        </p:nvSpPr>
        <p:spPr>
          <a:xfrm>
            <a:off x="7162800" y="2438400"/>
            <a:ext cx="914400" cy="22860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b="1" dirty="0"/>
          </a:p>
        </p:txBody>
      </p:sp>
      <p:pic>
        <p:nvPicPr>
          <p:cNvPr id="20" name="Picture 2">
            <a:extLst>
              <a:ext uri="{FF2B5EF4-FFF2-40B4-BE49-F238E27FC236}">
                <a16:creationId xmlns:a16="http://schemas.microsoft.com/office/drawing/2014/main" id="{202A6AA8-7A49-2D3D-3AAF-C457AAE375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3414993"/>
            <a:ext cx="288645" cy="28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21">
            <a:extLst>
              <a:ext uri="{FF2B5EF4-FFF2-40B4-BE49-F238E27FC236}">
                <a16:creationId xmlns:a16="http://schemas.microsoft.com/office/drawing/2014/main" id="{53FF61D7-C505-CA61-606E-F8A1E2D3E714}"/>
              </a:ext>
            </a:extLst>
          </p:cNvPr>
          <p:cNvSpPr txBox="1">
            <a:spLocks noChangeArrowheads="1"/>
          </p:cNvSpPr>
          <p:nvPr/>
        </p:nvSpPr>
        <p:spPr bwMode="auto">
          <a:xfrm>
            <a:off x="6355663" y="2174321"/>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11</a:t>
            </a:r>
            <a:endParaRPr lang="es-ES_tradnl" altLang="en-US" sz="1100" dirty="0">
              <a:latin typeface="Constantia" panose="02030602050306030303" pitchFamily="18" charset="0"/>
            </a:endParaRPr>
          </a:p>
        </p:txBody>
      </p:sp>
      <p:sp>
        <p:nvSpPr>
          <p:cNvPr id="38" name="Text Box 14">
            <a:extLst>
              <a:ext uri="{FF2B5EF4-FFF2-40B4-BE49-F238E27FC236}">
                <a16:creationId xmlns:a16="http://schemas.microsoft.com/office/drawing/2014/main" id="{5FB2143A-F442-FA6F-0198-17AFD9422518}"/>
              </a:ext>
            </a:extLst>
          </p:cNvPr>
          <p:cNvSpPr txBox="1">
            <a:spLocks noChangeArrowheads="1"/>
          </p:cNvSpPr>
          <p:nvPr/>
        </p:nvSpPr>
        <p:spPr bwMode="auto">
          <a:xfrm>
            <a:off x="6003201" y="2973880"/>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6</a:t>
            </a:r>
            <a:endParaRPr lang="es-ES_tradnl" altLang="en-US" sz="1100" dirty="0">
              <a:latin typeface="Constantia" panose="02030602050306030303" pitchFamily="18" charset="0"/>
            </a:endParaRPr>
          </a:p>
        </p:txBody>
      </p:sp>
      <p:sp>
        <p:nvSpPr>
          <p:cNvPr id="55" name="Title 1">
            <a:extLst>
              <a:ext uri="{FF2B5EF4-FFF2-40B4-BE49-F238E27FC236}">
                <a16:creationId xmlns:a16="http://schemas.microsoft.com/office/drawing/2014/main" id="{032E9169-B7A8-FAD5-EE42-C31875C6D295}"/>
              </a:ext>
            </a:extLst>
          </p:cNvPr>
          <p:cNvSpPr txBox="1">
            <a:spLocks/>
          </p:cNvSpPr>
          <p:nvPr/>
        </p:nvSpPr>
        <p:spPr>
          <a:xfrm>
            <a:off x="1690688" y="367589"/>
            <a:ext cx="8839200" cy="598489"/>
          </a:xfrm>
          <a:prstGeom prst="rect">
            <a:avLst/>
          </a:prstGeom>
          <a:solidFill>
            <a:srgbClr val="FFFFFF"/>
          </a:solidFill>
          <a:ln>
            <a:solidFill>
              <a:schemeClr val="tx1"/>
            </a:solidFill>
          </a:ln>
        </p:spPr>
        <p:txBody>
          <a:bodyPr anchor="ctr">
            <a:normAutofit/>
          </a:bodyPr>
          <a:lstStyle/>
          <a:p>
            <a:pPr algn="ctr" eaLnBrk="1" fontAlgn="auto" hangingPunct="1">
              <a:spcBef>
                <a:spcPts val="0"/>
              </a:spcBef>
              <a:spcAft>
                <a:spcPts val="0"/>
              </a:spcAft>
              <a:defRPr/>
            </a:pPr>
            <a:r>
              <a:rPr lang="en-US"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Movement UP the field “as a team” in Possession</a:t>
            </a:r>
            <a:endParaRPr lang="en-US" dirty="0">
              <a:solidFill>
                <a:srgbClr val="FF0000"/>
              </a:solidFill>
              <a:latin typeface="Arial" panose="020B0604020202020204" pitchFamily="34" charset="0"/>
              <a:ea typeface="+mj-ea"/>
              <a:cs typeface="Arial" panose="020B0604020202020204" pitchFamily="34" charset="0"/>
            </a:endParaRPr>
          </a:p>
        </p:txBody>
      </p:sp>
      <p:sp>
        <p:nvSpPr>
          <p:cNvPr id="56" name="Content Placeholder 2">
            <a:extLst>
              <a:ext uri="{FF2B5EF4-FFF2-40B4-BE49-F238E27FC236}">
                <a16:creationId xmlns:a16="http://schemas.microsoft.com/office/drawing/2014/main" id="{02C16308-A4BC-4A5D-0781-D0470BAF9164}"/>
              </a:ext>
            </a:extLst>
          </p:cNvPr>
          <p:cNvSpPr>
            <a:spLocks noGrp="1"/>
          </p:cNvSpPr>
          <p:nvPr>
            <p:ph idx="1"/>
          </p:nvPr>
        </p:nvSpPr>
        <p:spPr>
          <a:xfrm>
            <a:off x="845575" y="6027736"/>
            <a:ext cx="10687664" cy="696913"/>
          </a:xfrm>
          <a:solidFill>
            <a:srgbClr val="FFFFFF"/>
          </a:solidFill>
          <a:ln>
            <a:solidFill>
              <a:schemeClr val="tx1"/>
            </a:solidFill>
          </a:ln>
        </p:spPr>
        <p:txBody>
          <a:bodyPr rtlCol="0">
            <a:noAutofit/>
          </a:bodyPr>
          <a:lstStyle/>
          <a:p>
            <a:pPr algn="ctr" eaLnBrk="1" fontAlgn="auto" hangingPunct="1">
              <a:lnSpc>
                <a:spcPct val="120000"/>
              </a:lnSpc>
              <a:spcAft>
                <a:spcPts val="0"/>
              </a:spcAft>
              <a:buFont typeface="Wingdings 2" panose="05020102010507070707" pitchFamily="18" charset="2"/>
              <a:buNone/>
              <a:defRPr/>
            </a:pPr>
            <a:r>
              <a:rPr lang="en-US" altLang="en-US" sz="1100" b="1" dirty="0">
                <a:latin typeface="Arial" panose="020B0604020202020204" pitchFamily="34" charset="0"/>
                <a:ea typeface="+mn-ea"/>
                <a:cs typeface="Arial" panose="020B0604020202020204" pitchFamily="34" charset="0"/>
              </a:rPr>
              <a:t>Please try to avoid this situation where you have your back four players and your keeper not moving forward as a team. Firstly, it means if you lose possession there is a massive space Infront of the back line to play into for your opponents to attack, and secondly your back line and keeper are far less involved in the game.</a:t>
            </a:r>
            <a:r>
              <a:rPr lang="en-US" altLang="en-US" sz="1100" b="1" dirty="0">
                <a:latin typeface="Arial" panose="020B0604020202020204" pitchFamily="34" charset="0"/>
                <a:cs typeface="Arial" panose="020B0604020202020204" pitchFamily="34" charset="0"/>
              </a:rPr>
              <a:t> So; the back line and keeper must push up the same as the rest of the team does.</a:t>
            </a:r>
            <a:endParaRPr lang="en-US" altLang="en-US" sz="1100" b="1" dirty="0">
              <a:latin typeface="Arial" panose="020B0604020202020204" pitchFamily="34" charset="0"/>
              <a:ea typeface="+mn-ea"/>
              <a:cs typeface="Arial" panose="020B0604020202020204" pitchFamily="34" charset="0"/>
            </a:endParaRPr>
          </a:p>
        </p:txBody>
      </p:sp>
      <p:sp>
        <p:nvSpPr>
          <p:cNvPr id="57" name="Text Box 14">
            <a:extLst>
              <a:ext uri="{FF2B5EF4-FFF2-40B4-BE49-F238E27FC236}">
                <a16:creationId xmlns:a16="http://schemas.microsoft.com/office/drawing/2014/main" id="{29F4296B-E208-A8F3-B308-36954EA563BB}"/>
              </a:ext>
            </a:extLst>
          </p:cNvPr>
          <p:cNvSpPr txBox="1">
            <a:spLocks noChangeArrowheads="1"/>
          </p:cNvSpPr>
          <p:nvPr/>
        </p:nvSpPr>
        <p:spPr bwMode="auto">
          <a:xfrm>
            <a:off x="7334423" y="2975277"/>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10</a:t>
            </a:r>
            <a:endParaRPr lang="es-ES_tradnl" altLang="en-US" sz="1100" dirty="0">
              <a:latin typeface="Constantia" panose="02030602050306030303" pitchFamily="18" charset="0"/>
            </a:endParaRPr>
          </a:p>
        </p:txBody>
      </p:sp>
      <p:sp>
        <p:nvSpPr>
          <p:cNvPr id="58" name="Text Box 12">
            <a:extLst>
              <a:ext uri="{FF2B5EF4-FFF2-40B4-BE49-F238E27FC236}">
                <a16:creationId xmlns:a16="http://schemas.microsoft.com/office/drawing/2014/main" id="{9D76A737-C8BD-0ED9-75B9-EFBF5F595811}"/>
              </a:ext>
            </a:extLst>
          </p:cNvPr>
          <p:cNvSpPr txBox="1">
            <a:spLocks noChangeArrowheads="1"/>
          </p:cNvSpPr>
          <p:nvPr/>
        </p:nvSpPr>
        <p:spPr bwMode="auto">
          <a:xfrm>
            <a:off x="7391400" y="3905082"/>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9</a:t>
            </a:r>
            <a:endParaRPr lang="es-ES_tradnl" altLang="en-US" sz="1050" dirty="0">
              <a:latin typeface="Constantia" panose="02030602050306030303" pitchFamily="18" charset="0"/>
            </a:endParaRPr>
          </a:p>
        </p:txBody>
      </p:sp>
      <p:sp>
        <p:nvSpPr>
          <p:cNvPr id="59" name="Oval 58">
            <a:extLst>
              <a:ext uri="{FF2B5EF4-FFF2-40B4-BE49-F238E27FC236}">
                <a16:creationId xmlns:a16="http://schemas.microsoft.com/office/drawing/2014/main" id="{D522EF01-CB31-DB2B-47D1-FC0FEE6878C3}"/>
              </a:ext>
            </a:extLst>
          </p:cNvPr>
          <p:cNvSpPr/>
          <p:nvPr/>
        </p:nvSpPr>
        <p:spPr>
          <a:xfrm>
            <a:off x="4732878" y="2102640"/>
            <a:ext cx="1026255" cy="27390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D31428F8-A02E-9860-2680-BC1F5F332966}"/>
              </a:ext>
            </a:extLst>
          </p:cNvPr>
          <p:cNvCxnSpPr>
            <a:cxnSpLocks/>
          </p:cNvCxnSpPr>
          <p:nvPr/>
        </p:nvCxnSpPr>
        <p:spPr>
          <a:xfrm>
            <a:off x="4590703" y="2195096"/>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E34106A6-6F37-7821-CC1B-ECE7EC216FF1}"/>
              </a:ext>
            </a:extLst>
          </p:cNvPr>
          <p:cNvCxnSpPr>
            <a:cxnSpLocks/>
          </p:cNvCxnSpPr>
          <p:nvPr/>
        </p:nvCxnSpPr>
        <p:spPr>
          <a:xfrm>
            <a:off x="4395803" y="3074480"/>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F20EAF53-FCC1-7388-36F5-DE3539ACE753}"/>
              </a:ext>
            </a:extLst>
          </p:cNvPr>
          <p:cNvCxnSpPr>
            <a:cxnSpLocks/>
          </p:cNvCxnSpPr>
          <p:nvPr/>
        </p:nvCxnSpPr>
        <p:spPr>
          <a:xfrm>
            <a:off x="4556930" y="4514385"/>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BC110F35-CCB8-0339-24E5-C13ACC49F586}"/>
              </a:ext>
            </a:extLst>
          </p:cNvPr>
          <p:cNvCxnSpPr>
            <a:cxnSpLocks/>
          </p:cNvCxnSpPr>
          <p:nvPr/>
        </p:nvCxnSpPr>
        <p:spPr>
          <a:xfrm>
            <a:off x="3105654" y="3464768"/>
            <a:ext cx="1211523" cy="2994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2" name="Text Box 13">
            <a:extLst>
              <a:ext uri="{FF2B5EF4-FFF2-40B4-BE49-F238E27FC236}">
                <a16:creationId xmlns:a16="http://schemas.microsoft.com/office/drawing/2014/main" id="{570800D8-3DF0-FE81-5248-B5B1F64AE5BF}"/>
              </a:ext>
            </a:extLst>
          </p:cNvPr>
          <p:cNvSpPr txBox="1">
            <a:spLocks noChangeArrowheads="1"/>
          </p:cNvSpPr>
          <p:nvPr/>
        </p:nvSpPr>
        <p:spPr bwMode="auto">
          <a:xfrm>
            <a:off x="3889918" y="290277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5</a:t>
            </a:r>
            <a:endParaRPr lang="es-ES_tradnl" altLang="en-US" sz="1100" dirty="0">
              <a:latin typeface="Constantia" panose="02030602050306030303" pitchFamily="18" charset="0"/>
            </a:endParaRPr>
          </a:p>
        </p:txBody>
      </p:sp>
      <p:cxnSp>
        <p:nvCxnSpPr>
          <p:cNvPr id="14" name="Straight Arrow Connector 13">
            <a:extLst>
              <a:ext uri="{FF2B5EF4-FFF2-40B4-BE49-F238E27FC236}">
                <a16:creationId xmlns:a16="http://schemas.microsoft.com/office/drawing/2014/main" id="{7851E6B9-C0F8-1EBD-5D9F-FB97690978D1}"/>
              </a:ext>
            </a:extLst>
          </p:cNvPr>
          <p:cNvCxnSpPr>
            <a:cxnSpLocks/>
          </p:cNvCxnSpPr>
          <p:nvPr/>
        </p:nvCxnSpPr>
        <p:spPr>
          <a:xfrm>
            <a:off x="4420666" y="3802653"/>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1" name="Text Box 14">
            <a:extLst>
              <a:ext uri="{FF2B5EF4-FFF2-40B4-BE49-F238E27FC236}">
                <a16:creationId xmlns:a16="http://schemas.microsoft.com/office/drawing/2014/main" id="{BF9D0621-F6DE-B539-C285-892D7DD4735B}"/>
              </a:ext>
            </a:extLst>
          </p:cNvPr>
          <p:cNvSpPr txBox="1">
            <a:spLocks noChangeArrowheads="1"/>
          </p:cNvSpPr>
          <p:nvPr/>
        </p:nvSpPr>
        <p:spPr bwMode="auto">
          <a:xfrm>
            <a:off x="6131655" y="370363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8</a:t>
            </a:r>
            <a:endParaRPr lang="es-ES_tradnl" altLang="en-US" sz="1100" dirty="0">
              <a:latin typeface="Constantia" panose="02030602050306030303" pitchFamily="18" charset="0"/>
            </a:endParaRPr>
          </a:p>
        </p:txBody>
      </p:sp>
      <p:cxnSp>
        <p:nvCxnSpPr>
          <p:cNvPr id="22" name="Straight Arrow Connector 21">
            <a:extLst>
              <a:ext uri="{FF2B5EF4-FFF2-40B4-BE49-F238E27FC236}">
                <a16:creationId xmlns:a16="http://schemas.microsoft.com/office/drawing/2014/main" id="{7712B525-A4B2-5793-8C6C-6E8091B7DF51}"/>
              </a:ext>
            </a:extLst>
          </p:cNvPr>
          <p:cNvCxnSpPr>
            <a:cxnSpLocks/>
          </p:cNvCxnSpPr>
          <p:nvPr/>
        </p:nvCxnSpPr>
        <p:spPr>
          <a:xfrm>
            <a:off x="5659213" y="4742404"/>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9571252-AA20-AC2C-13A3-252E9D168CE8}"/>
              </a:ext>
            </a:extLst>
          </p:cNvPr>
          <p:cNvCxnSpPr>
            <a:cxnSpLocks/>
          </p:cNvCxnSpPr>
          <p:nvPr/>
        </p:nvCxnSpPr>
        <p:spPr>
          <a:xfrm>
            <a:off x="5379777" y="3781261"/>
            <a:ext cx="690860" cy="35775"/>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89D1762-82D0-95AE-1CBD-A288C2256059}"/>
              </a:ext>
            </a:extLst>
          </p:cNvPr>
          <p:cNvCxnSpPr>
            <a:cxnSpLocks/>
          </p:cNvCxnSpPr>
          <p:nvPr/>
        </p:nvCxnSpPr>
        <p:spPr>
          <a:xfrm flipV="1">
            <a:off x="5369432" y="3123317"/>
            <a:ext cx="598389" cy="678"/>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05BDDC8-4255-0CAB-7F1A-4290BE893ED2}"/>
              </a:ext>
            </a:extLst>
          </p:cNvPr>
          <p:cNvCxnSpPr>
            <a:cxnSpLocks/>
          </p:cNvCxnSpPr>
          <p:nvPr/>
        </p:nvCxnSpPr>
        <p:spPr>
          <a:xfrm>
            <a:off x="5639424" y="2349618"/>
            <a:ext cx="667945" cy="0"/>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36945F1-DCF0-638D-2DF8-5CE58B43D660}"/>
              </a:ext>
            </a:extLst>
          </p:cNvPr>
          <p:cNvCxnSpPr>
            <a:cxnSpLocks/>
          </p:cNvCxnSpPr>
          <p:nvPr/>
        </p:nvCxnSpPr>
        <p:spPr>
          <a:xfrm>
            <a:off x="6521133" y="4037890"/>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CD1FC879-01B9-768D-5DEE-0D9A8914A392}"/>
              </a:ext>
            </a:extLst>
          </p:cNvPr>
          <p:cNvCxnSpPr>
            <a:cxnSpLocks/>
          </p:cNvCxnSpPr>
          <p:nvPr/>
        </p:nvCxnSpPr>
        <p:spPr>
          <a:xfrm>
            <a:off x="6489981" y="3107133"/>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grpSp>
        <p:nvGrpSpPr>
          <p:cNvPr id="31" name="Group 280">
            <a:extLst>
              <a:ext uri="{FF2B5EF4-FFF2-40B4-BE49-F238E27FC236}">
                <a16:creationId xmlns:a16="http://schemas.microsoft.com/office/drawing/2014/main" id="{C468AA35-B075-A5D5-BA7D-04E514D838C5}"/>
              </a:ext>
            </a:extLst>
          </p:cNvPr>
          <p:cNvGrpSpPr>
            <a:grpSpLocks/>
          </p:cNvGrpSpPr>
          <p:nvPr/>
        </p:nvGrpSpPr>
        <p:grpSpPr bwMode="auto">
          <a:xfrm>
            <a:off x="6521133" y="3023077"/>
            <a:ext cx="200663" cy="160338"/>
            <a:chOff x="0" y="0"/>
            <a:chExt cx="89" cy="85"/>
          </a:xfrm>
        </p:grpSpPr>
        <p:sp>
          <p:nvSpPr>
            <p:cNvPr id="32" name="Freeform 281">
              <a:extLst>
                <a:ext uri="{FF2B5EF4-FFF2-40B4-BE49-F238E27FC236}">
                  <a16:creationId xmlns:a16="http://schemas.microsoft.com/office/drawing/2014/main" id="{C1681069-C20D-F77D-A172-80977E5C4E71}"/>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3" name="Freeform 282">
              <a:extLst>
                <a:ext uri="{FF2B5EF4-FFF2-40B4-BE49-F238E27FC236}">
                  <a16:creationId xmlns:a16="http://schemas.microsoft.com/office/drawing/2014/main" id="{B1648506-64E6-FF8E-D85D-901B5452B163}"/>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4" name="Freeform 283">
              <a:extLst>
                <a:ext uri="{FF2B5EF4-FFF2-40B4-BE49-F238E27FC236}">
                  <a16:creationId xmlns:a16="http://schemas.microsoft.com/office/drawing/2014/main" id="{3E876A52-2063-9EDD-4720-0C7EDD9CD1DC}"/>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5" name="Freeform 284">
              <a:extLst>
                <a:ext uri="{FF2B5EF4-FFF2-40B4-BE49-F238E27FC236}">
                  <a16:creationId xmlns:a16="http://schemas.microsoft.com/office/drawing/2014/main" id="{EEDF30E9-A73C-1ED8-8BF4-9923AE0F546E}"/>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6" name="Freeform 285">
              <a:extLst>
                <a:ext uri="{FF2B5EF4-FFF2-40B4-BE49-F238E27FC236}">
                  <a16:creationId xmlns:a16="http://schemas.microsoft.com/office/drawing/2014/main" id="{EC9CD37C-61C5-E25E-AC5A-DD54CD867A4C}"/>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9" name="Freeform 286">
              <a:extLst>
                <a:ext uri="{FF2B5EF4-FFF2-40B4-BE49-F238E27FC236}">
                  <a16:creationId xmlns:a16="http://schemas.microsoft.com/office/drawing/2014/main" id="{0D5B5755-E473-8F38-7CC6-3543DD7DC72B}"/>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0" name="Freeform 287">
              <a:extLst>
                <a:ext uri="{FF2B5EF4-FFF2-40B4-BE49-F238E27FC236}">
                  <a16:creationId xmlns:a16="http://schemas.microsoft.com/office/drawing/2014/main" id="{F4D25C0C-AC74-D7D8-7453-77081EFA8DA2}"/>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1" name="Freeform 288">
              <a:extLst>
                <a:ext uri="{FF2B5EF4-FFF2-40B4-BE49-F238E27FC236}">
                  <a16:creationId xmlns:a16="http://schemas.microsoft.com/office/drawing/2014/main" id="{2398AEFE-3AB6-1BB0-CDCB-400567D8D3BF}"/>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0" name="Freeform 289">
              <a:extLst>
                <a:ext uri="{FF2B5EF4-FFF2-40B4-BE49-F238E27FC236}">
                  <a16:creationId xmlns:a16="http://schemas.microsoft.com/office/drawing/2014/main" id="{9CBF057B-DAF9-5ADF-BF7C-A931C539F04C}"/>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2" name="Freeform 290">
              <a:extLst>
                <a:ext uri="{FF2B5EF4-FFF2-40B4-BE49-F238E27FC236}">
                  <a16:creationId xmlns:a16="http://schemas.microsoft.com/office/drawing/2014/main" id="{CB06E46E-A83C-12E8-DC5C-BB254F633F8E}"/>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6" name="Freeform 291">
              <a:extLst>
                <a:ext uri="{FF2B5EF4-FFF2-40B4-BE49-F238E27FC236}">
                  <a16:creationId xmlns:a16="http://schemas.microsoft.com/office/drawing/2014/main" id="{07E10E96-D6B1-23B7-7DF2-4D76D154C2D9}"/>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67" name="Freeform 292">
              <a:extLst>
                <a:ext uri="{FF2B5EF4-FFF2-40B4-BE49-F238E27FC236}">
                  <a16:creationId xmlns:a16="http://schemas.microsoft.com/office/drawing/2014/main" id="{44199CCB-F9B2-8A49-EE21-A70FA0068C9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Tree>
    <p:extLst>
      <p:ext uri="{BB962C8B-B14F-4D97-AF65-F5344CB8AC3E}">
        <p14:creationId xmlns:p14="http://schemas.microsoft.com/office/powerpoint/2010/main" val="18085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
                                        <p:tgtEl>
                                          <p:spTgt spid="20"/>
                                        </p:tgtEl>
                                      </p:cBhvr>
                                    </p:animEffect>
                                    <p:anim calcmode="lin" valueType="num">
                                      <p:cBhvr>
                                        <p:cTn id="8" dur="10" fill="hold"/>
                                        <p:tgtEl>
                                          <p:spTgt spid="20"/>
                                        </p:tgtEl>
                                        <p:attrNameLst>
                                          <p:attrName>ppt_x</p:attrName>
                                        </p:attrNameLst>
                                      </p:cBhvr>
                                      <p:tavLst>
                                        <p:tav tm="0">
                                          <p:val>
                                            <p:strVal val="#ppt_x"/>
                                          </p:val>
                                        </p:tav>
                                        <p:tav tm="100000">
                                          <p:val>
                                            <p:strVal val="#ppt_x"/>
                                          </p:val>
                                        </p:tav>
                                      </p:tavLst>
                                    </p:anim>
                                    <p:anim calcmode="lin" valueType="num">
                                      <p:cBhvr>
                                        <p:cTn id="9" dur="1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CD0767-F9CC-8D1E-2CBE-072C06C71283}"/>
              </a:ext>
            </a:extLst>
          </p:cNvPr>
          <p:cNvSpPr>
            <a:spLocks noChangeArrowheads="1"/>
          </p:cNvSpPr>
          <p:nvPr/>
        </p:nvSpPr>
        <p:spPr bwMode="auto">
          <a:xfrm>
            <a:off x="2209800" y="990600"/>
            <a:ext cx="7696200" cy="50292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800" i="1" dirty="0">
              <a:solidFill>
                <a:schemeClr val="tx2"/>
              </a:solidFill>
            </a:endParaRPr>
          </a:p>
        </p:txBody>
      </p:sp>
      <p:sp>
        <p:nvSpPr>
          <p:cNvPr id="3" name="Rectangle 3">
            <a:extLst>
              <a:ext uri="{FF2B5EF4-FFF2-40B4-BE49-F238E27FC236}">
                <a16:creationId xmlns:a16="http://schemas.microsoft.com/office/drawing/2014/main" id="{E258403B-0636-8196-CC97-B49C371BA50B}"/>
              </a:ext>
            </a:extLst>
          </p:cNvPr>
          <p:cNvSpPr>
            <a:spLocks noChangeArrowheads="1"/>
          </p:cNvSpPr>
          <p:nvPr/>
        </p:nvSpPr>
        <p:spPr bwMode="auto">
          <a:xfrm>
            <a:off x="2209800" y="2505075"/>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5" name="Rectangle 4">
            <a:extLst>
              <a:ext uri="{FF2B5EF4-FFF2-40B4-BE49-F238E27FC236}">
                <a16:creationId xmlns:a16="http://schemas.microsoft.com/office/drawing/2014/main" id="{0EE8B202-F5B7-D0D7-E7E8-C90090E34F16}"/>
              </a:ext>
            </a:extLst>
          </p:cNvPr>
          <p:cNvSpPr>
            <a:spLocks noChangeArrowheads="1"/>
          </p:cNvSpPr>
          <p:nvPr/>
        </p:nvSpPr>
        <p:spPr bwMode="auto">
          <a:xfrm>
            <a:off x="8839200" y="2492375"/>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6" name="Rectangle 5">
            <a:extLst>
              <a:ext uri="{FF2B5EF4-FFF2-40B4-BE49-F238E27FC236}">
                <a16:creationId xmlns:a16="http://schemas.microsoft.com/office/drawing/2014/main" id="{F1EE1888-8DF0-00DC-8F4E-4742083D1BDA}"/>
              </a:ext>
            </a:extLst>
          </p:cNvPr>
          <p:cNvSpPr>
            <a:spLocks noChangeArrowheads="1"/>
          </p:cNvSpPr>
          <p:nvPr/>
        </p:nvSpPr>
        <p:spPr bwMode="auto">
          <a:xfrm>
            <a:off x="2209800" y="2962275"/>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7" name="Rectangle 6">
            <a:extLst>
              <a:ext uri="{FF2B5EF4-FFF2-40B4-BE49-F238E27FC236}">
                <a16:creationId xmlns:a16="http://schemas.microsoft.com/office/drawing/2014/main" id="{6FEECD6E-513E-2A32-87CD-E790EE2521E0}"/>
              </a:ext>
            </a:extLst>
          </p:cNvPr>
          <p:cNvSpPr>
            <a:spLocks noChangeArrowheads="1"/>
          </p:cNvSpPr>
          <p:nvPr/>
        </p:nvSpPr>
        <p:spPr bwMode="auto">
          <a:xfrm>
            <a:off x="9447182" y="3002756"/>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8" name="Oval 7">
            <a:extLst>
              <a:ext uri="{FF2B5EF4-FFF2-40B4-BE49-F238E27FC236}">
                <a16:creationId xmlns:a16="http://schemas.microsoft.com/office/drawing/2014/main" id="{43289A7E-0F05-62DE-9BC5-96368D4A9424}"/>
              </a:ext>
            </a:extLst>
          </p:cNvPr>
          <p:cNvSpPr>
            <a:spLocks noChangeArrowheads="1"/>
          </p:cNvSpPr>
          <p:nvPr/>
        </p:nvSpPr>
        <p:spPr bwMode="auto">
          <a:xfrm>
            <a:off x="5334000" y="2743200"/>
            <a:ext cx="1371600" cy="1295400"/>
          </a:xfrm>
          <a:prstGeom prst="ellipse">
            <a:avLst/>
          </a:prstGeom>
          <a:solidFill>
            <a:srgbClr val="00CC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9" name="Line 8">
            <a:extLst>
              <a:ext uri="{FF2B5EF4-FFF2-40B4-BE49-F238E27FC236}">
                <a16:creationId xmlns:a16="http://schemas.microsoft.com/office/drawing/2014/main" id="{B361305B-A17B-79E6-6D71-DC6CFC7673A5}"/>
              </a:ext>
            </a:extLst>
          </p:cNvPr>
          <p:cNvSpPr>
            <a:spLocks noChangeShapeType="1"/>
          </p:cNvSpPr>
          <p:nvPr/>
        </p:nvSpPr>
        <p:spPr bwMode="auto">
          <a:xfrm>
            <a:off x="6019800" y="990600"/>
            <a:ext cx="0"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descr="Rombos transparentes">
            <a:extLst>
              <a:ext uri="{FF2B5EF4-FFF2-40B4-BE49-F238E27FC236}">
                <a16:creationId xmlns:a16="http://schemas.microsoft.com/office/drawing/2014/main" id="{FF702535-83F0-6588-5967-DBE4009A1287}"/>
              </a:ext>
            </a:extLst>
          </p:cNvPr>
          <p:cNvSpPr>
            <a:spLocks noChangeArrowheads="1"/>
          </p:cNvSpPr>
          <p:nvPr/>
        </p:nvSpPr>
        <p:spPr bwMode="auto">
          <a:xfrm>
            <a:off x="2057400" y="3267075"/>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1400">
              <a:latin typeface="Constantia" panose="02030602050306030303" pitchFamily="18" charset="0"/>
            </a:endParaRPr>
          </a:p>
        </p:txBody>
      </p:sp>
      <p:sp>
        <p:nvSpPr>
          <p:cNvPr id="11" name="Rectangle 10" descr="Rombos transparentes">
            <a:extLst>
              <a:ext uri="{FF2B5EF4-FFF2-40B4-BE49-F238E27FC236}">
                <a16:creationId xmlns:a16="http://schemas.microsoft.com/office/drawing/2014/main" id="{C6E6B868-92F7-FB8D-1B3B-D10D85BE21D2}"/>
              </a:ext>
            </a:extLst>
          </p:cNvPr>
          <p:cNvSpPr>
            <a:spLocks noChangeArrowheads="1"/>
          </p:cNvSpPr>
          <p:nvPr/>
        </p:nvSpPr>
        <p:spPr bwMode="auto">
          <a:xfrm>
            <a:off x="9895775" y="3269409"/>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13" name="Text Box 13">
            <a:extLst>
              <a:ext uri="{FF2B5EF4-FFF2-40B4-BE49-F238E27FC236}">
                <a16:creationId xmlns:a16="http://schemas.microsoft.com/office/drawing/2014/main" id="{CACA1D7F-8092-0DBC-656D-D075DE9A9BEB}"/>
              </a:ext>
            </a:extLst>
          </p:cNvPr>
          <p:cNvSpPr txBox="1">
            <a:spLocks noChangeArrowheads="1"/>
          </p:cNvSpPr>
          <p:nvPr/>
        </p:nvSpPr>
        <p:spPr bwMode="auto">
          <a:xfrm>
            <a:off x="3587771" y="3722605"/>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4</a:t>
            </a:r>
            <a:endParaRPr lang="es-ES_tradnl" altLang="en-US" sz="1100" dirty="0">
              <a:latin typeface="Constantia" panose="02030602050306030303" pitchFamily="18" charset="0"/>
            </a:endParaRPr>
          </a:p>
        </p:txBody>
      </p:sp>
      <p:sp>
        <p:nvSpPr>
          <p:cNvPr id="15" name="Text Box 17">
            <a:extLst>
              <a:ext uri="{FF2B5EF4-FFF2-40B4-BE49-F238E27FC236}">
                <a16:creationId xmlns:a16="http://schemas.microsoft.com/office/drawing/2014/main" id="{C5A328D6-CB96-4183-2382-88062166D5E2}"/>
              </a:ext>
            </a:extLst>
          </p:cNvPr>
          <p:cNvSpPr txBox="1">
            <a:spLocks noChangeArrowheads="1"/>
          </p:cNvSpPr>
          <p:nvPr/>
        </p:nvSpPr>
        <p:spPr bwMode="auto">
          <a:xfrm>
            <a:off x="2460324" y="3344359"/>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a:t>
            </a:r>
            <a:endParaRPr lang="es-ES_tradnl" altLang="en-US" sz="1100" dirty="0">
              <a:latin typeface="Constantia" panose="02030602050306030303" pitchFamily="18" charset="0"/>
            </a:endParaRPr>
          </a:p>
        </p:txBody>
      </p:sp>
      <p:sp>
        <p:nvSpPr>
          <p:cNvPr id="16" name="Text Box 18">
            <a:extLst>
              <a:ext uri="{FF2B5EF4-FFF2-40B4-BE49-F238E27FC236}">
                <a16:creationId xmlns:a16="http://schemas.microsoft.com/office/drawing/2014/main" id="{10E7F2B4-7918-5564-7D95-EFC51F025872}"/>
              </a:ext>
            </a:extLst>
          </p:cNvPr>
          <p:cNvSpPr txBox="1">
            <a:spLocks noChangeArrowheads="1"/>
          </p:cNvSpPr>
          <p:nvPr/>
        </p:nvSpPr>
        <p:spPr bwMode="auto">
          <a:xfrm>
            <a:off x="6521133" y="4736202"/>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7</a:t>
            </a:r>
            <a:endParaRPr lang="es-ES_tradnl" altLang="en-US" sz="1050" dirty="0">
              <a:latin typeface="Constantia" panose="02030602050306030303" pitchFamily="18" charset="0"/>
            </a:endParaRPr>
          </a:p>
        </p:txBody>
      </p:sp>
      <p:sp>
        <p:nvSpPr>
          <p:cNvPr id="17" name="Text Box 19">
            <a:extLst>
              <a:ext uri="{FF2B5EF4-FFF2-40B4-BE49-F238E27FC236}">
                <a16:creationId xmlns:a16="http://schemas.microsoft.com/office/drawing/2014/main" id="{21364842-867E-FDA6-2DFE-68EC9E8E0DD4}"/>
              </a:ext>
            </a:extLst>
          </p:cNvPr>
          <p:cNvSpPr txBox="1">
            <a:spLocks noChangeArrowheads="1"/>
          </p:cNvSpPr>
          <p:nvPr/>
        </p:nvSpPr>
        <p:spPr bwMode="auto">
          <a:xfrm>
            <a:off x="3705290" y="4506005"/>
            <a:ext cx="457200" cy="276999"/>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200" b="1" dirty="0">
                <a:solidFill>
                  <a:schemeClr val="bg1"/>
                </a:solidFill>
                <a:latin typeface="Constantia" panose="02030602050306030303" pitchFamily="18" charset="0"/>
              </a:rPr>
              <a:t>   2</a:t>
            </a:r>
            <a:endParaRPr lang="es-ES_tradnl" altLang="en-US" sz="1200" dirty="0">
              <a:latin typeface="Constantia" panose="02030602050306030303" pitchFamily="18" charset="0"/>
            </a:endParaRPr>
          </a:p>
        </p:txBody>
      </p:sp>
      <p:sp>
        <p:nvSpPr>
          <p:cNvPr id="18" name="Text Box 20">
            <a:extLst>
              <a:ext uri="{FF2B5EF4-FFF2-40B4-BE49-F238E27FC236}">
                <a16:creationId xmlns:a16="http://schemas.microsoft.com/office/drawing/2014/main" id="{5E37A15A-2540-459A-0AC1-9C3B19F35720}"/>
              </a:ext>
            </a:extLst>
          </p:cNvPr>
          <p:cNvSpPr txBox="1">
            <a:spLocks noChangeArrowheads="1"/>
          </p:cNvSpPr>
          <p:nvPr/>
        </p:nvSpPr>
        <p:spPr bwMode="auto">
          <a:xfrm>
            <a:off x="3663267" y="2314985"/>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3</a:t>
            </a:r>
            <a:endParaRPr lang="es-ES_tradnl" altLang="en-US" sz="1100" dirty="0">
              <a:latin typeface="Constantia" panose="02030602050306030303" pitchFamily="18" charset="0"/>
            </a:endParaRPr>
          </a:p>
        </p:txBody>
      </p:sp>
      <p:sp>
        <p:nvSpPr>
          <p:cNvPr id="19" name="Rectangle 18">
            <a:extLst>
              <a:ext uri="{FF2B5EF4-FFF2-40B4-BE49-F238E27FC236}">
                <a16:creationId xmlns:a16="http://schemas.microsoft.com/office/drawing/2014/main" id="{B4103189-630E-2C17-30FF-40C716464AA0}"/>
              </a:ext>
            </a:extLst>
          </p:cNvPr>
          <p:cNvSpPr/>
          <p:nvPr/>
        </p:nvSpPr>
        <p:spPr>
          <a:xfrm>
            <a:off x="7162800" y="2438400"/>
            <a:ext cx="914400" cy="22860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b="1" dirty="0"/>
          </a:p>
        </p:txBody>
      </p:sp>
      <p:pic>
        <p:nvPicPr>
          <p:cNvPr id="20" name="Picture 2">
            <a:extLst>
              <a:ext uri="{FF2B5EF4-FFF2-40B4-BE49-F238E27FC236}">
                <a16:creationId xmlns:a16="http://schemas.microsoft.com/office/drawing/2014/main" id="{202A6AA8-7A49-2D3D-3AAF-C457AAE375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3423341"/>
            <a:ext cx="280297" cy="28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21">
            <a:extLst>
              <a:ext uri="{FF2B5EF4-FFF2-40B4-BE49-F238E27FC236}">
                <a16:creationId xmlns:a16="http://schemas.microsoft.com/office/drawing/2014/main" id="{53FF61D7-C505-CA61-606E-F8A1E2D3E714}"/>
              </a:ext>
            </a:extLst>
          </p:cNvPr>
          <p:cNvSpPr txBox="1">
            <a:spLocks noChangeArrowheads="1"/>
          </p:cNvSpPr>
          <p:nvPr/>
        </p:nvSpPr>
        <p:spPr bwMode="auto">
          <a:xfrm>
            <a:off x="6387730" y="182736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11</a:t>
            </a:r>
            <a:endParaRPr lang="es-ES_tradnl" altLang="en-US" sz="1100" dirty="0">
              <a:latin typeface="Constantia" panose="02030602050306030303" pitchFamily="18" charset="0"/>
            </a:endParaRPr>
          </a:p>
        </p:txBody>
      </p:sp>
      <p:sp>
        <p:nvSpPr>
          <p:cNvPr id="38" name="Text Box 14">
            <a:extLst>
              <a:ext uri="{FF2B5EF4-FFF2-40B4-BE49-F238E27FC236}">
                <a16:creationId xmlns:a16="http://schemas.microsoft.com/office/drawing/2014/main" id="{5FB2143A-F442-FA6F-0198-17AFD9422518}"/>
              </a:ext>
            </a:extLst>
          </p:cNvPr>
          <p:cNvSpPr txBox="1">
            <a:spLocks noChangeArrowheads="1"/>
          </p:cNvSpPr>
          <p:nvPr/>
        </p:nvSpPr>
        <p:spPr bwMode="auto">
          <a:xfrm>
            <a:off x="5753896" y="2926529"/>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6</a:t>
            </a:r>
            <a:endParaRPr lang="es-ES_tradnl" altLang="en-US" sz="1100" dirty="0">
              <a:latin typeface="Constantia" panose="02030602050306030303" pitchFamily="18" charset="0"/>
            </a:endParaRPr>
          </a:p>
        </p:txBody>
      </p:sp>
      <p:sp>
        <p:nvSpPr>
          <p:cNvPr id="55" name="Title 1">
            <a:extLst>
              <a:ext uri="{FF2B5EF4-FFF2-40B4-BE49-F238E27FC236}">
                <a16:creationId xmlns:a16="http://schemas.microsoft.com/office/drawing/2014/main" id="{032E9169-B7A8-FAD5-EE42-C31875C6D295}"/>
              </a:ext>
            </a:extLst>
          </p:cNvPr>
          <p:cNvSpPr txBox="1">
            <a:spLocks/>
          </p:cNvSpPr>
          <p:nvPr/>
        </p:nvSpPr>
        <p:spPr>
          <a:xfrm>
            <a:off x="1690688" y="367589"/>
            <a:ext cx="8839200" cy="598489"/>
          </a:xfrm>
          <a:prstGeom prst="rect">
            <a:avLst/>
          </a:prstGeom>
          <a:solidFill>
            <a:srgbClr val="FFFFFF"/>
          </a:solidFill>
          <a:ln>
            <a:solidFill>
              <a:schemeClr val="tx1"/>
            </a:solidFill>
          </a:ln>
        </p:spPr>
        <p:txBody>
          <a:bodyPr anchor="ctr">
            <a:normAutofit/>
          </a:bodyPr>
          <a:lstStyle/>
          <a:p>
            <a:pPr algn="ctr" eaLnBrk="1" fontAlgn="auto" hangingPunct="1">
              <a:spcBef>
                <a:spcPts val="0"/>
              </a:spcBef>
              <a:spcAft>
                <a:spcPts val="0"/>
              </a:spcAft>
              <a:defRPr/>
            </a:pPr>
            <a:r>
              <a:rPr lang="en-US"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Back four line is too deep opponents win possession</a:t>
            </a:r>
            <a:endParaRPr lang="en-US" dirty="0">
              <a:solidFill>
                <a:srgbClr val="FF0000"/>
              </a:solidFill>
              <a:latin typeface="Arial" panose="020B0604020202020204" pitchFamily="34" charset="0"/>
              <a:ea typeface="+mj-ea"/>
              <a:cs typeface="Arial" panose="020B0604020202020204" pitchFamily="34" charset="0"/>
            </a:endParaRPr>
          </a:p>
        </p:txBody>
      </p:sp>
      <p:sp>
        <p:nvSpPr>
          <p:cNvPr id="56" name="Content Placeholder 2">
            <a:extLst>
              <a:ext uri="{FF2B5EF4-FFF2-40B4-BE49-F238E27FC236}">
                <a16:creationId xmlns:a16="http://schemas.microsoft.com/office/drawing/2014/main" id="{02C16308-A4BC-4A5D-0781-D0470BAF9164}"/>
              </a:ext>
            </a:extLst>
          </p:cNvPr>
          <p:cNvSpPr>
            <a:spLocks noGrp="1"/>
          </p:cNvSpPr>
          <p:nvPr>
            <p:ph idx="1"/>
          </p:nvPr>
        </p:nvSpPr>
        <p:spPr>
          <a:xfrm>
            <a:off x="1810511" y="6027736"/>
            <a:ext cx="8719375" cy="696913"/>
          </a:xfrm>
          <a:solidFill>
            <a:srgbClr val="FFFFFF"/>
          </a:solidFill>
          <a:ln>
            <a:solidFill>
              <a:schemeClr val="tx1"/>
            </a:solidFill>
          </a:ln>
        </p:spPr>
        <p:txBody>
          <a:bodyPr rtlCol="0">
            <a:noAutofit/>
          </a:bodyPr>
          <a:lstStyle/>
          <a:p>
            <a:pPr algn="ctr" eaLnBrk="1" fontAlgn="auto" hangingPunct="1">
              <a:lnSpc>
                <a:spcPct val="120000"/>
              </a:lnSpc>
              <a:spcAft>
                <a:spcPts val="0"/>
              </a:spcAft>
              <a:buFont typeface="Wingdings 2" panose="05020102010507070707" pitchFamily="18" charset="2"/>
              <a:buNone/>
              <a:defRPr/>
            </a:pPr>
            <a:r>
              <a:rPr lang="en-US" altLang="en-US" sz="1100" b="1" dirty="0">
                <a:latin typeface="Arial" panose="020B0604020202020204" pitchFamily="34" charset="0"/>
                <a:ea typeface="+mn-ea"/>
                <a:cs typeface="Arial" panose="020B0604020202020204" pitchFamily="34" charset="0"/>
              </a:rPr>
              <a:t>Please try to avoid this situation where you have your back four players and your keeper not moving forward as a team. We lose possession and now opponents exploit the BIG SPACE between the two lines where it is now too easy to keep possession; and we are in trouble..</a:t>
            </a:r>
          </a:p>
        </p:txBody>
      </p:sp>
      <p:sp>
        <p:nvSpPr>
          <p:cNvPr id="57" name="Text Box 14">
            <a:extLst>
              <a:ext uri="{FF2B5EF4-FFF2-40B4-BE49-F238E27FC236}">
                <a16:creationId xmlns:a16="http://schemas.microsoft.com/office/drawing/2014/main" id="{29F4296B-E208-A8F3-B308-36954EA563BB}"/>
              </a:ext>
            </a:extLst>
          </p:cNvPr>
          <p:cNvSpPr txBox="1">
            <a:spLocks noChangeArrowheads="1"/>
          </p:cNvSpPr>
          <p:nvPr/>
        </p:nvSpPr>
        <p:spPr bwMode="auto">
          <a:xfrm>
            <a:off x="7334423" y="2975277"/>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10</a:t>
            </a:r>
            <a:endParaRPr lang="es-ES_tradnl" altLang="en-US" sz="1100" dirty="0">
              <a:latin typeface="Constantia" panose="02030602050306030303" pitchFamily="18" charset="0"/>
            </a:endParaRPr>
          </a:p>
        </p:txBody>
      </p:sp>
      <p:sp>
        <p:nvSpPr>
          <p:cNvPr id="58" name="Text Box 12">
            <a:extLst>
              <a:ext uri="{FF2B5EF4-FFF2-40B4-BE49-F238E27FC236}">
                <a16:creationId xmlns:a16="http://schemas.microsoft.com/office/drawing/2014/main" id="{9D76A737-C8BD-0ED9-75B9-EFBF5F595811}"/>
              </a:ext>
            </a:extLst>
          </p:cNvPr>
          <p:cNvSpPr txBox="1">
            <a:spLocks noChangeArrowheads="1"/>
          </p:cNvSpPr>
          <p:nvPr/>
        </p:nvSpPr>
        <p:spPr bwMode="auto">
          <a:xfrm>
            <a:off x="7315200" y="388359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9</a:t>
            </a:r>
            <a:endParaRPr lang="es-ES_tradnl" altLang="en-US" sz="1050" dirty="0">
              <a:latin typeface="Constantia" panose="02030602050306030303" pitchFamily="18" charset="0"/>
            </a:endParaRPr>
          </a:p>
        </p:txBody>
      </p:sp>
      <p:sp>
        <p:nvSpPr>
          <p:cNvPr id="59" name="Oval 58">
            <a:extLst>
              <a:ext uri="{FF2B5EF4-FFF2-40B4-BE49-F238E27FC236}">
                <a16:creationId xmlns:a16="http://schemas.microsoft.com/office/drawing/2014/main" id="{D522EF01-CB31-DB2B-47D1-FC0FEE6878C3}"/>
              </a:ext>
            </a:extLst>
          </p:cNvPr>
          <p:cNvSpPr/>
          <p:nvPr/>
        </p:nvSpPr>
        <p:spPr>
          <a:xfrm>
            <a:off x="4471979" y="2127405"/>
            <a:ext cx="1040630" cy="27390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5">
            <a:extLst>
              <a:ext uri="{FF2B5EF4-FFF2-40B4-BE49-F238E27FC236}">
                <a16:creationId xmlns:a16="http://schemas.microsoft.com/office/drawing/2014/main" id="{7F459AB3-9D06-DBD1-14B6-79049632D739}"/>
              </a:ext>
            </a:extLst>
          </p:cNvPr>
          <p:cNvSpPr>
            <a:spLocks noChangeArrowheads="1"/>
          </p:cNvSpPr>
          <p:nvPr/>
        </p:nvSpPr>
        <p:spPr bwMode="auto">
          <a:xfrm>
            <a:off x="7090755" y="2054522"/>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A</a:t>
            </a:r>
          </a:p>
        </p:txBody>
      </p:sp>
      <p:sp>
        <p:nvSpPr>
          <p:cNvPr id="14" name="Oval 25">
            <a:extLst>
              <a:ext uri="{FF2B5EF4-FFF2-40B4-BE49-F238E27FC236}">
                <a16:creationId xmlns:a16="http://schemas.microsoft.com/office/drawing/2014/main" id="{9AD6C6CC-47E8-8A4E-E8AA-296189203B88}"/>
              </a:ext>
            </a:extLst>
          </p:cNvPr>
          <p:cNvSpPr>
            <a:spLocks noChangeArrowheads="1"/>
          </p:cNvSpPr>
          <p:nvPr/>
        </p:nvSpPr>
        <p:spPr bwMode="auto">
          <a:xfrm>
            <a:off x="7981951" y="2972557"/>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B</a:t>
            </a:r>
          </a:p>
        </p:txBody>
      </p:sp>
      <p:sp>
        <p:nvSpPr>
          <p:cNvPr id="21" name="Oval 25">
            <a:extLst>
              <a:ext uri="{FF2B5EF4-FFF2-40B4-BE49-F238E27FC236}">
                <a16:creationId xmlns:a16="http://schemas.microsoft.com/office/drawing/2014/main" id="{C3F9AEF3-8060-33A4-59BD-F99229994C47}"/>
              </a:ext>
            </a:extLst>
          </p:cNvPr>
          <p:cNvSpPr>
            <a:spLocks noChangeArrowheads="1"/>
          </p:cNvSpPr>
          <p:nvPr/>
        </p:nvSpPr>
        <p:spPr bwMode="auto">
          <a:xfrm>
            <a:off x="7047091" y="5077763"/>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D</a:t>
            </a:r>
          </a:p>
        </p:txBody>
      </p:sp>
      <p:sp>
        <p:nvSpPr>
          <p:cNvPr id="22" name="Oval 25">
            <a:extLst>
              <a:ext uri="{FF2B5EF4-FFF2-40B4-BE49-F238E27FC236}">
                <a16:creationId xmlns:a16="http://schemas.microsoft.com/office/drawing/2014/main" id="{CB039CB0-B5A0-3547-F456-6BFAFEA275F1}"/>
              </a:ext>
            </a:extLst>
          </p:cNvPr>
          <p:cNvSpPr>
            <a:spLocks noChangeArrowheads="1"/>
          </p:cNvSpPr>
          <p:nvPr/>
        </p:nvSpPr>
        <p:spPr bwMode="auto">
          <a:xfrm>
            <a:off x="7938284" y="3910600"/>
            <a:ext cx="306388"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C</a:t>
            </a:r>
          </a:p>
        </p:txBody>
      </p:sp>
      <p:sp>
        <p:nvSpPr>
          <p:cNvPr id="23" name="Oval 25">
            <a:extLst>
              <a:ext uri="{FF2B5EF4-FFF2-40B4-BE49-F238E27FC236}">
                <a16:creationId xmlns:a16="http://schemas.microsoft.com/office/drawing/2014/main" id="{38252AF2-28E5-B17C-6794-E97DC0012856}"/>
              </a:ext>
            </a:extLst>
          </p:cNvPr>
          <p:cNvSpPr>
            <a:spLocks noChangeArrowheads="1"/>
          </p:cNvSpPr>
          <p:nvPr/>
        </p:nvSpPr>
        <p:spPr bwMode="auto">
          <a:xfrm>
            <a:off x="6852920" y="3301855"/>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E</a:t>
            </a:r>
          </a:p>
        </p:txBody>
      </p:sp>
      <p:sp>
        <p:nvSpPr>
          <p:cNvPr id="24" name="Oval 25">
            <a:extLst>
              <a:ext uri="{FF2B5EF4-FFF2-40B4-BE49-F238E27FC236}">
                <a16:creationId xmlns:a16="http://schemas.microsoft.com/office/drawing/2014/main" id="{42350C61-E298-4120-B65B-33F62D69D24A}"/>
              </a:ext>
            </a:extLst>
          </p:cNvPr>
          <p:cNvSpPr>
            <a:spLocks noChangeArrowheads="1"/>
          </p:cNvSpPr>
          <p:nvPr/>
        </p:nvSpPr>
        <p:spPr bwMode="auto">
          <a:xfrm>
            <a:off x="6590778" y="4067389"/>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G</a:t>
            </a:r>
          </a:p>
        </p:txBody>
      </p:sp>
      <p:sp>
        <p:nvSpPr>
          <p:cNvPr id="25" name="Oval 25">
            <a:extLst>
              <a:ext uri="{FF2B5EF4-FFF2-40B4-BE49-F238E27FC236}">
                <a16:creationId xmlns:a16="http://schemas.microsoft.com/office/drawing/2014/main" id="{62C9C2AB-B7B9-EADC-1ED4-1C8672EFE447}"/>
              </a:ext>
            </a:extLst>
          </p:cNvPr>
          <p:cNvSpPr>
            <a:spLocks noChangeArrowheads="1"/>
          </p:cNvSpPr>
          <p:nvPr/>
        </p:nvSpPr>
        <p:spPr bwMode="auto">
          <a:xfrm>
            <a:off x="6538543" y="2566278"/>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F</a:t>
            </a:r>
          </a:p>
        </p:txBody>
      </p:sp>
      <p:grpSp>
        <p:nvGrpSpPr>
          <p:cNvPr id="26" name="Group 280">
            <a:extLst>
              <a:ext uri="{FF2B5EF4-FFF2-40B4-BE49-F238E27FC236}">
                <a16:creationId xmlns:a16="http://schemas.microsoft.com/office/drawing/2014/main" id="{C468AA35-B075-A5D5-BA7D-04E514D838C5}"/>
              </a:ext>
            </a:extLst>
          </p:cNvPr>
          <p:cNvGrpSpPr>
            <a:grpSpLocks/>
          </p:cNvGrpSpPr>
          <p:nvPr/>
        </p:nvGrpSpPr>
        <p:grpSpPr bwMode="auto">
          <a:xfrm>
            <a:off x="4592958" y="3483320"/>
            <a:ext cx="200663" cy="160338"/>
            <a:chOff x="0" y="0"/>
            <a:chExt cx="89" cy="85"/>
          </a:xfrm>
        </p:grpSpPr>
        <p:sp>
          <p:nvSpPr>
            <p:cNvPr id="27" name="Freeform 281">
              <a:extLst>
                <a:ext uri="{FF2B5EF4-FFF2-40B4-BE49-F238E27FC236}">
                  <a16:creationId xmlns:a16="http://schemas.microsoft.com/office/drawing/2014/main" id="{C1681069-C20D-F77D-A172-80977E5C4E71}"/>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8" name="Freeform 282">
              <a:extLst>
                <a:ext uri="{FF2B5EF4-FFF2-40B4-BE49-F238E27FC236}">
                  <a16:creationId xmlns:a16="http://schemas.microsoft.com/office/drawing/2014/main" id="{B1648506-64E6-FF8E-D85D-901B5452B163}"/>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29" name="Freeform 283">
              <a:extLst>
                <a:ext uri="{FF2B5EF4-FFF2-40B4-BE49-F238E27FC236}">
                  <a16:creationId xmlns:a16="http://schemas.microsoft.com/office/drawing/2014/main" id="{3E876A52-2063-9EDD-4720-0C7EDD9CD1DC}"/>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0" name="Freeform 284">
              <a:extLst>
                <a:ext uri="{FF2B5EF4-FFF2-40B4-BE49-F238E27FC236}">
                  <a16:creationId xmlns:a16="http://schemas.microsoft.com/office/drawing/2014/main" id="{EEDF30E9-A73C-1ED8-8BF4-9923AE0F546E}"/>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1" name="Freeform 285">
              <a:extLst>
                <a:ext uri="{FF2B5EF4-FFF2-40B4-BE49-F238E27FC236}">
                  <a16:creationId xmlns:a16="http://schemas.microsoft.com/office/drawing/2014/main" id="{EC9CD37C-61C5-E25E-AC5A-DD54CD867A4C}"/>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2" name="Freeform 286">
              <a:extLst>
                <a:ext uri="{FF2B5EF4-FFF2-40B4-BE49-F238E27FC236}">
                  <a16:creationId xmlns:a16="http://schemas.microsoft.com/office/drawing/2014/main" id="{0D5B5755-E473-8F38-7CC6-3543DD7DC72B}"/>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3" name="Freeform 287">
              <a:extLst>
                <a:ext uri="{FF2B5EF4-FFF2-40B4-BE49-F238E27FC236}">
                  <a16:creationId xmlns:a16="http://schemas.microsoft.com/office/drawing/2014/main" id="{F4D25C0C-AC74-D7D8-7453-77081EFA8DA2}"/>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4" name="Freeform 288">
              <a:extLst>
                <a:ext uri="{FF2B5EF4-FFF2-40B4-BE49-F238E27FC236}">
                  <a16:creationId xmlns:a16="http://schemas.microsoft.com/office/drawing/2014/main" id="{2398AEFE-3AB6-1BB0-CDCB-400567D8D3BF}"/>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5" name="Freeform 289">
              <a:extLst>
                <a:ext uri="{FF2B5EF4-FFF2-40B4-BE49-F238E27FC236}">
                  <a16:creationId xmlns:a16="http://schemas.microsoft.com/office/drawing/2014/main" id="{9CBF057B-DAF9-5ADF-BF7C-A931C539F04C}"/>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6" name="Freeform 290">
              <a:extLst>
                <a:ext uri="{FF2B5EF4-FFF2-40B4-BE49-F238E27FC236}">
                  <a16:creationId xmlns:a16="http://schemas.microsoft.com/office/drawing/2014/main" id="{CB06E46E-A83C-12E8-DC5C-BB254F633F8E}"/>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39" name="Freeform 291">
              <a:extLst>
                <a:ext uri="{FF2B5EF4-FFF2-40B4-BE49-F238E27FC236}">
                  <a16:creationId xmlns:a16="http://schemas.microsoft.com/office/drawing/2014/main" id="{07E10E96-D6B1-23B7-7DF2-4D76D154C2D9}"/>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0" name="Freeform 292">
              <a:extLst>
                <a:ext uri="{FF2B5EF4-FFF2-40B4-BE49-F238E27FC236}">
                  <a16:creationId xmlns:a16="http://schemas.microsoft.com/office/drawing/2014/main" id="{44199CCB-F9B2-8A49-EE21-A70FA0068C9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41" name="Line 29">
            <a:extLst>
              <a:ext uri="{FF2B5EF4-FFF2-40B4-BE49-F238E27FC236}">
                <a16:creationId xmlns:a16="http://schemas.microsoft.com/office/drawing/2014/main" id="{AE705EBA-F166-5AB8-FB82-E12F87EDB11B}"/>
              </a:ext>
            </a:extLst>
          </p:cNvPr>
          <p:cNvSpPr>
            <a:spLocks noChangeShapeType="1"/>
          </p:cNvSpPr>
          <p:nvPr/>
        </p:nvSpPr>
        <p:spPr bwMode="auto">
          <a:xfrm flipH="1" flipV="1">
            <a:off x="4806971" y="3602331"/>
            <a:ext cx="1726870" cy="54287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0" name="Oval 25">
            <a:extLst>
              <a:ext uri="{FF2B5EF4-FFF2-40B4-BE49-F238E27FC236}">
                <a16:creationId xmlns:a16="http://schemas.microsoft.com/office/drawing/2014/main" id="{11847CD1-24F0-65F2-71B8-BBC2A098C1F9}"/>
              </a:ext>
            </a:extLst>
          </p:cNvPr>
          <p:cNvSpPr>
            <a:spLocks noChangeArrowheads="1"/>
          </p:cNvSpPr>
          <p:nvPr/>
        </p:nvSpPr>
        <p:spPr bwMode="auto">
          <a:xfrm>
            <a:off x="5082414" y="2390858"/>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dirty="0">
                <a:solidFill>
                  <a:schemeClr val="bg1"/>
                </a:solidFill>
              </a:rPr>
              <a:t>H</a:t>
            </a:r>
          </a:p>
        </p:txBody>
      </p:sp>
      <p:sp>
        <p:nvSpPr>
          <p:cNvPr id="42" name="Text Box 13">
            <a:extLst>
              <a:ext uri="{FF2B5EF4-FFF2-40B4-BE49-F238E27FC236}">
                <a16:creationId xmlns:a16="http://schemas.microsoft.com/office/drawing/2014/main" id="{FE9E7A6E-7C7D-2A5E-79A3-A6E4813BF88B}"/>
              </a:ext>
            </a:extLst>
          </p:cNvPr>
          <p:cNvSpPr txBox="1">
            <a:spLocks noChangeArrowheads="1"/>
          </p:cNvSpPr>
          <p:nvPr/>
        </p:nvSpPr>
        <p:spPr bwMode="auto">
          <a:xfrm>
            <a:off x="3598862" y="3057334"/>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5</a:t>
            </a:r>
            <a:endParaRPr lang="es-ES_tradnl" altLang="en-US" sz="1100" dirty="0">
              <a:latin typeface="Constantia" panose="02030602050306030303" pitchFamily="18" charset="0"/>
            </a:endParaRPr>
          </a:p>
        </p:txBody>
      </p:sp>
      <p:sp>
        <p:nvSpPr>
          <p:cNvPr id="43" name="Text Box 14">
            <a:extLst>
              <a:ext uri="{FF2B5EF4-FFF2-40B4-BE49-F238E27FC236}">
                <a16:creationId xmlns:a16="http://schemas.microsoft.com/office/drawing/2014/main" id="{C465B96E-4361-D1D3-2293-5976CA354702}"/>
              </a:ext>
            </a:extLst>
          </p:cNvPr>
          <p:cNvSpPr txBox="1">
            <a:spLocks noChangeArrowheads="1"/>
          </p:cNvSpPr>
          <p:nvPr/>
        </p:nvSpPr>
        <p:spPr bwMode="auto">
          <a:xfrm>
            <a:off x="5954917" y="3542324"/>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8</a:t>
            </a:r>
            <a:endParaRPr lang="es-ES_tradnl" altLang="en-US" sz="1100" dirty="0">
              <a:latin typeface="Constantia" panose="02030602050306030303" pitchFamily="18" charset="0"/>
            </a:endParaRPr>
          </a:p>
        </p:txBody>
      </p:sp>
      <p:sp>
        <p:nvSpPr>
          <p:cNvPr id="44" name="Oval 25">
            <a:extLst>
              <a:ext uri="{FF2B5EF4-FFF2-40B4-BE49-F238E27FC236}">
                <a16:creationId xmlns:a16="http://schemas.microsoft.com/office/drawing/2014/main" id="{5CF57356-FDDE-E595-B96D-4E4890B55BCF}"/>
              </a:ext>
            </a:extLst>
          </p:cNvPr>
          <p:cNvSpPr>
            <a:spLocks noChangeArrowheads="1"/>
          </p:cNvSpPr>
          <p:nvPr/>
        </p:nvSpPr>
        <p:spPr bwMode="auto">
          <a:xfrm>
            <a:off x="5178477" y="4120438"/>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dirty="0">
                <a:solidFill>
                  <a:schemeClr val="bg1"/>
                </a:solidFill>
              </a:rPr>
              <a:t>J</a:t>
            </a:r>
          </a:p>
        </p:txBody>
      </p:sp>
      <p:sp>
        <p:nvSpPr>
          <p:cNvPr id="45" name="Oval 25">
            <a:extLst>
              <a:ext uri="{FF2B5EF4-FFF2-40B4-BE49-F238E27FC236}">
                <a16:creationId xmlns:a16="http://schemas.microsoft.com/office/drawing/2014/main" id="{DF6775BC-6F8A-BD94-E119-E4B0F1C978CB}"/>
              </a:ext>
            </a:extLst>
          </p:cNvPr>
          <p:cNvSpPr>
            <a:spLocks noChangeArrowheads="1"/>
          </p:cNvSpPr>
          <p:nvPr/>
        </p:nvSpPr>
        <p:spPr bwMode="auto">
          <a:xfrm>
            <a:off x="4867281" y="3213765"/>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dirty="0">
                <a:solidFill>
                  <a:schemeClr val="bg1"/>
                </a:solidFill>
              </a:rPr>
              <a:t>I</a:t>
            </a:r>
          </a:p>
        </p:txBody>
      </p:sp>
      <p:sp>
        <p:nvSpPr>
          <p:cNvPr id="46" name="Content Placeholder 2">
            <a:extLst>
              <a:ext uri="{FF2B5EF4-FFF2-40B4-BE49-F238E27FC236}">
                <a16:creationId xmlns:a16="http://schemas.microsoft.com/office/drawing/2014/main" id="{C1D4FCF1-4804-9B12-40FF-B44394EC0421}"/>
              </a:ext>
            </a:extLst>
          </p:cNvPr>
          <p:cNvSpPr txBox="1">
            <a:spLocks/>
          </p:cNvSpPr>
          <p:nvPr/>
        </p:nvSpPr>
        <p:spPr bwMode="auto">
          <a:xfrm>
            <a:off x="245119" y="2468141"/>
            <a:ext cx="1740695" cy="2609622"/>
          </a:xfrm>
          <a:prstGeom prst="rect">
            <a:avLst/>
          </a:prstGeom>
          <a:solidFill>
            <a:srgbClr val="FFFFFF"/>
          </a:solidFill>
          <a:ln w="9525">
            <a:solidFill>
              <a:srgbClr val="000000"/>
            </a:solid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When you are in attack, if your back four line and your keeper stay deep like this then you are essentially playing down numbers; in this case it is a 6 v 11 against us.</a:t>
            </a:r>
          </a:p>
          <a:p>
            <a:pPr eaLnBrk="1" fontAlgn="auto" hangingPunct="1">
              <a:lnSpc>
                <a:spcPct val="120000"/>
              </a:lnSpc>
              <a:spcAft>
                <a:spcPts val="0"/>
              </a:spcAft>
              <a:buFont typeface="Wingdings 2" panose="05020102010507070707" pitchFamily="18" charset="2"/>
              <a:buNone/>
              <a:defRPr/>
            </a:pPr>
            <a:endParaRPr lang="en-US" altLang="en-US" sz="12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880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
                                        <p:tgtEl>
                                          <p:spTgt spid="20"/>
                                        </p:tgtEl>
                                      </p:cBhvr>
                                    </p:animEffect>
                                    <p:anim calcmode="lin" valueType="num">
                                      <p:cBhvr>
                                        <p:cTn id="8" dur="10" fill="hold"/>
                                        <p:tgtEl>
                                          <p:spTgt spid="20"/>
                                        </p:tgtEl>
                                        <p:attrNameLst>
                                          <p:attrName>ppt_x</p:attrName>
                                        </p:attrNameLst>
                                      </p:cBhvr>
                                      <p:tavLst>
                                        <p:tav tm="0">
                                          <p:val>
                                            <p:strVal val="#ppt_x"/>
                                          </p:val>
                                        </p:tav>
                                        <p:tav tm="100000">
                                          <p:val>
                                            <p:strVal val="#ppt_x"/>
                                          </p:val>
                                        </p:tav>
                                      </p:tavLst>
                                    </p:anim>
                                    <p:anim calcmode="lin" valueType="num">
                                      <p:cBhvr>
                                        <p:cTn id="9" dur="1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CD0767-F9CC-8D1E-2CBE-072C06C71283}"/>
              </a:ext>
            </a:extLst>
          </p:cNvPr>
          <p:cNvSpPr>
            <a:spLocks noChangeArrowheads="1"/>
          </p:cNvSpPr>
          <p:nvPr/>
        </p:nvSpPr>
        <p:spPr bwMode="auto">
          <a:xfrm>
            <a:off x="2209800" y="990600"/>
            <a:ext cx="7696200" cy="50292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800" i="1" dirty="0">
              <a:solidFill>
                <a:schemeClr val="tx2"/>
              </a:solidFill>
            </a:endParaRPr>
          </a:p>
        </p:txBody>
      </p:sp>
      <p:sp>
        <p:nvSpPr>
          <p:cNvPr id="3" name="Rectangle 3">
            <a:extLst>
              <a:ext uri="{FF2B5EF4-FFF2-40B4-BE49-F238E27FC236}">
                <a16:creationId xmlns:a16="http://schemas.microsoft.com/office/drawing/2014/main" id="{E258403B-0636-8196-CC97-B49C371BA50B}"/>
              </a:ext>
            </a:extLst>
          </p:cNvPr>
          <p:cNvSpPr>
            <a:spLocks noChangeArrowheads="1"/>
          </p:cNvSpPr>
          <p:nvPr/>
        </p:nvSpPr>
        <p:spPr bwMode="auto">
          <a:xfrm>
            <a:off x="2209800" y="2505075"/>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5" name="Rectangle 4">
            <a:extLst>
              <a:ext uri="{FF2B5EF4-FFF2-40B4-BE49-F238E27FC236}">
                <a16:creationId xmlns:a16="http://schemas.microsoft.com/office/drawing/2014/main" id="{0EE8B202-F5B7-D0D7-E7E8-C90090E34F16}"/>
              </a:ext>
            </a:extLst>
          </p:cNvPr>
          <p:cNvSpPr>
            <a:spLocks noChangeArrowheads="1"/>
          </p:cNvSpPr>
          <p:nvPr/>
        </p:nvSpPr>
        <p:spPr bwMode="auto">
          <a:xfrm>
            <a:off x="8839200" y="2492375"/>
            <a:ext cx="1066800" cy="22098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6" name="Rectangle 5">
            <a:extLst>
              <a:ext uri="{FF2B5EF4-FFF2-40B4-BE49-F238E27FC236}">
                <a16:creationId xmlns:a16="http://schemas.microsoft.com/office/drawing/2014/main" id="{F1EE1888-8DF0-00DC-8F4E-4742083D1BDA}"/>
              </a:ext>
            </a:extLst>
          </p:cNvPr>
          <p:cNvSpPr>
            <a:spLocks noChangeArrowheads="1"/>
          </p:cNvSpPr>
          <p:nvPr/>
        </p:nvSpPr>
        <p:spPr bwMode="auto">
          <a:xfrm>
            <a:off x="2209800" y="2962275"/>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7" name="Rectangle 6">
            <a:extLst>
              <a:ext uri="{FF2B5EF4-FFF2-40B4-BE49-F238E27FC236}">
                <a16:creationId xmlns:a16="http://schemas.microsoft.com/office/drawing/2014/main" id="{6FEECD6E-513E-2A32-87CD-E790EE2521E0}"/>
              </a:ext>
            </a:extLst>
          </p:cNvPr>
          <p:cNvSpPr>
            <a:spLocks noChangeArrowheads="1"/>
          </p:cNvSpPr>
          <p:nvPr/>
        </p:nvSpPr>
        <p:spPr bwMode="auto">
          <a:xfrm>
            <a:off x="9447182" y="3002756"/>
            <a:ext cx="457200" cy="1295400"/>
          </a:xfrm>
          <a:prstGeom prst="rect">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8" name="Oval 7">
            <a:extLst>
              <a:ext uri="{FF2B5EF4-FFF2-40B4-BE49-F238E27FC236}">
                <a16:creationId xmlns:a16="http://schemas.microsoft.com/office/drawing/2014/main" id="{43289A7E-0F05-62DE-9BC5-96368D4A9424}"/>
              </a:ext>
            </a:extLst>
          </p:cNvPr>
          <p:cNvSpPr>
            <a:spLocks noChangeArrowheads="1"/>
          </p:cNvSpPr>
          <p:nvPr/>
        </p:nvSpPr>
        <p:spPr bwMode="auto">
          <a:xfrm>
            <a:off x="5334000" y="2743200"/>
            <a:ext cx="1371600" cy="1295400"/>
          </a:xfrm>
          <a:prstGeom prst="ellipse">
            <a:avLst/>
          </a:prstGeom>
          <a:solidFill>
            <a:srgbClr val="00CC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200">
              <a:latin typeface="Constantia" panose="02030602050306030303" pitchFamily="18" charset="0"/>
            </a:endParaRPr>
          </a:p>
        </p:txBody>
      </p:sp>
      <p:sp>
        <p:nvSpPr>
          <p:cNvPr id="9" name="Line 8">
            <a:extLst>
              <a:ext uri="{FF2B5EF4-FFF2-40B4-BE49-F238E27FC236}">
                <a16:creationId xmlns:a16="http://schemas.microsoft.com/office/drawing/2014/main" id="{B361305B-A17B-79E6-6D71-DC6CFC7673A5}"/>
              </a:ext>
            </a:extLst>
          </p:cNvPr>
          <p:cNvSpPr>
            <a:spLocks noChangeShapeType="1"/>
          </p:cNvSpPr>
          <p:nvPr/>
        </p:nvSpPr>
        <p:spPr bwMode="auto">
          <a:xfrm>
            <a:off x="6019800" y="990600"/>
            <a:ext cx="0"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descr="Rombos transparentes">
            <a:extLst>
              <a:ext uri="{FF2B5EF4-FFF2-40B4-BE49-F238E27FC236}">
                <a16:creationId xmlns:a16="http://schemas.microsoft.com/office/drawing/2014/main" id="{FF702535-83F0-6588-5967-DBE4009A1287}"/>
              </a:ext>
            </a:extLst>
          </p:cNvPr>
          <p:cNvSpPr>
            <a:spLocks noChangeArrowheads="1"/>
          </p:cNvSpPr>
          <p:nvPr/>
        </p:nvSpPr>
        <p:spPr bwMode="auto">
          <a:xfrm>
            <a:off x="2057400" y="3267075"/>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endParaRPr lang="es-ES_tradnl" altLang="en-US" sz="1400">
              <a:latin typeface="Constantia" panose="02030602050306030303" pitchFamily="18" charset="0"/>
            </a:endParaRPr>
          </a:p>
        </p:txBody>
      </p:sp>
      <p:sp>
        <p:nvSpPr>
          <p:cNvPr id="11" name="Rectangle 10" descr="Rombos transparentes">
            <a:extLst>
              <a:ext uri="{FF2B5EF4-FFF2-40B4-BE49-F238E27FC236}">
                <a16:creationId xmlns:a16="http://schemas.microsoft.com/office/drawing/2014/main" id="{C6E6B868-92F7-FB8D-1B3B-D10D85BE21D2}"/>
              </a:ext>
            </a:extLst>
          </p:cNvPr>
          <p:cNvSpPr>
            <a:spLocks noChangeArrowheads="1"/>
          </p:cNvSpPr>
          <p:nvPr/>
        </p:nvSpPr>
        <p:spPr bwMode="auto">
          <a:xfrm>
            <a:off x="9895775" y="3269409"/>
            <a:ext cx="152400" cy="685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Constantia" panose="02030602050306030303" pitchFamily="18" charset="0"/>
            </a:endParaRPr>
          </a:p>
        </p:txBody>
      </p:sp>
      <p:sp>
        <p:nvSpPr>
          <p:cNvPr id="15" name="Text Box 17">
            <a:extLst>
              <a:ext uri="{FF2B5EF4-FFF2-40B4-BE49-F238E27FC236}">
                <a16:creationId xmlns:a16="http://schemas.microsoft.com/office/drawing/2014/main" id="{C5A328D6-CB96-4183-2382-88062166D5E2}"/>
              </a:ext>
            </a:extLst>
          </p:cNvPr>
          <p:cNvSpPr txBox="1">
            <a:spLocks noChangeArrowheads="1"/>
          </p:cNvSpPr>
          <p:nvPr/>
        </p:nvSpPr>
        <p:spPr bwMode="auto">
          <a:xfrm>
            <a:off x="3945378" y="3260095"/>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a:t>
            </a:r>
            <a:endParaRPr lang="es-ES_tradnl" altLang="en-US" sz="1100" dirty="0">
              <a:latin typeface="Constantia" panose="02030602050306030303" pitchFamily="18" charset="0"/>
            </a:endParaRPr>
          </a:p>
        </p:txBody>
      </p:sp>
      <p:sp>
        <p:nvSpPr>
          <p:cNvPr id="16" name="Text Box 18">
            <a:extLst>
              <a:ext uri="{FF2B5EF4-FFF2-40B4-BE49-F238E27FC236}">
                <a16:creationId xmlns:a16="http://schemas.microsoft.com/office/drawing/2014/main" id="{10E7F2B4-7918-5564-7D95-EFC51F025872}"/>
              </a:ext>
            </a:extLst>
          </p:cNvPr>
          <p:cNvSpPr txBox="1">
            <a:spLocks noChangeArrowheads="1"/>
          </p:cNvSpPr>
          <p:nvPr/>
        </p:nvSpPr>
        <p:spPr bwMode="auto">
          <a:xfrm>
            <a:off x="7187276" y="5247019"/>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7</a:t>
            </a:r>
            <a:endParaRPr lang="es-ES_tradnl" altLang="en-US" sz="1050" dirty="0">
              <a:latin typeface="Constantia" panose="02030602050306030303" pitchFamily="18" charset="0"/>
            </a:endParaRPr>
          </a:p>
        </p:txBody>
      </p:sp>
      <p:sp>
        <p:nvSpPr>
          <p:cNvPr id="19" name="Rectangle 18">
            <a:extLst>
              <a:ext uri="{FF2B5EF4-FFF2-40B4-BE49-F238E27FC236}">
                <a16:creationId xmlns:a16="http://schemas.microsoft.com/office/drawing/2014/main" id="{B4103189-630E-2C17-30FF-40C716464AA0}"/>
              </a:ext>
            </a:extLst>
          </p:cNvPr>
          <p:cNvSpPr/>
          <p:nvPr/>
        </p:nvSpPr>
        <p:spPr>
          <a:xfrm>
            <a:off x="7162800" y="2438400"/>
            <a:ext cx="914400" cy="22860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b="1" dirty="0"/>
          </a:p>
        </p:txBody>
      </p:sp>
      <p:pic>
        <p:nvPicPr>
          <p:cNvPr id="20" name="Picture 2">
            <a:extLst>
              <a:ext uri="{FF2B5EF4-FFF2-40B4-BE49-F238E27FC236}">
                <a16:creationId xmlns:a16="http://schemas.microsoft.com/office/drawing/2014/main" id="{202A6AA8-7A49-2D3D-3AAF-C457AAE375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3430905"/>
            <a:ext cx="272733" cy="2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21">
            <a:extLst>
              <a:ext uri="{FF2B5EF4-FFF2-40B4-BE49-F238E27FC236}">
                <a16:creationId xmlns:a16="http://schemas.microsoft.com/office/drawing/2014/main" id="{53FF61D7-C505-CA61-606E-F8A1E2D3E714}"/>
              </a:ext>
            </a:extLst>
          </p:cNvPr>
          <p:cNvSpPr txBox="1">
            <a:spLocks noChangeArrowheads="1"/>
          </p:cNvSpPr>
          <p:nvPr/>
        </p:nvSpPr>
        <p:spPr bwMode="auto">
          <a:xfrm>
            <a:off x="7130896" y="1604771"/>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11</a:t>
            </a:r>
            <a:endParaRPr lang="es-ES_tradnl" altLang="en-US" sz="1100" dirty="0">
              <a:latin typeface="Constantia" panose="02030602050306030303" pitchFamily="18" charset="0"/>
            </a:endParaRPr>
          </a:p>
        </p:txBody>
      </p:sp>
      <p:sp>
        <p:nvSpPr>
          <p:cNvPr id="38" name="Text Box 14">
            <a:extLst>
              <a:ext uri="{FF2B5EF4-FFF2-40B4-BE49-F238E27FC236}">
                <a16:creationId xmlns:a16="http://schemas.microsoft.com/office/drawing/2014/main" id="{5FB2143A-F442-FA6F-0198-17AFD9422518}"/>
              </a:ext>
            </a:extLst>
          </p:cNvPr>
          <p:cNvSpPr txBox="1">
            <a:spLocks noChangeArrowheads="1"/>
          </p:cNvSpPr>
          <p:nvPr/>
        </p:nvSpPr>
        <p:spPr bwMode="auto">
          <a:xfrm>
            <a:off x="6259536" y="2981474"/>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6</a:t>
            </a:r>
            <a:endParaRPr lang="es-ES_tradnl" altLang="en-US" sz="1100" dirty="0">
              <a:latin typeface="Constantia" panose="02030602050306030303" pitchFamily="18" charset="0"/>
            </a:endParaRPr>
          </a:p>
        </p:txBody>
      </p:sp>
      <p:grpSp>
        <p:nvGrpSpPr>
          <p:cNvPr id="42" name="Group 280">
            <a:extLst>
              <a:ext uri="{FF2B5EF4-FFF2-40B4-BE49-F238E27FC236}">
                <a16:creationId xmlns:a16="http://schemas.microsoft.com/office/drawing/2014/main" id="{C468AA35-B075-A5D5-BA7D-04E514D838C5}"/>
              </a:ext>
            </a:extLst>
          </p:cNvPr>
          <p:cNvGrpSpPr>
            <a:grpSpLocks/>
          </p:cNvGrpSpPr>
          <p:nvPr/>
        </p:nvGrpSpPr>
        <p:grpSpPr bwMode="auto">
          <a:xfrm>
            <a:off x="6778744" y="3038606"/>
            <a:ext cx="200663" cy="160338"/>
            <a:chOff x="0" y="0"/>
            <a:chExt cx="89" cy="85"/>
          </a:xfrm>
        </p:grpSpPr>
        <p:sp>
          <p:nvSpPr>
            <p:cNvPr id="43" name="Freeform 281">
              <a:extLst>
                <a:ext uri="{FF2B5EF4-FFF2-40B4-BE49-F238E27FC236}">
                  <a16:creationId xmlns:a16="http://schemas.microsoft.com/office/drawing/2014/main" id="{C1681069-C20D-F77D-A172-80977E5C4E71}"/>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4" name="Freeform 282">
              <a:extLst>
                <a:ext uri="{FF2B5EF4-FFF2-40B4-BE49-F238E27FC236}">
                  <a16:creationId xmlns:a16="http://schemas.microsoft.com/office/drawing/2014/main" id="{B1648506-64E6-FF8E-D85D-901B5452B163}"/>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5" name="Freeform 283">
              <a:extLst>
                <a:ext uri="{FF2B5EF4-FFF2-40B4-BE49-F238E27FC236}">
                  <a16:creationId xmlns:a16="http://schemas.microsoft.com/office/drawing/2014/main" id="{3E876A52-2063-9EDD-4720-0C7EDD9CD1DC}"/>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6" name="Freeform 284">
              <a:extLst>
                <a:ext uri="{FF2B5EF4-FFF2-40B4-BE49-F238E27FC236}">
                  <a16:creationId xmlns:a16="http://schemas.microsoft.com/office/drawing/2014/main" id="{EEDF30E9-A73C-1ED8-8BF4-9923AE0F546E}"/>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7" name="Freeform 285">
              <a:extLst>
                <a:ext uri="{FF2B5EF4-FFF2-40B4-BE49-F238E27FC236}">
                  <a16:creationId xmlns:a16="http://schemas.microsoft.com/office/drawing/2014/main" id="{EC9CD37C-61C5-E25E-AC5A-DD54CD867A4C}"/>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8" name="Freeform 286">
              <a:extLst>
                <a:ext uri="{FF2B5EF4-FFF2-40B4-BE49-F238E27FC236}">
                  <a16:creationId xmlns:a16="http://schemas.microsoft.com/office/drawing/2014/main" id="{0D5B5755-E473-8F38-7CC6-3543DD7DC72B}"/>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49" name="Freeform 287">
              <a:extLst>
                <a:ext uri="{FF2B5EF4-FFF2-40B4-BE49-F238E27FC236}">
                  <a16:creationId xmlns:a16="http://schemas.microsoft.com/office/drawing/2014/main" id="{F4D25C0C-AC74-D7D8-7453-77081EFA8DA2}"/>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0" name="Freeform 288">
              <a:extLst>
                <a:ext uri="{FF2B5EF4-FFF2-40B4-BE49-F238E27FC236}">
                  <a16:creationId xmlns:a16="http://schemas.microsoft.com/office/drawing/2014/main" id="{2398AEFE-3AB6-1BB0-CDCB-400567D8D3BF}"/>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1" name="Freeform 289">
              <a:extLst>
                <a:ext uri="{FF2B5EF4-FFF2-40B4-BE49-F238E27FC236}">
                  <a16:creationId xmlns:a16="http://schemas.microsoft.com/office/drawing/2014/main" id="{9CBF057B-DAF9-5ADF-BF7C-A931C539F04C}"/>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2" name="Freeform 290">
              <a:extLst>
                <a:ext uri="{FF2B5EF4-FFF2-40B4-BE49-F238E27FC236}">
                  <a16:creationId xmlns:a16="http://schemas.microsoft.com/office/drawing/2014/main" id="{CB06E46E-A83C-12E8-DC5C-BB254F633F8E}"/>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3" name="Freeform 291">
              <a:extLst>
                <a:ext uri="{FF2B5EF4-FFF2-40B4-BE49-F238E27FC236}">
                  <a16:creationId xmlns:a16="http://schemas.microsoft.com/office/drawing/2014/main" id="{07E10E96-D6B1-23B7-7DF2-4D76D154C2D9}"/>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sp>
          <p:nvSpPr>
            <p:cNvPr id="54" name="Freeform 292">
              <a:extLst>
                <a:ext uri="{FF2B5EF4-FFF2-40B4-BE49-F238E27FC236}">
                  <a16:creationId xmlns:a16="http://schemas.microsoft.com/office/drawing/2014/main" id="{44199CCB-F9B2-8A49-EE21-A70FA0068C9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sz="1200"/>
            </a:p>
          </p:txBody>
        </p:sp>
      </p:grpSp>
      <p:sp>
        <p:nvSpPr>
          <p:cNvPr id="55" name="Title 1">
            <a:extLst>
              <a:ext uri="{FF2B5EF4-FFF2-40B4-BE49-F238E27FC236}">
                <a16:creationId xmlns:a16="http://schemas.microsoft.com/office/drawing/2014/main" id="{032E9169-B7A8-FAD5-EE42-C31875C6D295}"/>
              </a:ext>
            </a:extLst>
          </p:cNvPr>
          <p:cNvSpPr txBox="1">
            <a:spLocks/>
          </p:cNvSpPr>
          <p:nvPr/>
        </p:nvSpPr>
        <p:spPr>
          <a:xfrm>
            <a:off x="1188720" y="367589"/>
            <a:ext cx="9893808" cy="598489"/>
          </a:xfrm>
          <a:prstGeom prst="rect">
            <a:avLst/>
          </a:prstGeom>
          <a:solidFill>
            <a:srgbClr val="FFFFFF"/>
          </a:solidFill>
          <a:ln>
            <a:solidFill>
              <a:schemeClr val="tx1"/>
            </a:solidFill>
          </a:ln>
        </p:spPr>
        <p:txBody>
          <a:bodyPr anchor="ctr">
            <a:normAutofit/>
          </a:bodyPr>
          <a:lstStyle/>
          <a:p>
            <a:pPr algn="ctr" eaLnBrk="1" fontAlgn="auto" hangingPunct="1">
              <a:spcBef>
                <a:spcPts val="0"/>
              </a:spcBef>
              <a:spcAft>
                <a:spcPts val="0"/>
              </a:spcAft>
              <a:defRPr/>
            </a:pPr>
            <a:r>
              <a:rPr lang="en-US" dirty="0">
                <a:ln w="500">
                  <a:solidFill>
                    <a:schemeClr val="tx2">
                      <a:shade val="20000"/>
                      <a:satMod val="120000"/>
                    </a:schemeClr>
                  </a:solidFill>
                </a:ln>
                <a:solidFill>
                  <a:srgbClr val="FF0000"/>
                </a:solidFill>
                <a:latin typeface="Arial" panose="020B0604020202020204" pitchFamily="34" charset="0"/>
                <a:ea typeface="+mj-ea"/>
                <a:cs typeface="Arial" panose="020B0604020202020204" pitchFamily="34" charset="0"/>
              </a:rPr>
              <a:t>Defending HIGHER up the field pushes opponents back and further away from our goal.</a:t>
            </a:r>
            <a:endParaRPr lang="en-US" dirty="0">
              <a:solidFill>
                <a:srgbClr val="FF0000"/>
              </a:solidFill>
              <a:latin typeface="Arial" panose="020B0604020202020204" pitchFamily="34" charset="0"/>
              <a:ea typeface="+mj-ea"/>
              <a:cs typeface="Arial" panose="020B0604020202020204" pitchFamily="34" charset="0"/>
            </a:endParaRPr>
          </a:p>
        </p:txBody>
      </p:sp>
      <p:sp>
        <p:nvSpPr>
          <p:cNvPr id="56" name="Content Placeholder 2">
            <a:extLst>
              <a:ext uri="{FF2B5EF4-FFF2-40B4-BE49-F238E27FC236}">
                <a16:creationId xmlns:a16="http://schemas.microsoft.com/office/drawing/2014/main" id="{02C16308-A4BC-4A5D-0781-D0470BAF9164}"/>
              </a:ext>
            </a:extLst>
          </p:cNvPr>
          <p:cNvSpPr>
            <a:spLocks noGrp="1"/>
          </p:cNvSpPr>
          <p:nvPr>
            <p:ph idx="1"/>
          </p:nvPr>
        </p:nvSpPr>
        <p:spPr>
          <a:xfrm>
            <a:off x="1919288" y="6027737"/>
            <a:ext cx="8382000" cy="530936"/>
          </a:xfrm>
          <a:solidFill>
            <a:srgbClr val="FFFFFF"/>
          </a:solidFill>
          <a:ln>
            <a:solidFill>
              <a:schemeClr val="tx1"/>
            </a:solidFill>
          </a:ln>
        </p:spPr>
        <p:txBody>
          <a:bodyPr rtlCol="0">
            <a:noAutofit/>
          </a:bodyPr>
          <a:lstStyle/>
          <a:p>
            <a:pPr algn="ctr" eaLnBrk="1" fontAlgn="auto" hangingPunct="1">
              <a:lnSpc>
                <a:spcPct val="120000"/>
              </a:lnSpc>
              <a:spcAft>
                <a:spcPts val="0"/>
              </a:spcAft>
              <a:buFont typeface="Wingdings 2" panose="05020102010507070707" pitchFamily="18" charset="2"/>
              <a:buNone/>
              <a:defRPr/>
            </a:pPr>
            <a:r>
              <a:rPr lang="en-US" altLang="en-US" sz="1100" b="1" dirty="0">
                <a:latin typeface="Arial" panose="020B0604020202020204" pitchFamily="34" charset="0"/>
                <a:ea typeface="+mn-ea"/>
                <a:cs typeface="Arial" panose="020B0604020202020204" pitchFamily="34" charset="0"/>
              </a:rPr>
              <a:t>Opponents (front three) could be offside so they must drop back. </a:t>
            </a:r>
            <a:r>
              <a:rPr lang="en-US" altLang="en-US" sz="1100" b="1" dirty="0">
                <a:latin typeface="Arial" panose="020B0604020202020204" pitchFamily="34" charset="0"/>
                <a:cs typeface="Arial" panose="020B0604020202020204" pitchFamily="34" charset="0"/>
              </a:rPr>
              <a:t>Do this and it will make a massive difference to how it helps you keep possession or regain it if you lost it; with very little space for opponents between the lines..</a:t>
            </a:r>
            <a:endParaRPr lang="en-US" altLang="en-US" sz="1100" b="1" dirty="0">
              <a:latin typeface="Arial" panose="020B0604020202020204" pitchFamily="34" charset="0"/>
              <a:ea typeface="+mn-ea"/>
              <a:cs typeface="Arial" panose="020B0604020202020204" pitchFamily="34" charset="0"/>
            </a:endParaRPr>
          </a:p>
        </p:txBody>
      </p:sp>
      <p:sp>
        <p:nvSpPr>
          <p:cNvPr id="57" name="Text Box 14">
            <a:extLst>
              <a:ext uri="{FF2B5EF4-FFF2-40B4-BE49-F238E27FC236}">
                <a16:creationId xmlns:a16="http://schemas.microsoft.com/office/drawing/2014/main" id="{29F4296B-E208-A8F3-B308-36954EA563BB}"/>
              </a:ext>
            </a:extLst>
          </p:cNvPr>
          <p:cNvSpPr txBox="1">
            <a:spLocks noChangeArrowheads="1"/>
          </p:cNvSpPr>
          <p:nvPr/>
        </p:nvSpPr>
        <p:spPr bwMode="auto">
          <a:xfrm>
            <a:off x="7644476" y="2799375"/>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10</a:t>
            </a:r>
            <a:endParaRPr lang="es-ES_tradnl" altLang="en-US" sz="1100" dirty="0">
              <a:latin typeface="Constantia" panose="02030602050306030303" pitchFamily="18" charset="0"/>
            </a:endParaRPr>
          </a:p>
        </p:txBody>
      </p:sp>
      <p:sp>
        <p:nvSpPr>
          <p:cNvPr id="58" name="Text Box 12">
            <a:extLst>
              <a:ext uri="{FF2B5EF4-FFF2-40B4-BE49-F238E27FC236}">
                <a16:creationId xmlns:a16="http://schemas.microsoft.com/office/drawing/2014/main" id="{9D76A737-C8BD-0ED9-75B9-EFBF5F595811}"/>
              </a:ext>
            </a:extLst>
          </p:cNvPr>
          <p:cNvSpPr txBox="1">
            <a:spLocks noChangeArrowheads="1"/>
          </p:cNvSpPr>
          <p:nvPr/>
        </p:nvSpPr>
        <p:spPr bwMode="auto">
          <a:xfrm>
            <a:off x="7722264" y="4038600"/>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050" b="1" dirty="0">
                <a:solidFill>
                  <a:schemeClr val="bg1"/>
                </a:solidFill>
                <a:latin typeface="Constantia" panose="02030602050306030303" pitchFamily="18" charset="0"/>
              </a:rPr>
              <a:t>   9</a:t>
            </a:r>
            <a:endParaRPr lang="es-ES_tradnl" altLang="en-US" sz="1050" dirty="0">
              <a:latin typeface="Constantia" panose="02030602050306030303" pitchFamily="18" charset="0"/>
            </a:endParaRPr>
          </a:p>
        </p:txBody>
      </p:sp>
      <p:sp>
        <p:nvSpPr>
          <p:cNvPr id="59" name="Oval 58">
            <a:extLst>
              <a:ext uri="{FF2B5EF4-FFF2-40B4-BE49-F238E27FC236}">
                <a16:creationId xmlns:a16="http://schemas.microsoft.com/office/drawing/2014/main" id="{D522EF01-CB31-DB2B-47D1-FC0FEE6878C3}"/>
              </a:ext>
            </a:extLst>
          </p:cNvPr>
          <p:cNvSpPr/>
          <p:nvPr/>
        </p:nvSpPr>
        <p:spPr>
          <a:xfrm>
            <a:off x="4709400" y="2102640"/>
            <a:ext cx="1049733" cy="27390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D31428F8-A02E-9860-2680-BC1F5F332966}"/>
              </a:ext>
            </a:extLst>
          </p:cNvPr>
          <p:cNvCxnSpPr>
            <a:cxnSpLocks/>
          </p:cNvCxnSpPr>
          <p:nvPr/>
        </p:nvCxnSpPr>
        <p:spPr>
          <a:xfrm>
            <a:off x="4257504" y="2259383"/>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E34106A6-6F37-7821-CC1B-ECE7EC216FF1}"/>
              </a:ext>
            </a:extLst>
          </p:cNvPr>
          <p:cNvCxnSpPr>
            <a:cxnSpLocks/>
          </p:cNvCxnSpPr>
          <p:nvPr/>
        </p:nvCxnSpPr>
        <p:spPr>
          <a:xfrm>
            <a:off x="4080136" y="3715968"/>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F20EAF53-FCC1-7388-36F5-DE3539ACE753}"/>
              </a:ext>
            </a:extLst>
          </p:cNvPr>
          <p:cNvCxnSpPr>
            <a:cxnSpLocks/>
          </p:cNvCxnSpPr>
          <p:nvPr/>
        </p:nvCxnSpPr>
        <p:spPr>
          <a:xfrm>
            <a:off x="4474514" y="4470665"/>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BC110F35-CCB8-0339-24E5-C13ACC49F586}"/>
              </a:ext>
            </a:extLst>
          </p:cNvPr>
          <p:cNvCxnSpPr>
            <a:cxnSpLocks/>
          </p:cNvCxnSpPr>
          <p:nvPr/>
        </p:nvCxnSpPr>
        <p:spPr>
          <a:xfrm>
            <a:off x="2653211" y="3365454"/>
            <a:ext cx="1211523" cy="2994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2" name="Text Box 20">
            <a:extLst>
              <a:ext uri="{FF2B5EF4-FFF2-40B4-BE49-F238E27FC236}">
                <a16:creationId xmlns:a16="http://schemas.microsoft.com/office/drawing/2014/main" id="{5E37A15A-2540-459A-0AC1-9C3B19F35720}"/>
              </a:ext>
            </a:extLst>
          </p:cNvPr>
          <p:cNvSpPr txBox="1">
            <a:spLocks noChangeArrowheads="1"/>
          </p:cNvSpPr>
          <p:nvPr/>
        </p:nvSpPr>
        <p:spPr bwMode="auto">
          <a:xfrm>
            <a:off x="5180589" y="2123240"/>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3</a:t>
            </a:r>
            <a:endParaRPr lang="es-ES_tradnl" altLang="en-US" sz="1100" dirty="0">
              <a:latin typeface="Constantia" panose="02030602050306030303" pitchFamily="18" charset="0"/>
            </a:endParaRPr>
          </a:p>
        </p:txBody>
      </p:sp>
      <p:sp>
        <p:nvSpPr>
          <p:cNvPr id="14" name="Text Box 13">
            <a:extLst>
              <a:ext uri="{FF2B5EF4-FFF2-40B4-BE49-F238E27FC236}">
                <a16:creationId xmlns:a16="http://schemas.microsoft.com/office/drawing/2014/main" id="{CACA1D7F-8092-0DBC-656D-D075DE9A9BEB}"/>
              </a:ext>
            </a:extLst>
          </p:cNvPr>
          <p:cNvSpPr txBox="1">
            <a:spLocks noChangeArrowheads="1"/>
          </p:cNvSpPr>
          <p:nvPr/>
        </p:nvSpPr>
        <p:spPr bwMode="auto">
          <a:xfrm>
            <a:off x="4983028" y="3609374"/>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4</a:t>
            </a:r>
            <a:endParaRPr lang="es-ES_tradnl" altLang="en-US" sz="1100" dirty="0">
              <a:latin typeface="Constantia" panose="02030602050306030303" pitchFamily="18" charset="0"/>
            </a:endParaRPr>
          </a:p>
        </p:txBody>
      </p:sp>
      <p:sp>
        <p:nvSpPr>
          <p:cNvPr id="21" name="Text Box 19">
            <a:extLst>
              <a:ext uri="{FF2B5EF4-FFF2-40B4-BE49-F238E27FC236}">
                <a16:creationId xmlns:a16="http://schemas.microsoft.com/office/drawing/2014/main" id="{21364842-867E-FDA6-2DFE-68EC9E8E0DD4}"/>
              </a:ext>
            </a:extLst>
          </p:cNvPr>
          <p:cNvSpPr txBox="1">
            <a:spLocks noChangeArrowheads="1"/>
          </p:cNvSpPr>
          <p:nvPr/>
        </p:nvSpPr>
        <p:spPr bwMode="auto">
          <a:xfrm>
            <a:off x="5341791" y="4350678"/>
            <a:ext cx="457200" cy="276999"/>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200" b="1" dirty="0">
                <a:solidFill>
                  <a:schemeClr val="bg1"/>
                </a:solidFill>
                <a:latin typeface="Constantia" panose="02030602050306030303" pitchFamily="18" charset="0"/>
              </a:rPr>
              <a:t>   2</a:t>
            </a:r>
            <a:endParaRPr lang="es-ES_tradnl" altLang="en-US" sz="1200" dirty="0">
              <a:latin typeface="Constantia" panose="02030602050306030303" pitchFamily="18" charset="0"/>
            </a:endParaRPr>
          </a:p>
        </p:txBody>
      </p:sp>
      <p:sp>
        <p:nvSpPr>
          <p:cNvPr id="24" name="Oval 25">
            <a:extLst>
              <a:ext uri="{FF2B5EF4-FFF2-40B4-BE49-F238E27FC236}">
                <a16:creationId xmlns:a16="http://schemas.microsoft.com/office/drawing/2014/main" id="{CDDB9A92-0034-BC4E-BA43-2D60D6FAC261}"/>
              </a:ext>
            </a:extLst>
          </p:cNvPr>
          <p:cNvSpPr>
            <a:spLocks noChangeArrowheads="1"/>
          </p:cNvSpPr>
          <p:nvPr/>
        </p:nvSpPr>
        <p:spPr bwMode="auto">
          <a:xfrm>
            <a:off x="7968933" y="2082260"/>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A</a:t>
            </a:r>
          </a:p>
        </p:txBody>
      </p:sp>
      <p:sp>
        <p:nvSpPr>
          <p:cNvPr id="25" name="Oval 25">
            <a:extLst>
              <a:ext uri="{FF2B5EF4-FFF2-40B4-BE49-F238E27FC236}">
                <a16:creationId xmlns:a16="http://schemas.microsoft.com/office/drawing/2014/main" id="{05CB784D-DAD9-D1AD-1792-A3BAC65921B7}"/>
              </a:ext>
            </a:extLst>
          </p:cNvPr>
          <p:cNvSpPr>
            <a:spLocks noChangeArrowheads="1"/>
          </p:cNvSpPr>
          <p:nvPr/>
        </p:nvSpPr>
        <p:spPr bwMode="auto">
          <a:xfrm>
            <a:off x="8228822" y="2938952"/>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B</a:t>
            </a:r>
          </a:p>
        </p:txBody>
      </p:sp>
      <p:sp>
        <p:nvSpPr>
          <p:cNvPr id="26" name="Oval 25">
            <a:extLst>
              <a:ext uri="{FF2B5EF4-FFF2-40B4-BE49-F238E27FC236}">
                <a16:creationId xmlns:a16="http://schemas.microsoft.com/office/drawing/2014/main" id="{D43B7DE3-C37E-70CA-9755-853D8C4714E8}"/>
              </a:ext>
            </a:extLst>
          </p:cNvPr>
          <p:cNvSpPr>
            <a:spLocks noChangeArrowheads="1"/>
          </p:cNvSpPr>
          <p:nvPr/>
        </p:nvSpPr>
        <p:spPr bwMode="auto">
          <a:xfrm>
            <a:off x="8235228" y="3744734"/>
            <a:ext cx="306388"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C</a:t>
            </a:r>
          </a:p>
        </p:txBody>
      </p:sp>
      <p:sp>
        <p:nvSpPr>
          <p:cNvPr id="28" name="Oval 25">
            <a:extLst>
              <a:ext uri="{FF2B5EF4-FFF2-40B4-BE49-F238E27FC236}">
                <a16:creationId xmlns:a16="http://schemas.microsoft.com/office/drawing/2014/main" id="{D794E197-1AD4-2C1D-1B08-E926452B305A}"/>
              </a:ext>
            </a:extLst>
          </p:cNvPr>
          <p:cNvSpPr>
            <a:spLocks noChangeArrowheads="1"/>
          </p:cNvSpPr>
          <p:nvPr/>
        </p:nvSpPr>
        <p:spPr bwMode="auto">
          <a:xfrm>
            <a:off x="7060723" y="3989660"/>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G</a:t>
            </a:r>
          </a:p>
        </p:txBody>
      </p:sp>
      <p:sp>
        <p:nvSpPr>
          <p:cNvPr id="29" name="Oval 25">
            <a:extLst>
              <a:ext uri="{FF2B5EF4-FFF2-40B4-BE49-F238E27FC236}">
                <a16:creationId xmlns:a16="http://schemas.microsoft.com/office/drawing/2014/main" id="{D42AEE93-FEB2-E1D7-F6C9-F9A1D57082EA}"/>
              </a:ext>
            </a:extLst>
          </p:cNvPr>
          <p:cNvSpPr>
            <a:spLocks noChangeArrowheads="1"/>
          </p:cNvSpPr>
          <p:nvPr/>
        </p:nvSpPr>
        <p:spPr bwMode="auto">
          <a:xfrm>
            <a:off x="7009591" y="2542815"/>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dirty="0">
                <a:solidFill>
                  <a:schemeClr val="bg1"/>
                </a:solidFill>
              </a:rPr>
              <a:t>F</a:t>
            </a:r>
          </a:p>
        </p:txBody>
      </p:sp>
      <p:sp>
        <p:nvSpPr>
          <p:cNvPr id="67" name="Oval 25">
            <a:extLst>
              <a:ext uri="{FF2B5EF4-FFF2-40B4-BE49-F238E27FC236}">
                <a16:creationId xmlns:a16="http://schemas.microsoft.com/office/drawing/2014/main" id="{C3EAA676-E3A0-7502-4354-59D51E003960}"/>
              </a:ext>
            </a:extLst>
          </p:cNvPr>
          <p:cNvSpPr>
            <a:spLocks noChangeArrowheads="1"/>
          </p:cNvSpPr>
          <p:nvPr/>
        </p:nvSpPr>
        <p:spPr bwMode="auto">
          <a:xfrm>
            <a:off x="5945467" y="2384850"/>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dirty="0">
                <a:solidFill>
                  <a:schemeClr val="bg1"/>
                </a:solidFill>
              </a:rPr>
              <a:t>H</a:t>
            </a:r>
          </a:p>
        </p:txBody>
      </p:sp>
      <p:sp>
        <p:nvSpPr>
          <p:cNvPr id="68" name="Oval 25">
            <a:extLst>
              <a:ext uri="{FF2B5EF4-FFF2-40B4-BE49-F238E27FC236}">
                <a16:creationId xmlns:a16="http://schemas.microsoft.com/office/drawing/2014/main" id="{D83990C5-B588-43B1-ED17-9B5494CCCB33}"/>
              </a:ext>
            </a:extLst>
          </p:cNvPr>
          <p:cNvSpPr>
            <a:spLocks noChangeArrowheads="1"/>
          </p:cNvSpPr>
          <p:nvPr/>
        </p:nvSpPr>
        <p:spPr bwMode="auto">
          <a:xfrm>
            <a:off x="8075628" y="4790566"/>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D</a:t>
            </a:r>
          </a:p>
        </p:txBody>
      </p:sp>
      <p:sp>
        <p:nvSpPr>
          <p:cNvPr id="69" name="Oval 25">
            <a:extLst>
              <a:ext uri="{FF2B5EF4-FFF2-40B4-BE49-F238E27FC236}">
                <a16:creationId xmlns:a16="http://schemas.microsoft.com/office/drawing/2014/main" id="{71BAE5F3-AAA7-B06F-3277-E84D9DFF4A93}"/>
              </a:ext>
            </a:extLst>
          </p:cNvPr>
          <p:cNvSpPr>
            <a:spLocks noChangeArrowheads="1"/>
          </p:cNvSpPr>
          <p:nvPr/>
        </p:nvSpPr>
        <p:spPr bwMode="auto">
          <a:xfrm>
            <a:off x="7373778" y="3329559"/>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a:solidFill>
                  <a:schemeClr val="bg1"/>
                </a:solidFill>
              </a:rPr>
              <a:t>E</a:t>
            </a:r>
          </a:p>
        </p:txBody>
      </p:sp>
      <p:cxnSp>
        <p:nvCxnSpPr>
          <p:cNvPr id="70" name="Straight Arrow Connector 69">
            <a:extLst>
              <a:ext uri="{FF2B5EF4-FFF2-40B4-BE49-F238E27FC236}">
                <a16:creationId xmlns:a16="http://schemas.microsoft.com/office/drawing/2014/main" id="{E44FBECE-0738-E3A5-5688-B9C82DEC7C42}"/>
              </a:ext>
            </a:extLst>
          </p:cNvPr>
          <p:cNvCxnSpPr>
            <a:cxnSpLocks/>
          </p:cNvCxnSpPr>
          <p:nvPr/>
        </p:nvCxnSpPr>
        <p:spPr>
          <a:xfrm>
            <a:off x="4621876" y="2544951"/>
            <a:ext cx="1204066" cy="30512"/>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07BB100F-901A-A54E-4D4E-88151024EF83}"/>
              </a:ext>
            </a:extLst>
          </p:cNvPr>
          <p:cNvCxnSpPr>
            <a:cxnSpLocks/>
          </p:cNvCxnSpPr>
          <p:nvPr/>
        </p:nvCxnSpPr>
        <p:spPr>
          <a:xfrm>
            <a:off x="4684924" y="4091474"/>
            <a:ext cx="1326429" cy="202986"/>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C79C6D9-BDFB-A961-18F1-546092EE58F4}"/>
              </a:ext>
            </a:extLst>
          </p:cNvPr>
          <p:cNvCxnSpPr>
            <a:cxnSpLocks/>
          </p:cNvCxnSpPr>
          <p:nvPr/>
        </p:nvCxnSpPr>
        <p:spPr>
          <a:xfrm flipV="1">
            <a:off x="4629355" y="3372798"/>
            <a:ext cx="1083623" cy="22602"/>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4" name="Content Placeholder 2">
            <a:extLst>
              <a:ext uri="{FF2B5EF4-FFF2-40B4-BE49-F238E27FC236}">
                <a16:creationId xmlns:a16="http://schemas.microsoft.com/office/drawing/2014/main" id="{8A1739D2-8809-182B-042B-B934767E91E3}"/>
              </a:ext>
            </a:extLst>
          </p:cNvPr>
          <p:cNvSpPr txBox="1">
            <a:spLocks/>
          </p:cNvSpPr>
          <p:nvPr/>
        </p:nvSpPr>
        <p:spPr bwMode="auto">
          <a:xfrm>
            <a:off x="202426" y="1344514"/>
            <a:ext cx="1740695" cy="4255255"/>
          </a:xfrm>
          <a:prstGeom prst="rect">
            <a:avLst/>
          </a:prstGeom>
          <a:solidFill>
            <a:srgbClr val="FFFFFF"/>
          </a:solidFill>
          <a:ln w="9525">
            <a:solidFill>
              <a:srgbClr val="000000"/>
            </a:solid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Do not forget the </a:t>
            </a:r>
            <a:r>
              <a:rPr lang="en-US" altLang="en-US" sz="1200" b="1" u="sng" dirty="0">
                <a:latin typeface="Arial" panose="020B0604020202020204" pitchFamily="34" charset="0"/>
                <a:ea typeface="+mn-ea"/>
                <a:cs typeface="Arial" panose="020B0604020202020204" pitchFamily="34" charset="0"/>
              </a:rPr>
              <a:t>KEEPER</a:t>
            </a:r>
            <a:r>
              <a:rPr lang="en-US" altLang="en-US" sz="1200" b="1" dirty="0">
                <a:latin typeface="Arial" panose="020B0604020202020204" pitchFamily="34" charset="0"/>
                <a:ea typeface="+mn-ea"/>
                <a:cs typeface="Arial" panose="020B0604020202020204" pitchFamily="34" charset="0"/>
              </a:rPr>
              <a:t> must play higher up the field too then he / she becomes an extra player in the field for you and covers the defensive back line.</a:t>
            </a:r>
          </a:p>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Too often we see the keeper still on the goal line which takes them completely out of the game.</a:t>
            </a:r>
          </a:p>
          <a:p>
            <a:pPr eaLnBrk="1" fontAlgn="auto" hangingPunct="1">
              <a:lnSpc>
                <a:spcPct val="120000"/>
              </a:lnSpc>
              <a:spcAft>
                <a:spcPts val="0"/>
              </a:spcAft>
              <a:buFont typeface="Wingdings 2" panose="05020102010507070707" pitchFamily="18" charset="2"/>
              <a:buNone/>
              <a:defRPr/>
            </a:pPr>
            <a:r>
              <a:rPr lang="en-US" altLang="en-US" sz="1200" b="1" dirty="0">
                <a:latin typeface="Arial" panose="020B0604020202020204" pitchFamily="34" charset="0"/>
                <a:ea typeface="+mn-ea"/>
                <a:cs typeface="Arial" panose="020B0604020202020204" pitchFamily="34" charset="0"/>
              </a:rPr>
              <a:t>Opponents play            1-4-3-3.</a:t>
            </a:r>
          </a:p>
          <a:p>
            <a:pPr eaLnBrk="1" fontAlgn="auto" hangingPunct="1">
              <a:lnSpc>
                <a:spcPct val="120000"/>
              </a:lnSpc>
              <a:spcAft>
                <a:spcPts val="0"/>
              </a:spcAft>
              <a:buFont typeface="Wingdings 2" panose="05020102010507070707" pitchFamily="18" charset="2"/>
              <a:buNone/>
              <a:defRPr/>
            </a:pPr>
            <a:endParaRPr lang="en-US" altLang="en-US" sz="1200" b="1" dirty="0">
              <a:latin typeface="Arial" panose="020B0604020202020204" pitchFamily="34" charset="0"/>
              <a:ea typeface="+mn-ea"/>
              <a:cs typeface="Arial" panose="020B0604020202020204" pitchFamily="34" charset="0"/>
            </a:endParaRPr>
          </a:p>
        </p:txBody>
      </p:sp>
      <p:cxnSp>
        <p:nvCxnSpPr>
          <p:cNvPr id="13" name="Straight Arrow Connector 12">
            <a:extLst>
              <a:ext uri="{FF2B5EF4-FFF2-40B4-BE49-F238E27FC236}">
                <a16:creationId xmlns:a16="http://schemas.microsoft.com/office/drawing/2014/main" id="{00237FD7-14C3-B3FF-9F82-F81F2F093907}"/>
              </a:ext>
            </a:extLst>
          </p:cNvPr>
          <p:cNvCxnSpPr>
            <a:cxnSpLocks/>
          </p:cNvCxnSpPr>
          <p:nvPr/>
        </p:nvCxnSpPr>
        <p:spPr>
          <a:xfrm>
            <a:off x="4130766" y="2914349"/>
            <a:ext cx="822847" cy="28766"/>
          </a:xfrm>
          <a:prstGeom prst="straightConnector1">
            <a:avLst/>
          </a:prstGeom>
          <a:ln w="28575">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8" name="Oval 25">
            <a:extLst>
              <a:ext uri="{FF2B5EF4-FFF2-40B4-BE49-F238E27FC236}">
                <a16:creationId xmlns:a16="http://schemas.microsoft.com/office/drawing/2014/main" id="{3A28C79B-EBF5-010F-1763-CD82A4717AF7}"/>
              </a:ext>
            </a:extLst>
          </p:cNvPr>
          <p:cNvSpPr>
            <a:spLocks noChangeArrowheads="1"/>
          </p:cNvSpPr>
          <p:nvPr/>
        </p:nvSpPr>
        <p:spPr bwMode="auto">
          <a:xfrm>
            <a:off x="5825942" y="3249720"/>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dirty="0">
                <a:solidFill>
                  <a:schemeClr val="bg1"/>
                </a:solidFill>
              </a:rPr>
              <a:t>I</a:t>
            </a:r>
          </a:p>
        </p:txBody>
      </p:sp>
      <p:sp>
        <p:nvSpPr>
          <p:cNvPr id="22" name="Oval 25">
            <a:extLst>
              <a:ext uri="{FF2B5EF4-FFF2-40B4-BE49-F238E27FC236}">
                <a16:creationId xmlns:a16="http://schemas.microsoft.com/office/drawing/2014/main" id="{45BC851A-8468-4B55-CEFC-B14AA07FE6F6}"/>
              </a:ext>
            </a:extLst>
          </p:cNvPr>
          <p:cNvSpPr>
            <a:spLocks noChangeArrowheads="1"/>
          </p:cNvSpPr>
          <p:nvPr/>
        </p:nvSpPr>
        <p:spPr bwMode="auto">
          <a:xfrm>
            <a:off x="6074390" y="4240779"/>
            <a:ext cx="306387"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ES_tradnl" altLang="en-US" sz="1800" dirty="0">
                <a:solidFill>
                  <a:schemeClr val="bg1"/>
                </a:solidFill>
              </a:rPr>
              <a:t>J</a:t>
            </a:r>
          </a:p>
        </p:txBody>
      </p:sp>
      <p:sp>
        <p:nvSpPr>
          <p:cNvPr id="23" name="Text Box 14">
            <a:extLst>
              <a:ext uri="{FF2B5EF4-FFF2-40B4-BE49-F238E27FC236}">
                <a16:creationId xmlns:a16="http://schemas.microsoft.com/office/drawing/2014/main" id="{55AB21F4-4E37-943E-7303-760BEB063DE8}"/>
              </a:ext>
            </a:extLst>
          </p:cNvPr>
          <p:cNvSpPr txBox="1">
            <a:spLocks noChangeArrowheads="1"/>
          </p:cNvSpPr>
          <p:nvPr/>
        </p:nvSpPr>
        <p:spPr bwMode="auto">
          <a:xfrm>
            <a:off x="5033366" y="2790038"/>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5</a:t>
            </a:r>
            <a:endParaRPr lang="es-ES_tradnl" altLang="en-US" sz="1100" dirty="0">
              <a:latin typeface="Constantia" panose="02030602050306030303" pitchFamily="18" charset="0"/>
            </a:endParaRPr>
          </a:p>
        </p:txBody>
      </p:sp>
      <p:sp>
        <p:nvSpPr>
          <p:cNvPr id="27" name="Text Box 14">
            <a:extLst>
              <a:ext uri="{FF2B5EF4-FFF2-40B4-BE49-F238E27FC236}">
                <a16:creationId xmlns:a16="http://schemas.microsoft.com/office/drawing/2014/main" id="{6F24EC79-D6C5-5D56-A3C7-B50093D01D75}"/>
              </a:ext>
            </a:extLst>
          </p:cNvPr>
          <p:cNvSpPr txBox="1">
            <a:spLocks noChangeArrowheads="1"/>
          </p:cNvSpPr>
          <p:nvPr/>
        </p:nvSpPr>
        <p:spPr bwMode="auto">
          <a:xfrm>
            <a:off x="6299532" y="3740179"/>
            <a:ext cx="457200" cy="261610"/>
          </a:xfrm>
          <a:prstGeom prst="rect">
            <a:avLst/>
          </a:prstGeom>
          <a:solidFill>
            <a:schemeClr val="tx1"/>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50000"/>
              </a:spcBef>
              <a:buFontTx/>
              <a:buNone/>
            </a:pPr>
            <a:r>
              <a:rPr lang="es-ES_tradnl" altLang="en-US" sz="1100" b="1" dirty="0">
                <a:solidFill>
                  <a:schemeClr val="bg1"/>
                </a:solidFill>
                <a:latin typeface="Constantia" panose="02030602050306030303" pitchFamily="18" charset="0"/>
              </a:rPr>
              <a:t>   8</a:t>
            </a:r>
            <a:endParaRPr lang="es-ES_tradnl" altLang="en-US" sz="1100" dirty="0">
              <a:latin typeface="Constantia" panose="02030602050306030303" pitchFamily="18" charset="0"/>
            </a:endParaRPr>
          </a:p>
        </p:txBody>
      </p:sp>
    </p:spTree>
    <p:extLst>
      <p:ext uri="{BB962C8B-B14F-4D97-AF65-F5344CB8AC3E}">
        <p14:creationId xmlns:p14="http://schemas.microsoft.com/office/powerpoint/2010/main" val="244242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
                                        <p:tgtEl>
                                          <p:spTgt spid="20"/>
                                        </p:tgtEl>
                                      </p:cBhvr>
                                    </p:animEffect>
                                    <p:anim calcmode="lin" valueType="num">
                                      <p:cBhvr>
                                        <p:cTn id="8" dur="10" fill="hold"/>
                                        <p:tgtEl>
                                          <p:spTgt spid="20"/>
                                        </p:tgtEl>
                                        <p:attrNameLst>
                                          <p:attrName>ppt_x</p:attrName>
                                        </p:attrNameLst>
                                      </p:cBhvr>
                                      <p:tavLst>
                                        <p:tav tm="0">
                                          <p:val>
                                            <p:strVal val="#ppt_x"/>
                                          </p:val>
                                        </p:tav>
                                        <p:tav tm="100000">
                                          <p:val>
                                            <p:strVal val="#ppt_x"/>
                                          </p:val>
                                        </p:tav>
                                      </p:tavLst>
                                    </p:anim>
                                    <p:anim calcmode="lin" valueType="num">
                                      <p:cBhvr>
                                        <p:cTn id="9" dur="1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S43">
            <a:extLst>
              <a:ext uri="{FF2B5EF4-FFF2-40B4-BE49-F238E27FC236}">
                <a16:creationId xmlns:a16="http://schemas.microsoft.com/office/drawing/2014/main" id="{28E36790-6988-4C2E-AFA2-08C50D0B3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9" y="821818"/>
            <a:ext cx="2968291" cy="2654808"/>
          </a:xfrm>
          <a:prstGeom prst="rect">
            <a:avLst/>
          </a:prstGeom>
          <a:noFill/>
          <a:extLst>
            <a:ext uri="{909E8E84-426E-40DD-AFC4-6F175D3DCCD1}">
              <a14:hiddenFill xmlns:a14="http://schemas.microsoft.com/office/drawing/2010/main">
                <a:solidFill>
                  <a:srgbClr val="FFFFFF"/>
                </a:solidFill>
              </a14:hiddenFill>
            </a:ext>
          </a:extLst>
        </p:spPr>
      </p:pic>
      <p:pic>
        <p:nvPicPr>
          <p:cNvPr id="76803" name="Picture 3" descr="S43">
            <a:extLst>
              <a:ext uri="{FF2B5EF4-FFF2-40B4-BE49-F238E27FC236}">
                <a16:creationId xmlns:a16="http://schemas.microsoft.com/office/drawing/2014/main" id="{85374543-2163-4A23-84EF-9BA422081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216" y="819151"/>
            <a:ext cx="294322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76802" name="Picture 2" descr="S43">
            <a:extLst>
              <a:ext uri="{FF2B5EF4-FFF2-40B4-BE49-F238E27FC236}">
                <a16:creationId xmlns:a16="http://schemas.microsoft.com/office/drawing/2014/main" id="{0417FA25-30A7-4C7C-9B2B-4DBAB8A0E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667" y="819151"/>
            <a:ext cx="28860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76801" name="Picture 1" descr="S43">
            <a:extLst>
              <a:ext uri="{FF2B5EF4-FFF2-40B4-BE49-F238E27FC236}">
                <a16:creationId xmlns:a16="http://schemas.microsoft.com/office/drawing/2014/main" id="{2543A16B-5808-44B1-B523-1FE1117B9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8430" y="828675"/>
            <a:ext cx="2869988" cy="2600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CEC9BDA2-BD76-4D37-9B6C-BE89BA5358FC}"/>
              </a:ext>
            </a:extLst>
          </p:cNvPr>
          <p:cNvSpPr>
            <a:spLocks noChangeArrowheads="1"/>
          </p:cNvSpPr>
          <p:nvPr/>
        </p:nvSpPr>
        <p:spPr bwMode="auto">
          <a:xfrm>
            <a:off x="331619" y="356430"/>
            <a:ext cx="7595349" cy="307777"/>
          </a:xfrm>
          <a:prstGeom prst="rect">
            <a:avLst/>
          </a:prstGeom>
          <a:solidFill>
            <a:schemeClr val="bg1"/>
          </a:solidFill>
          <a:ln>
            <a:solidFill>
              <a:schemeClr val="tx1"/>
            </a:solid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strike="noStrike" cap="none" normalizeH="0" baseline="0" dirty="0">
                <a:ln>
                  <a:noFill/>
                </a:ln>
                <a:solidFill>
                  <a:schemeClr val="accent1"/>
                </a:solidFill>
                <a:effectLst/>
                <a:latin typeface="Arial" panose="020B0604020202020204" pitchFamily="34" charset="0"/>
                <a:ea typeface="Calibri" panose="020F0502020204030204" pitchFamily="34" charset="0"/>
                <a:cs typeface="Arial" panose="020B0604020202020204" pitchFamily="34" charset="0"/>
              </a:rPr>
              <a:t>The Numbers game for quick finishing, incorporating dribbling, passing and finishing </a:t>
            </a:r>
            <a:endParaRPr kumimoji="0" lang="en-US" altLang="en-US" sz="1400" b="0" strike="noStrike" cap="none" normalizeH="0" baseline="0" dirty="0">
              <a:ln>
                <a:noFill/>
              </a:ln>
              <a:solidFill>
                <a:schemeClr val="accent1"/>
              </a:solidFill>
              <a:effectLst/>
              <a:latin typeface="Arial" panose="020B0604020202020204" pitchFamily="34" charset="0"/>
              <a:cs typeface="Arial" panose="020B0604020202020204" pitchFamily="34" charset="0"/>
            </a:endParaRPr>
          </a:p>
        </p:txBody>
      </p:sp>
      <p:sp>
        <p:nvSpPr>
          <p:cNvPr id="7" name="Rectangle 8">
            <a:extLst>
              <a:ext uri="{FF2B5EF4-FFF2-40B4-BE49-F238E27FC236}">
                <a16:creationId xmlns:a16="http://schemas.microsoft.com/office/drawing/2014/main" id="{5F3C0433-261D-4B62-9A7A-B785AD577065}"/>
              </a:ext>
            </a:extLst>
          </p:cNvPr>
          <p:cNvSpPr>
            <a:spLocks noChangeArrowheads="1"/>
          </p:cNvSpPr>
          <p:nvPr/>
        </p:nvSpPr>
        <p:spPr bwMode="auto">
          <a:xfrm>
            <a:off x="318209" y="3631431"/>
            <a:ext cx="11555581" cy="1615827"/>
          </a:xfrm>
          <a:prstGeom prst="rect">
            <a:avLst/>
          </a:prstGeom>
          <a:solidFill>
            <a:schemeClr val="bg1"/>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Two teams and the coach calls a number or numbers to create two teams who play against each other.                                                                                                                           2.  The ball is played into the playing area, and it is the first team to get there who gets possession and attacks. the defending team must win it back to try to score. keep the score to make it competitive for the players.                                                                                                                                                                                                                      3.  Vary the numbers who go into the playing area. you can add them as you go e.g. do 1 v 1 then bring in another two players each team to go 3 v 3 as the game is developing.                                                                                                                                                                                                                                                                                               4.  As the numbers are called the teams must form a shape quickly. it can be 1 v 1 then 2 v 2 making combination plays, then a 3 v 3 and so 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dirty="0">
                <a:latin typeface="Arial" panose="020B0604020202020204" pitchFamily="34" charset="0"/>
                <a:ea typeface="Calibri" panose="020F0502020204030204" pitchFamily="34" charset="0"/>
                <a:cs typeface="Arial" panose="020B0604020202020204" pitchFamily="34" charset="0"/>
              </a:rPr>
              <a:t>W</a:t>
            </a: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hen defending, the triangle is smaller (shorter and tighter) than the attacking triangle (wider and longer).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dirty="0">
                <a:latin typeface="Arial" panose="020B0604020202020204" pitchFamily="34" charset="0"/>
                <a:ea typeface="Calibri" panose="020F0502020204030204" pitchFamily="34" charset="0"/>
                <a:cs typeface="Arial" panose="020B0604020202020204" pitchFamily="34" charset="0"/>
              </a:rPr>
              <a:t>Players love this game.</a:t>
            </a: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Rectangle 5">
            <a:extLst>
              <a:ext uri="{FF2B5EF4-FFF2-40B4-BE49-F238E27FC236}">
                <a16:creationId xmlns:a16="http://schemas.microsoft.com/office/drawing/2014/main" id="{A7A44F74-7011-46CA-0DDF-6BD7270A2594}"/>
              </a:ext>
            </a:extLst>
          </p:cNvPr>
          <p:cNvSpPr>
            <a:spLocks noChangeArrowheads="1"/>
          </p:cNvSpPr>
          <p:nvPr/>
        </p:nvSpPr>
        <p:spPr bwMode="auto">
          <a:xfrm>
            <a:off x="8119901" y="366093"/>
            <a:ext cx="3948517" cy="307777"/>
          </a:xfrm>
          <a:prstGeom prst="rect">
            <a:avLst/>
          </a:prstGeom>
          <a:solidFill>
            <a:schemeClr val="bg1"/>
          </a:solidFill>
          <a:ln>
            <a:solidFill>
              <a:schemeClr val="tx1"/>
            </a:solid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strike="noStrike" cap="none" normalizeH="0" baseline="0" dirty="0">
                <a:ln>
                  <a:noFill/>
                </a:ln>
                <a:solidFill>
                  <a:schemeClr val="accent1"/>
                </a:solidFill>
                <a:effectLst/>
                <a:latin typeface="Arial" panose="020B0604020202020204" pitchFamily="34" charset="0"/>
                <a:ea typeface="Calibri" panose="020F0502020204030204" pitchFamily="34" charset="0"/>
                <a:cs typeface="Arial" panose="020B0604020202020204" pitchFamily="34" charset="0"/>
              </a:rPr>
              <a:t>Lots of dribbling opportunities in this game</a:t>
            </a:r>
            <a:endParaRPr kumimoji="0" lang="en-US" altLang="en-US" sz="1400" b="0" strike="noStrike" cap="none" normalizeH="0" baseline="0" dirty="0">
              <a:ln>
                <a:noFill/>
              </a:ln>
              <a:solidFill>
                <a:schemeClr val="accent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770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6A54B714-A54C-3D12-1DEF-7931D7CBD632}"/>
              </a:ext>
            </a:extLst>
          </p:cNvPr>
          <p:cNvSpPr txBox="1">
            <a:spLocks/>
          </p:cNvSpPr>
          <p:nvPr/>
        </p:nvSpPr>
        <p:spPr>
          <a:xfrm>
            <a:off x="1199456" y="1124744"/>
            <a:ext cx="9721080" cy="2387600"/>
          </a:xfrm>
          <a:prstGeom prst="rect">
            <a:avLst/>
          </a:prstGeom>
          <a:solidFill>
            <a:schemeClr val="tx1"/>
          </a:solidFill>
          <a:ln>
            <a:solidFill>
              <a:srgbClr val="F8F8F8"/>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endParaRPr lang="de-DE" sz="3200" b="1" dirty="0">
              <a:solidFill>
                <a:srgbClr val="F8F8F8"/>
              </a:solidFill>
              <a:effectLst>
                <a:outerShdw blurRad="38100" dist="38100" dir="2700000" algn="tl">
                  <a:srgbClr val="000000">
                    <a:alpha val="43137"/>
                  </a:srgbClr>
                </a:outerShdw>
              </a:effectLst>
              <a:latin typeface="+mn-lt"/>
            </a:endParaRPr>
          </a:p>
          <a:p>
            <a:pPr algn="ctr">
              <a:lnSpc>
                <a:spcPct val="100000"/>
              </a:lnSpc>
              <a:defRPr/>
            </a:pPr>
            <a:r>
              <a:rPr lang="en-US" altLang="en-US" sz="3200" b="1" kern="0" dirty="0">
                <a:solidFill>
                  <a:srgbClr val="F8F8F8"/>
                </a:solidFill>
                <a:latin typeface="+mn-lt"/>
              </a:rPr>
              <a:t>Team Shape &amp; Tactical development for 11 v 11 and 1-4-4-2.</a:t>
            </a:r>
          </a:p>
          <a:p>
            <a:pPr algn="ctr">
              <a:lnSpc>
                <a:spcPct val="100000"/>
              </a:lnSpc>
              <a:defRPr/>
            </a:pPr>
            <a:r>
              <a:rPr lang="en-US" altLang="en-US" sz="2800" b="1" kern="0" dirty="0">
                <a:solidFill>
                  <a:schemeClr val="bg1"/>
                </a:solidFill>
                <a:latin typeface="+mn-lt"/>
              </a:rPr>
              <a:t>Presented in an Animation format.</a:t>
            </a:r>
          </a:p>
          <a:p>
            <a:pPr algn="ctr">
              <a:lnSpc>
                <a:spcPct val="100000"/>
              </a:lnSpc>
              <a:defRPr/>
            </a:pPr>
            <a:endParaRPr lang="de-DE" sz="3200" b="1" dirty="0">
              <a:solidFill>
                <a:srgbClr val="F8F8F8"/>
              </a:solidFill>
              <a:effectLst>
                <a:outerShdw blurRad="38100" dist="38100" dir="2700000" algn="tl">
                  <a:srgbClr val="000000">
                    <a:alpha val="43137"/>
                  </a:srgbClr>
                </a:outerShdw>
              </a:effectLst>
              <a:latin typeface="+mn-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58A37B5-5C5F-D18D-AABD-F64517D6329E}"/>
              </a:ext>
            </a:extLst>
          </p:cNvPr>
          <p:cNvSpPr txBox="1">
            <a:spLocks/>
          </p:cNvSpPr>
          <p:nvPr/>
        </p:nvSpPr>
        <p:spPr bwMode="auto">
          <a:xfrm>
            <a:off x="1416050" y="1633539"/>
            <a:ext cx="9359900" cy="4459757"/>
          </a:xfrm>
          <a:prstGeom prst="rect">
            <a:avLst/>
          </a:prstGeom>
          <a:solidFill>
            <a:schemeClr val="tx1"/>
          </a:solidFill>
          <a:ln>
            <a:solidFill>
              <a:srgbClr val="F8F8F8"/>
            </a:solidFill>
          </a:ln>
        </p:spPr>
        <p:txBody>
          <a:bodyPr lIns="50800" tIns="50800" rIns="92076" bIns="50800"/>
          <a:lstStyle>
            <a:lvl1pPr marL="387350" indent="-346075" algn="l" rtl="0" eaLnBrk="0" fontAlgn="base" hangingPunct="0">
              <a:spcBef>
                <a:spcPts val="7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Arial" panose="020B0604020202020204" pitchFamily="34" charset="0"/>
              </a:defRPr>
            </a:lvl1pPr>
            <a:lvl2pPr marL="687388" indent="-287338" algn="l" rtl="0" eaLnBrk="0" fontAlgn="base" hangingPunct="0">
              <a:spcBef>
                <a:spcPts val="700"/>
              </a:spcBef>
              <a:spcAft>
                <a:spcPct val="0"/>
              </a:spcAft>
              <a:buClr>
                <a:srgbClr val="000000"/>
              </a:buClr>
              <a:buSzPct val="100000"/>
              <a:buFont typeface="Arial" panose="020B0604020202020204" pitchFamily="34" charset="0"/>
              <a:buChar char="–"/>
              <a:defRPr sz="2900">
                <a:solidFill>
                  <a:schemeClr val="tx1"/>
                </a:solidFill>
                <a:latin typeface="+mn-lt"/>
                <a:ea typeface="+mn-ea"/>
                <a:cs typeface="+mn-cs"/>
                <a:sym typeface="Arial" panose="020B0604020202020204" pitchFamily="34" charset="0"/>
              </a:defRPr>
            </a:lvl2pPr>
            <a:lvl3pPr marL="1090613" indent="-230188" algn="l" rtl="0" eaLnBrk="0" fontAlgn="base" hangingPunct="0">
              <a:spcBef>
                <a:spcPts val="600"/>
              </a:spcBef>
              <a:spcAft>
                <a:spcPct val="0"/>
              </a:spcAft>
              <a:buClr>
                <a:srgbClr val="000000"/>
              </a:buClr>
              <a:buSzPct val="100000"/>
              <a:buFont typeface="Arial" panose="020B0604020202020204" pitchFamily="34" charset="0"/>
              <a:buChar char="•"/>
              <a:defRPr sz="2500">
                <a:solidFill>
                  <a:schemeClr val="tx1"/>
                </a:solidFill>
                <a:latin typeface="+mn-lt"/>
                <a:ea typeface="+mn-ea"/>
                <a:cs typeface="+mn-cs"/>
                <a:sym typeface="Arial" panose="020B0604020202020204" pitchFamily="34" charset="0"/>
              </a:defRPr>
            </a:lvl3pPr>
            <a:lvl4pPr marL="1550988" indent="-230188"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2011363" indent="-230188"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2468563" indent="-230188"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25763" indent="-230188"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82963" indent="-230188"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0163" indent="-230188"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a:lstStyle>
          <a:p>
            <a:pPr>
              <a:defRPr/>
            </a:pPr>
            <a:endParaRPr lang="en-US" sz="900" kern="0" dirty="0">
              <a:solidFill>
                <a:srgbClr val="F8F8F8"/>
              </a:solidFill>
            </a:endParaRPr>
          </a:p>
          <a:p>
            <a:pPr>
              <a:defRPr/>
            </a:pPr>
            <a:r>
              <a:rPr lang="en-US" sz="1600" kern="0" dirty="0">
                <a:solidFill>
                  <a:srgbClr val="F8F8F8"/>
                </a:solidFill>
              </a:rPr>
              <a:t>Tactical Team Shape is often determined by a team's attacking shape and defending shape.</a:t>
            </a:r>
          </a:p>
          <a:p>
            <a:pPr>
              <a:defRPr/>
            </a:pPr>
            <a:r>
              <a:rPr lang="en-US" sz="1600" kern="0" dirty="0">
                <a:solidFill>
                  <a:srgbClr val="F8F8F8"/>
                </a:solidFill>
              </a:rPr>
              <a:t>I have tried to simply the process of this by putting it into 5 Phases of action.</a:t>
            </a:r>
          </a:p>
          <a:p>
            <a:pPr>
              <a:defRPr/>
            </a:pPr>
            <a:r>
              <a:rPr lang="en-US" sz="1600" b="1" u="sng" kern="0" dirty="0">
                <a:solidFill>
                  <a:srgbClr val="F8F8F8"/>
                </a:solidFill>
              </a:rPr>
              <a:t>Phase One</a:t>
            </a:r>
            <a:r>
              <a:rPr lang="en-US" sz="1600" kern="0" dirty="0">
                <a:solidFill>
                  <a:srgbClr val="F8F8F8"/>
                </a:solidFill>
              </a:rPr>
              <a:t>: Defending Team Shape</a:t>
            </a:r>
          </a:p>
          <a:p>
            <a:pPr>
              <a:defRPr/>
            </a:pPr>
            <a:r>
              <a:rPr lang="en-US" sz="1600" b="1" u="sng" kern="0" dirty="0">
                <a:solidFill>
                  <a:srgbClr val="F8F8F8"/>
                </a:solidFill>
              </a:rPr>
              <a:t>Phase Two</a:t>
            </a:r>
            <a:r>
              <a:rPr lang="en-US" sz="1600" kern="0" dirty="0">
                <a:solidFill>
                  <a:srgbClr val="F8F8F8"/>
                </a:solidFill>
              </a:rPr>
              <a:t>: Attacking Team Shape</a:t>
            </a:r>
          </a:p>
          <a:p>
            <a:pPr>
              <a:defRPr/>
            </a:pPr>
            <a:r>
              <a:rPr lang="en-US" sz="1600" b="1" u="sng" kern="0" dirty="0">
                <a:solidFill>
                  <a:srgbClr val="F8F8F8"/>
                </a:solidFill>
              </a:rPr>
              <a:t>Phase Three</a:t>
            </a:r>
            <a:r>
              <a:rPr lang="en-US" sz="1600" kern="0" dirty="0">
                <a:solidFill>
                  <a:srgbClr val="F8F8F8"/>
                </a:solidFill>
              </a:rPr>
              <a:t>: Overloading players in Zone 14</a:t>
            </a:r>
          </a:p>
          <a:p>
            <a:pPr>
              <a:defRPr/>
            </a:pPr>
            <a:r>
              <a:rPr lang="en-US" sz="1600" b="1" u="sng" kern="0" dirty="0">
                <a:solidFill>
                  <a:srgbClr val="F8F8F8"/>
                </a:solidFill>
              </a:rPr>
              <a:t>Phase Four</a:t>
            </a:r>
            <a:r>
              <a:rPr lang="en-US" sz="1600" kern="0" dirty="0">
                <a:solidFill>
                  <a:srgbClr val="F8F8F8"/>
                </a:solidFill>
              </a:rPr>
              <a:t>: Interchanging and rotating player positions in Zone 14 and the Attacking Third</a:t>
            </a:r>
          </a:p>
          <a:p>
            <a:pPr>
              <a:defRPr/>
            </a:pPr>
            <a:r>
              <a:rPr lang="en-US" sz="1600" b="1" u="sng" kern="0" dirty="0">
                <a:solidFill>
                  <a:srgbClr val="F8F8F8"/>
                </a:solidFill>
              </a:rPr>
              <a:t>Phase Five</a:t>
            </a:r>
            <a:r>
              <a:rPr lang="en-US" sz="1600" kern="0" dirty="0">
                <a:solidFill>
                  <a:srgbClr val="F8F8F8"/>
                </a:solidFill>
              </a:rPr>
              <a:t>: Defensive Pressing Team Shape in the Attacking Third.</a:t>
            </a:r>
          </a:p>
          <a:p>
            <a:pPr>
              <a:defRPr/>
            </a:pPr>
            <a:r>
              <a:rPr lang="en-US" sz="1600" kern="0" dirty="0">
                <a:solidFill>
                  <a:srgbClr val="F8F8F8"/>
                </a:solidFill>
              </a:rPr>
              <a:t>Here we discuss these 5 phases for 11 v 11.</a:t>
            </a:r>
          </a:p>
          <a:p>
            <a:pPr>
              <a:defRPr/>
            </a:pPr>
            <a:r>
              <a:rPr lang="en-US" sz="1600" kern="0" dirty="0">
                <a:solidFill>
                  <a:srgbClr val="F8F8F8"/>
                </a:solidFill>
              </a:rPr>
              <a:t>These are suggestions only; and JUST ONE way to teach it.</a:t>
            </a:r>
          </a:p>
          <a:p>
            <a:pPr marL="0" indent="0">
              <a:buFont typeface="Arial" panose="020B0604020202020204" pitchFamily="34" charset="0"/>
              <a:buNone/>
              <a:defRPr/>
            </a:pPr>
            <a:r>
              <a:rPr lang="en-US" sz="2000" kern="0" dirty="0">
                <a:solidFill>
                  <a:srgbClr val="F8F8F8"/>
                </a:solidFill>
              </a:rPr>
              <a:t>     </a:t>
            </a:r>
          </a:p>
          <a:p>
            <a:pPr marL="0" indent="0">
              <a:buFont typeface="Arial" panose="020B0604020202020204" pitchFamily="34" charset="0"/>
              <a:buNone/>
              <a:defRPr/>
            </a:pPr>
            <a:r>
              <a:rPr lang="en-US" sz="2000" kern="0" dirty="0">
                <a:solidFill>
                  <a:srgbClr val="F8F8F8"/>
                </a:solidFill>
              </a:rPr>
              <a:t>     Phases three and four need a good deal of time to teach so we will look  </a:t>
            </a:r>
          </a:p>
          <a:p>
            <a:pPr marL="0" indent="0">
              <a:buFont typeface="Arial" panose="020B0604020202020204" pitchFamily="34" charset="0"/>
              <a:buNone/>
              <a:defRPr/>
            </a:pPr>
            <a:r>
              <a:rPr lang="en-US" sz="2000" kern="0" dirty="0">
                <a:solidFill>
                  <a:srgbClr val="F8F8F8"/>
                </a:solidFill>
              </a:rPr>
              <a:t>     at Phases 1, 2 and 5 only here. If you would like to see it all then let me know.</a:t>
            </a:r>
          </a:p>
        </p:txBody>
      </p:sp>
      <p:sp>
        <p:nvSpPr>
          <p:cNvPr id="6" name="Title 1">
            <a:extLst>
              <a:ext uri="{FF2B5EF4-FFF2-40B4-BE49-F238E27FC236}">
                <a16:creationId xmlns:a16="http://schemas.microsoft.com/office/drawing/2014/main" id="{3C02ADCE-7F84-DBA4-6A00-3EFF0544AEBA}"/>
              </a:ext>
            </a:extLst>
          </p:cNvPr>
          <p:cNvSpPr txBox="1">
            <a:spLocks/>
          </p:cNvSpPr>
          <p:nvPr/>
        </p:nvSpPr>
        <p:spPr bwMode="auto">
          <a:xfrm>
            <a:off x="2208213" y="363538"/>
            <a:ext cx="7412037" cy="1136650"/>
          </a:xfrm>
          <a:prstGeom prst="rect">
            <a:avLst/>
          </a:prstGeom>
          <a:solidFill>
            <a:srgbClr val="F8F8F8"/>
          </a:solidFill>
          <a:ln>
            <a:solidFill>
              <a:schemeClr val="tx1"/>
            </a:solidFill>
          </a:ln>
        </p:spPr>
        <p:txBody>
          <a:bodyPr lIns="50800" tIns="50800" rIns="92076" bIns="50800" anchor="ctr"/>
          <a:lstStyle>
            <a:lvl1pPr marL="41275" indent="-41275" algn="ctr" rtl="0" eaLnBrk="0" fontAlgn="base" hangingPunct="0">
              <a:spcBef>
                <a:spcPct val="0"/>
              </a:spcBef>
              <a:spcAft>
                <a:spcPct val="0"/>
              </a:spcAft>
              <a:defRPr sz="4500">
                <a:solidFill>
                  <a:schemeClr val="tx1"/>
                </a:solidFill>
                <a:latin typeface="+mj-lt"/>
                <a:ea typeface="+mj-ea"/>
                <a:cs typeface="+mj-cs"/>
                <a:sym typeface="Arial" panose="020B0604020202020204" pitchFamily="34" charset="0"/>
              </a:defRPr>
            </a:lvl1pPr>
            <a:lvl2pPr marL="41275" indent="-41275" algn="ctr" rtl="0" eaLnBrk="0" fontAlgn="base" hangingPunct="0">
              <a:spcBef>
                <a:spcPct val="0"/>
              </a:spcBef>
              <a:spcAft>
                <a:spcPct val="0"/>
              </a:spcAft>
              <a:defRPr sz="4500">
                <a:solidFill>
                  <a:schemeClr val="tx1"/>
                </a:solidFill>
                <a:latin typeface="Arial" charset="0"/>
                <a:ea typeface="ヒラギノ角ゴ ProN W3" charset="0"/>
                <a:cs typeface="ヒラギノ角ゴ ProN W3" charset="0"/>
                <a:sym typeface="Arial" panose="020B0604020202020204" pitchFamily="34" charset="0"/>
              </a:defRPr>
            </a:lvl2pPr>
            <a:lvl3pPr marL="41275" indent="-41275" algn="ctr" rtl="0" eaLnBrk="0" fontAlgn="base" hangingPunct="0">
              <a:spcBef>
                <a:spcPct val="0"/>
              </a:spcBef>
              <a:spcAft>
                <a:spcPct val="0"/>
              </a:spcAft>
              <a:defRPr sz="4500">
                <a:solidFill>
                  <a:schemeClr val="tx1"/>
                </a:solidFill>
                <a:latin typeface="Arial" charset="0"/>
                <a:ea typeface="ヒラギノ角ゴ ProN W3" charset="0"/>
                <a:cs typeface="ヒラギノ角ゴ ProN W3" charset="0"/>
                <a:sym typeface="Arial" panose="020B0604020202020204" pitchFamily="34" charset="0"/>
              </a:defRPr>
            </a:lvl3pPr>
            <a:lvl4pPr marL="41275" indent="-41275" algn="ctr" rtl="0" eaLnBrk="0" fontAlgn="base" hangingPunct="0">
              <a:spcBef>
                <a:spcPct val="0"/>
              </a:spcBef>
              <a:spcAft>
                <a:spcPct val="0"/>
              </a:spcAft>
              <a:defRPr sz="4500">
                <a:solidFill>
                  <a:schemeClr val="tx1"/>
                </a:solidFill>
                <a:latin typeface="Arial" charset="0"/>
                <a:ea typeface="ヒラギノ角ゴ ProN W3" charset="0"/>
                <a:cs typeface="ヒラギノ角ゴ ProN W3" charset="0"/>
                <a:sym typeface="Arial" panose="020B0604020202020204" pitchFamily="34" charset="0"/>
              </a:defRPr>
            </a:lvl4pPr>
            <a:lvl5pPr marL="41275" indent="-41275" algn="ctr" rtl="0" eaLnBrk="0" fontAlgn="base" hangingPunct="0">
              <a:spcBef>
                <a:spcPct val="0"/>
              </a:spcBef>
              <a:spcAft>
                <a:spcPct val="0"/>
              </a:spcAft>
              <a:defRPr sz="4500">
                <a:solidFill>
                  <a:schemeClr val="tx1"/>
                </a:solidFill>
                <a:latin typeface="Arial" charset="0"/>
                <a:ea typeface="ヒラギノ角ゴ ProN W3" charset="0"/>
                <a:cs typeface="ヒラギノ角ゴ ProN W3" charset="0"/>
                <a:sym typeface="Arial" panose="020B0604020202020204" pitchFamily="34" charset="0"/>
              </a:defRPr>
            </a:lvl5pPr>
            <a:lvl6pPr marL="498475" algn="ctr" rtl="0" fontAlgn="base">
              <a:spcBef>
                <a:spcPct val="0"/>
              </a:spcBef>
              <a:spcAft>
                <a:spcPct val="0"/>
              </a:spcAft>
              <a:defRPr sz="4500">
                <a:solidFill>
                  <a:schemeClr val="tx1"/>
                </a:solidFill>
                <a:latin typeface="Arial" charset="0"/>
                <a:ea typeface="ヒラギノ角ゴ ProN W3" charset="0"/>
                <a:cs typeface="ヒラギノ角ゴ ProN W3" charset="0"/>
                <a:sym typeface="Arial" charset="0"/>
              </a:defRPr>
            </a:lvl6pPr>
            <a:lvl7pPr marL="955675" algn="ctr" rtl="0" fontAlgn="base">
              <a:spcBef>
                <a:spcPct val="0"/>
              </a:spcBef>
              <a:spcAft>
                <a:spcPct val="0"/>
              </a:spcAft>
              <a:defRPr sz="4500">
                <a:solidFill>
                  <a:schemeClr val="tx1"/>
                </a:solidFill>
                <a:latin typeface="Arial" charset="0"/>
                <a:ea typeface="ヒラギノ角ゴ ProN W3" charset="0"/>
                <a:cs typeface="ヒラギノ角ゴ ProN W3" charset="0"/>
                <a:sym typeface="Arial" charset="0"/>
              </a:defRPr>
            </a:lvl7pPr>
            <a:lvl8pPr marL="1412875" algn="ctr" rtl="0" fontAlgn="base">
              <a:spcBef>
                <a:spcPct val="0"/>
              </a:spcBef>
              <a:spcAft>
                <a:spcPct val="0"/>
              </a:spcAft>
              <a:defRPr sz="4500">
                <a:solidFill>
                  <a:schemeClr val="tx1"/>
                </a:solidFill>
                <a:latin typeface="Arial" charset="0"/>
                <a:ea typeface="ヒラギノ角ゴ ProN W3" charset="0"/>
                <a:cs typeface="ヒラギノ角ゴ ProN W3" charset="0"/>
                <a:sym typeface="Arial" charset="0"/>
              </a:defRPr>
            </a:lvl8pPr>
            <a:lvl9pPr marL="1870075" algn="ctr" rtl="0" fontAlgn="base">
              <a:spcBef>
                <a:spcPct val="0"/>
              </a:spcBef>
              <a:spcAft>
                <a:spcPct val="0"/>
              </a:spcAft>
              <a:defRPr sz="4500">
                <a:solidFill>
                  <a:schemeClr val="tx1"/>
                </a:solidFill>
                <a:latin typeface="Arial" charset="0"/>
                <a:ea typeface="ヒラギノ角ゴ ProN W3" charset="0"/>
                <a:cs typeface="ヒラギノ角ゴ ProN W3" charset="0"/>
                <a:sym typeface="Arial" charset="0"/>
              </a:defRPr>
            </a:lvl9pPr>
          </a:lstStyle>
          <a:p>
            <a:pPr>
              <a:defRPr/>
            </a:pPr>
            <a:r>
              <a:rPr lang="en-US" altLang="en-US" sz="2800" b="1" kern="0" dirty="0"/>
              <a:t>Team Shape development broken down to 5 Phases of Play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
            <a:extLst>
              <a:ext uri="{FF2B5EF4-FFF2-40B4-BE49-F238E27FC236}">
                <a16:creationId xmlns:a16="http://schemas.microsoft.com/office/drawing/2014/main" id="{B902555E-1BCA-93EB-054B-7E90776D8EB0}"/>
              </a:ext>
            </a:extLst>
          </p:cNvPr>
          <p:cNvSpPr>
            <a:spLocks/>
          </p:cNvSpPr>
          <p:nvPr/>
        </p:nvSpPr>
        <p:spPr bwMode="auto">
          <a:xfrm>
            <a:off x="2005013" y="3095625"/>
            <a:ext cx="1089025" cy="1222375"/>
          </a:xfrm>
          <a:prstGeom prst="ellipse">
            <a:avLst/>
          </a:prstGeom>
          <a:noFill/>
          <a:ln w="28575">
            <a:solidFill>
              <a:srgbClr val="FFFFFF"/>
            </a:solidFill>
            <a:round/>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sp>
        <p:nvSpPr>
          <p:cNvPr id="6" name="Rectangle 2">
            <a:extLst>
              <a:ext uri="{FF2B5EF4-FFF2-40B4-BE49-F238E27FC236}">
                <a16:creationId xmlns:a16="http://schemas.microsoft.com/office/drawing/2014/main" id="{666819CF-8F32-459E-2D2F-E1A6A051BBFA}"/>
              </a:ext>
            </a:extLst>
          </p:cNvPr>
          <p:cNvSpPr>
            <a:spLocks/>
          </p:cNvSpPr>
          <p:nvPr/>
        </p:nvSpPr>
        <p:spPr bwMode="auto">
          <a:xfrm>
            <a:off x="1457325" y="2730500"/>
            <a:ext cx="1085850" cy="2446338"/>
          </a:xfrm>
          <a:prstGeom prst="rect">
            <a:avLst/>
          </a:prstGeom>
          <a:solidFill>
            <a:srgbClr val="00990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grpSp>
        <p:nvGrpSpPr>
          <p:cNvPr id="7" name="Group 3">
            <a:extLst>
              <a:ext uri="{FF2B5EF4-FFF2-40B4-BE49-F238E27FC236}">
                <a16:creationId xmlns:a16="http://schemas.microsoft.com/office/drawing/2014/main" id="{683698CE-9E7C-877D-1C4D-B6A5474D0514}"/>
              </a:ext>
            </a:extLst>
          </p:cNvPr>
          <p:cNvGrpSpPr>
            <a:grpSpLocks/>
          </p:cNvGrpSpPr>
          <p:nvPr/>
        </p:nvGrpSpPr>
        <p:grpSpPr bwMode="auto">
          <a:xfrm>
            <a:off x="1419225" y="350238"/>
            <a:ext cx="9291637" cy="6064245"/>
            <a:chOff x="10" y="20"/>
            <a:chExt cx="5852" cy="3819"/>
          </a:xfrm>
          <a:solidFill>
            <a:srgbClr val="00B050"/>
          </a:solidFill>
        </p:grpSpPr>
        <p:sp>
          <p:nvSpPr>
            <p:cNvPr id="8" name="Rectangle 4">
              <a:extLst>
                <a:ext uri="{FF2B5EF4-FFF2-40B4-BE49-F238E27FC236}">
                  <a16:creationId xmlns:a16="http://schemas.microsoft.com/office/drawing/2014/main" id="{E2E728F8-5E35-8B07-EF66-17B73FCCA0E2}"/>
                </a:ext>
              </a:extLst>
            </p:cNvPr>
            <p:cNvSpPr>
              <a:spLocks/>
            </p:cNvSpPr>
            <p:nvPr/>
          </p:nvSpPr>
          <p:spPr bwMode="auto">
            <a:xfrm>
              <a:off x="23" y="20"/>
              <a:ext cx="5828" cy="3803"/>
            </a:xfrm>
            <a:prstGeom prst="rect">
              <a:avLst/>
            </a:prstGeom>
            <a:grp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ndParaRPr>
            </a:p>
          </p:txBody>
        </p:sp>
        <p:sp>
          <p:nvSpPr>
            <p:cNvPr id="9" name="Freeform 5">
              <a:extLst>
                <a:ext uri="{FF2B5EF4-FFF2-40B4-BE49-F238E27FC236}">
                  <a16:creationId xmlns:a16="http://schemas.microsoft.com/office/drawing/2014/main" id="{1CACE8DE-8DFF-A6E5-C5B5-7A17B0E87987}"/>
                </a:ext>
              </a:extLst>
            </p:cNvPr>
            <p:cNvSpPr>
              <a:spLocks/>
            </p:cNvSpPr>
            <p:nvPr/>
          </p:nvSpPr>
          <p:spPr bwMode="auto">
            <a:xfrm rot="2940000">
              <a:off x="80" y="-29"/>
              <a:ext cx="51"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latin typeface="+mn-lt"/>
              </a:endParaRPr>
            </a:p>
          </p:txBody>
        </p:sp>
        <p:sp>
          <p:nvSpPr>
            <p:cNvPr id="10" name="Freeform 6">
              <a:extLst>
                <a:ext uri="{FF2B5EF4-FFF2-40B4-BE49-F238E27FC236}">
                  <a16:creationId xmlns:a16="http://schemas.microsoft.com/office/drawing/2014/main" id="{A1BEB0CB-5671-4B20-FA8F-669B37FE3D25}"/>
                </a:ext>
              </a:extLst>
            </p:cNvPr>
            <p:cNvSpPr>
              <a:spLocks/>
            </p:cNvSpPr>
            <p:nvPr/>
          </p:nvSpPr>
          <p:spPr bwMode="auto">
            <a:xfrm rot="-2340000">
              <a:off x="58" y="3636"/>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latin typeface="+mn-lt"/>
              </a:endParaRPr>
            </a:p>
          </p:txBody>
        </p:sp>
        <p:sp>
          <p:nvSpPr>
            <p:cNvPr id="11" name="Freeform 7">
              <a:extLst>
                <a:ext uri="{FF2B5EF4-FFF2-40B4-BE49-F238E27FC236}">
                  <a16:creationId xmlns:a16="http://schemas.microsoft.com/office/drawing/2014/main" id="{09C541C3-9C5D-9A64-7A2E-5A448A989C9E}"/>
                </a:ext>
              </a:extLst>
            </p:cNvPr>
            <p:cNvSpPr>
              <a:spLocks/>
            </p:cNvSpPr>
            <p:nvPr/>
          </p:nvSpPr>
          <p:spPr bwMode="auto">
            <a:xfrm rot="8040000">
              <a:off x="5740" y="-6"/>
              <a:ext cx="52"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latin typeface="+mn-lt"/>
              </a:endParaRPr>
            </a:p>
          </p:txBody>
        </p:sp>
        <p:sp>
          <p:nvSpPr>
            <p:cNvPr id="12" name="Freeform 8">
              <a:extLst>
                <a:ext uri="{FF2B5EF4-FFF2-40B4-BE49-F238E27FC236}">
                  <a16:creationId xmlns:a16="http://schemas.microsoft.com/office/drawing/2014/main" id="{DDD60103-E3D3-03A5-CD5D-91F34701AA12}"/>
                </a:ext>
              </a:extLst>
            </p:cNvPr>
            <p:cNvSpPr>
              <a:spLocks/>
            </p:cNvSpPr>
            <p:nvPr/>
          </p:nvSpPr>
          <p:spPr bwMode="auto">
            <a:xfrm rot="-8220000">
              <a:off x="5727" y="3635"/>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latin typeface="+mn-lt"/>
              </a:endParaRPr>
            </a:p>
          </p:txBody>
        </p:sp>
      </p:grpSp>
      <p:sp>
        <p:nvSpPr>
          <p:cNvPr id="13" name="Rectangle 9">
            <a:extLst>
              <a:ext uri="{FF2B5EF4-FFF2-40B4-BE49-F238E27FC236}">
                <a16:creationId xmlns:a16="http://schemas.microsoft.com/office/drawing/2014/main" id="{347410BB-FCA5-26CB-4283-919F89A01D1D}"/>
              </a:ext>
            </a:extLst>
          </p:cNvPr>
          <p:cNvSpPr>
            <a:spLocks/>
          </p:cNvSpPr>
          <p:nvPr/>
        </p:nvSpPr>
        <p:spPr bwMode="auto">
          <a:xfrm>
            <a:off x="1438275" y="1673225"/>
            <a:ext cx="1635125" cy="3527425"/>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sp>
        <p:nvSpPr>
          <p:cNvPr id="14" name="Rectangle 10">
            <a:extLst>
              <a:ext uri="{FF2B5EF4-FFF2-40B4-BE49-F238E27FC236}">
                <a16:creationId xmlns:a16="http://schemas.microsoft.com/office/drawing/2014/main" id="{36A0D1C5-ACAD-123F-5906-16A2E6DEFEBD}"/>
              </a:ext>
            </a:extLst>
          </p:cNvPr>
          <p:cNvSpPr>
            <a:spLocks/>
          </p:cNvSpPr>
          <p:nvPr/>
        </p:nvSpPr>
        <p:spPr bwMode="auto">
          <a:xfrm>
            <a:off x="1227138" y="2784475"/>
            <a:ext cx="207962" cy="1371600"/>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sp>
        <p:nvSpPr>
          <p:cNvPr id="15" name="Rectangle 11">
            <a:extLst>
              <a:ext uri="{FF2B5EF4-FFF2-40B4-BE49-F238E27FC236}">
                <a16:creationId xmlns:a16="http://schemas.microsoft.com/office/drawing/2014/main" id="{2C0ECE72-3DF1-2A93-C3A8-7F18D8E5CA3C}"/>
              </a:ext>
            </a:extLst>
          </p:cNvPr>
          <p:cNvSpPr>
            <a:spLocks/>
          </p:cNvSpPr>
          <p:nvPr/>
        </p:nvSpPr>
        <p:spPr bwMode="auto">
          <a:xfrm>
            <a:off x="10685463" y="2751138"/>
            <a:ext cx="200025" cy="1371600"/>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ndParaRPr>
          </a:p>
        </p:txBody>
      </p:sp>
      <p:sp>
        <p:nvSpPr>
          <p:cNvPr id="16" name="Line 12">
            <a:extLst>
              <a:ext uri="{FF2B5EF4-FFF2-40B4-BE49-F238E27FC236}">
                <a16:creationId xmlns:a16="http://schemas.microsoft.com/office/drawing/2014/main" id="{A3411F4A-ACE7-342E-710E-4BE13BF6461B}"/>
              </a:ext>
            </a:extLst>
          </p:cNvPr>
          <p:cNvSpPr>
            <a:spLocks noChangeShapeType="1"/>
          </p:cNvSpPr>
          <p:nvPr/>
        </p:nvSpPr>
        <p:spPr bwMode="auto">
          <a:xfrm>
            <a:off x="6096000" y="368300"/>
            <a:ext cx="1588" cy="6035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7" name="Rectangle 13">
            <a:extLst>
              <a:ext uri="{FF2B5EF4-FFF2-40B4-BE49-F238E27FC236}">
                <a16:creationId xmlns:a16="http://schemas.microsoft.com/office/drawing/2014/main" id="{8FE4C1FE-950C-CEAB-E3C4-FC27E3E960D5}"/>
              </a:ext>
            </a:extLst>
          </p:cNvPr>
          <p:cNvSpPr>
            <a:spLocks/>
          </p:cNvSpPr>
          <p:nvPr/>
        </p:nvSpPr>
        <p:spPr bwMode="auto">
          <a:xfrm>
            <a:off x="1441450" y="6400800"/>
            <a:ext cx="9247188" cy="390525"/>
          </a:xfrm>
          <a:prstGeom prst="rect">
            <a:avLst/>
          </a:prstGeom>
          <a:solidFill>
            <a:srgbClr val="FFFFFF"/>
          </a:solidFill>
          <a:ln w="12700">
            <a:solidFill>
              <a:schemeClr val="tx1"/>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100" b="1" dirty="0">
                <a:latin typeface="Arial" panose="020B0604020202020204" pitchFamily="34" charset="0"/>
                <a:cs typeface="Arial" panose="020B0604020202020204" pitchFamily="34" charset="0"/>
                <a:sym typeface="Arial Bold" panose="020B0704020202020204" pitchFamily="34" charset="0"/>
              </a:rPr>
              <a:t>1-4-4-2 (Defensive Team Shape). Opponents cannot encroach into the box.</a:t>
            </a:r>
          </a:p>
        </p:txBody>
      </p:sp>
      <p:sp>
        <p:nvSpPr>
          <p:cNvPr id="18" name="Decagon 17">
            <a:extLst>
              <a:ext uri="{FF2B5EF4-FFF2-40B4-BE49-F238E27FC236}">
                <a16:creationId xmlns:a16="http://schemas.microsoft.com/office/drawing/2014/main" id="{1AC49937-F132-36D9-A975-78059E5AEE67}"/>
              </a:ext>
            </a:extLst>
          </p:cNvPr>
          <p:cNvSpPr/>
          <p:nvPr/>
        </p:nvSpPr>
        <p:spPr bwMode="auto">
          <a:xfrm>
            <a:off x="3074989" y="5900467"/>
            <a:ext cx="246181" cy="241569"/>
          </a:xfrm>
          <a:prstGeom prst="decagon">
            <a:avLst/>
          </a:prstGeom>
          <a:solidFill>
            <a:srgbClr val="FFC000"/>
          </a:solidFill>
          <a:ln>
            <a:solidFill>
              <a:schemeClr val="tx1"/>
            </a:solidFill>
          </a:ln>
          <a:effectLst>
            <a:innerShdw blurRad="114300">
              <a:prstClr val="black"/>
            </a:innerShdw>
          </a:effectLst>
        </p:spPr>
        <p:txBody>
          <a:bodyPr/>
          <a:lstStyle/>
          <a:p>
            <a:pPr eaLnBrk="1" hangingPunct="1">
              <a:defRPr/>
            </a:pPr>
            <a:r>
              <a:rPr lang="en-US" sz="800" b="1" dirty="0">
                <a:latin typeface="+mn-lt"/>
                <a:sym typeface="Arial" charset="0"/>
              </a:rPr>
              <a:t>2</a:t>
            </a:r>
          </a:p>
        </p:txBody>
      </p:sp>
      <p:sp>
        <p:nvSpPr>
          <p:cNvPr id="19" name="Decagon 18">
            <a:extLst>
              <a:ext uri="{FF2B5EF4-FFF2-40B4-BE49-F238E27FC236}">
                <a16:creationId xmlns:a16="http://schemas.microsoft.com/office/drawing/2014/main" id="{9401417B-08B2-A6EA-27EF-6E66D21D819A}"/>
              </a:ext>
            </a:extLst>
          </p:cNvPr>
          <p:cNvSpPr/>
          <p:nvPr/>
        </p:nvSpPr>
        <p:spPr bwMode="auto">
          <a:xfrm>
            <a:off x="2560224" y="3253415"/>
            <a:ext cx="277079" cy="246780"/>
          </a:xfrm>
          <a:prstGeom prst="decagon">
            <a:avLst/>
          </a:prstGeom>
          <a:solidFill>
            <a:srgbClr val="00B0F0"/>
          </a:solidFill>
          <a:ln>
            <a:solidFill>
              <a:schemeClr val="tx1"/>
            </a:solidFill>
          </a:ln>
          <a:effectLst>
            <a:glow rad="63500">
              <a:schemeClr val="accent2">
                <a:satMod val="175000"/>
                <a:alpha val="40000"/>
              </a:schemeClr>
            </a:glow>
          </a:effectLst>
        </p:spPr>
        <p:txBody>
          <a:bodyPr/>
          <a:lstStyle/>
          <a:p>
            <a:pPr eaLnBrk="1" hangingPunct="1">
              <a:defRPr/>
            </a:pPr>
            <a:r>
              <a:rPr lang="en-US" sz="800" b="1" dirty="0">
                <a:latin typeface="+mn-lt"/>
                <a:sym typeface="Arial" charset="0"/>
              </a:rPr>
              <a:t>6</a:t>
            </a:r>
          </a:p>
        </p:txBody>
      </p:sp>
      <p:sp>
        <p:nvSpPr>
          <p:cNvPr id="20" name="Decagon 19">
            <a:extLst>
              <a:ext uri="{FF2B5EF4-FFF2-40B4-BE49-F238E27FC236}">
                <a16:creationId xmlns:a16="http://schemas.microsoft.com/office/drawing/2014/main" id="{4446A5BB-C207-D8A9-0185-3372503BBC5F}"/>
              </a:ext>
            </a:extLst>
          </p:cNvPr>
          <p:cNvSpPr/>
          <p:nvPr/>
        </p:nvSpPr>
        <p:spPr bwMode="auto">
          <a:xfrm>
            <a:off x="1843088" y="4887913"/>
            <a:ext cx="261937" cy="242887"/>
          </a:xfrm>
          <a:prstGeom prst="decagon">
            <a:avLst/>
          </a:prstGeom>
          <a:solidFill>
            <a:srgbClr val="7030A0"/>
          </a:solidFill>
          <a:ln>
            <a:solidFill>
              <a:schemeClr val="tx1"/>
            </a:solidFill>
          </a:ln>
          <a:effectLst/>
        </p:spPr>
        <p:txBody>
          <a:bodyPr/>
          <a:lstStyle/>
          <a:p>
            <a:pPr eaLnBrk="1" hangingPunct="1">
              <a:defRPr/>
            </a:pPr>
            <a:r>
              <a:rPr lang="en-US" sz="800" b="1" dirty="0">
                <a:solidFill>
                  <a:srgbClr val="FFFFFF"/>
                </a:solidFill>
                <a:latin typeface="+mn-lt"/>
                <a:sym typeface="Arial" charset="0"/>
              </a:rPr>
              <a:t>4</a:t>
            </a:r>
          </a:p>
        </p:txBody>
      </p:sp>
      <p:sp>
        <p:nvSpPr>
          <p:cNvPr id="21" name="Decagon 20">
            <a:extLst>
              <a:ext uri="{FF2B5EF4-FFF2-40B4-BE49-F238E27FC236}">
                <a16:creationId xmlns:a16="http://schemas.microsoft.com/office/drawing/2014/main" id="{5B280AD1-C7BD-AD76-83AF-D53DC3DC7417}"/>
              </a:ext>
            </a:extLst>
          </p:cNvPr>
          <p:cNvSpPr/>
          <p:nvPr/>
        </p:nvSpPr>
        <p:spPr bwMode="auto">
          <a:xfrm>
            <a:off x="3513220" y="908050"/>
            <a:ext cx="269353" cy="252804"/>
          </a:xfrm>
          <a:prstGeom prst="decagon">
            <a:avLst/>
          </a:prstGeom>
          <a:solidFill>
            <a:srgbClr val="FFC000"/>
          </a:solidFill>
          <a:ln>
            <a:solidFill>
              <a:schemeClr val="tx1"/>
            </a:solidFill>
          </a:ln>
          <a:effectLst>
            <a:innerShdw blurRad="114300">
              <a:prstClr val="black"/>
            </a:innerShdw>
          </a:effectLst>
        </p:spPr>
        <p:txBody>
          <a:bodyPr/>
          <a:lstStyle/>
          <a:p>
            <a:pPr eaLnBrk="1" hangingPunct="1">
              <a:defRPr/>
            </a:pPr>
            <a:r>
              <a:rPr lang="en-US" sz="800" b="1" dirty="0">
                <a:latin typeface="+mn-lt"/>
                <a:sym typeface="Arial" charset="0"/>
              </a:rPr>
              <a:t>3</a:t>
            </a:r>
          </a:p>
        </p:txBody>
      </p:sp>
      <p:sp>
        <p:nvSpPr>
          <p:cNvPr id="22" name="Decagon 21">
            <a:extLst>
              <a:ext uri="{FF2B5EF4-FFF2-40B4-BE49-F238E27FC236}">
                <a16:creationId xmlns:a16="http://schemas.microsoft.com/office/drawing/2014/main" id="{A090CBA3-031B-4283-1CB1-A36F458D48DB}"/>
              </a:ext>
            </a:extLst>
          </p:cNvPr>
          <p:cNvSpPr/>
          <p:nvPr/>
        </p:nvSpPr>
        <p:spPr bwMode="auto">
          <a:xfrm>
            <a:off x="4179077" y="4054415"/>
            <a:ext cx="246274" cy="228946"/>
          </a:xfrm>
          <a:prstGeom prst="decagon">
            <a:avLst/>
          </a:prstGeom>
          <a:solidFill>
            <a:srgbClr val="FFC000"/>
          </a:solidFill>
          <a:ln>
            <a:solidFill>
              <a:schemeClr val="tx1"/>
            </a:solidFill>
          </a:ln>
          <a:effectLst>
            <a:glow rad="63500">
              <a:schemeClr val="accent2">
                <a:satMod val="175000"/>
                <a:alpha val="40000"/>
              </a:schemeClr>
            </a:glow>
          </a:effectLst>
        </p:spPr>
        <p:txBody>
          <a:bodyPr/>
          <a:lstStyle/>
          <a:p>
            <a:pPr eaLnBrk="1" hangingPunct="1">
              <a:defRPr/>
            </a:pPr>
            <a:r>
              <a:rPr lang="en-US" sz="800" b="1" dirty="0">
                <a:solidFill>
                  <a:schemeClr val="tx1"/>
                </a:solidFill>
                <a:latin typeface="+mn-lt"/>
                <a:sym typeface="Arial" charset="0"/>
              </a:rPr>
              <a:t>8</a:t>
            </a:r>
          </a:p>
        </p:txBody>
      </p:sp>
      <p:sp>
        <p:nvSpPr>
          <p:cNvPr id="23" name="Decagon 22">
            <a:extLst>
              <a:ext uri="{FF2B5EF4-FFF2-40B4-BE49-F238E27FC236}">
                <a16:creationId xmlns:a16="http://schemas.microsoft.com/office/drawing/2014/main" id="{58B97D8F-1535-2C62-AE3C-154087658DC8}"/>
              </a:ext>
            </a:extLst>
          </p:cNvPr>
          <p:cNvSpPr/>
          <p:nvPr/>
        </p:nvSpPr>
        <p:spPr bwMode="auto">
          <a:xfrm>
            <a:off x="4235450" y="2290988"/>
            <a:ext cx="321034" cy="271237"/>
          </a:xfrm>
          <a:prstGeom prst="decagon">
            <a:avLst/>
          </a:prstGeom>
          <a:solidFill>
            <a:schemeClr val="bg1">
              <a:lumMod val="40000"/>
              <a:lumOff val="60000"/>
            </a:schemeClr>
          </a:solidFill>
          <a:ln>
            <a:solidFill>
              <a:schemeClr val="tx1"/>
            </a:solidFill>
          </a:ln>
          <a:effectLst/>
        </p:spPr>
        <p:txBody>
          <a:bodyPr/>
          <a:lstStyle/>
          <a:p>
            <a:pPr eaLnBrk="1" hangingPunct="1">
              <a:defRPr/>
            </a:pPr>
            <a:r>
              <a:rPr lang="en-US" sz="600" b="1" spc="-150" dirty="0">
                <a:latin typeface="+mn-lt"/>
                <a:sym typeface="Arial" charset="0"/>
              </a:rPr>
              <a:t>10	</a:t>
            </a:r>
          </a:p>
        </p:txBody>
      </p:sp>
      <p:sp>
        <p:nvSpPr>
          <p:cNvPr id="24" name="Decagon 23">
            <a:extLst>
              <a:ext uri="{FF2B5EF4-FFF2-40B4-BE49-F238E27FC236}">
                <a16:creationId xmlns:a16="http://schemas.microsoft.com/office/drawing/2014/main" id="{712C0CDE-DEF0-F96B-9056-52534CB1B1C2}"/>
              </a:ext>
            </a:extLst>
          </p:cNvPr>
          <p:cNvSpPr/>
          <p:nvPr/>
        </p:nvSpPr>
        <p:spPr bwMode="auto">
          <a:xfrm>
            <a:off x="5201728" y="1407852"/>
            <a:ext cx="302726" cy="265673"/>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700" b="1" spc="-150" dirty="0">
                <a:latin typeface="+mj-lt"/>
                <a:sym typeface="Arial" charset="0"/>
              </a:rPr>
              <a:t>11</a:t>
            </a:r>
          </a:p>
        </p:txBody>
      </p:sp>
      <p:sp>
        <p:nvSpPr>
          <p:cNvPr id="25" name="Decagon 24">
            <a:extLst>
              <a:ext uri="{FF2B5EF4-FFF2-40B4-BE49-F238E27FC236}">
                <a16:creationId xmlns:a16="http://schemas.microsoft.com/office/drawing/2014/main" id="{9EEE03FD-1DEB-A509-A465-A25F5319469E}"/>
              </a:ext>
            </a:extLst>
          </p:cNvPr>
          <p:cNvSpPr/>
          <p:nvPr/>
        </p:nvSpPr>
        <p:spPr bwMode="auto">
          <a:xfrm>
            <a:off x="4856602" y="5478851"/>
            <a:ext cx="266081" cy="261146"/>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800" b="1" dirty="0">
                <a:latin typeface="+mn-lt"/>
                <a:sym typeface="Arial" charset="0"/>
              </a:rPr>
              <a:t>7</a:t>
            </a:r>
          </a:p>
        </p:txBody>
      </p:sp>
      <p:pic>
        <p:nvPicPr>
          <p:cNvPr id="26" name="Picture 2">
            <a:extLst>
              <a:ext uri="{FF2B5EF4-FFF2-40B4-BE49-F238E27FC236}">
                <a16:creationId xmlns:a16="http://schemas.microsoft.com/office/drawing/2014/main" id="{CC21BB11-9C5B-C63C-ABA7-22499FCC89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3038" y="3398838"/>
            <a:ext cx="265112"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69">
            <a:extLst>
              <a:ext uri="{FF2B5EF4-FFF2-40B4-BE49-F238E27FC236}">
                <a16:creationId xmlns:a16="http://schemas.microsoft.com/office/drawing/2014/main" id="{CA034027-F217-D7A6-BCC7-4771C300B419}"/>
              </a:ext>
            </a:extLst>
          </p:cNvPr>
          <p:cNvSpPr>
            <a:spLocks noChangeArrowheads="1"/>
          </p:cNvSpPr>
          <p:nvPr/>
        </p:nvSpPr>
        <p:spPr bwMode="auto">
          <a:xfrm>
            <a:off x="5316538" y="2586038"/>
            <a:ext cx="1558925" cy="1679575"/>
          </a:xfrm>
          <a:prstGeom prst="ellipse">
            <a:avLst/>
          </a:prstGeom>
          <a:noFill/>
          <a:ln w="28575" algn="ctr">
            <a:solidFill>
              <a:srgbClr val="FFFFFF"/>
            </a:solidFill>
            <a:round/>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ndParaRPr>
          </a:p>
        </p:txBody>
      </p:sp>
      <p:sp>
        <p:nvSpPr>
          <p:cNvPr id="28" name="Rectangle 13">
            <a:extLst>
              <a:ext uri="{FF2B5EF4-FFF2-40B4-BE49-F238E27FC236}">
                <a16:creationId xmlns:a16="http://schemas.microsoft.com/office/drawing/2014/main" id="{421F9871-DF05-0476-68E0-E97F0A8ADBD4}"/>
              </a:ext>
            </a:extLst>
          </p:cNvPr>
          <p:cNvSpPr>
            <a:spLocks noChangeArrowheads="1"/>
          </p:cNvSpPr>
          <p:nvPr/>
        </p:nvSpPr>
        <p:spPr bwMode="auto">
          <a:xfrm>
            <a:off x="1435100" y="358775"/>
            <a:ext cx="1420813" cy="479425"/>
          </a:xfrm>
          <a:prstGeom prst="rect">
            <a:avLst/>
          </a:prstGeom>
          <a:solidFill>
            <a:srgbClr val="FFFFFF"/>
          </a:solidFill>
          <a:ln w="12700">
            <a:solidFill>
              <a:schemeClr val="tx1"/>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050"/>
              </a:spcBef>
              <a:buFontTx/>
              <a:buNone/>
            </a:pPr>
            <a:r>
              <a:rPr lang="en-US" altLang="en-US" sz="1200" dirty="0">
                <a:latin typeface="Arial Bold" panose="020B0704020202020204" pitchFamily="34" charset="0"/>
                <a:cs typeface="Arial Bold" panose="020B0704020202020204" pitchFamily="34" charset="0"/>
                <a:sym typeface="Arial Bold" panose="020B0704020202020204" pitchFamily="34" charset="0"/>
              </a:rPr>
              <a:t>Phase One </a:t>
            </a:r>
          </a:p>
          <a:p>
            <a:pPr algn="ctr" eaLnBrk="1" hangingPunct="1">
              <a:lnSpc>
                <a:spcPct val="100000"/>
              </a:lnSpc>
              <a:spcBef>
                <a:spcPts val="1050"/>
              </a:spcBef>
              <a:buFontTx/>
              <a:buNone/>
            </a:pPr>
            <a:endParaRPr lang="en-US" altLang="en-US" sz="1400" dirty="0">
              <a:latin typeface="Arial Bold" panose="020B0704020202020204" pitchFamily="34" charset="0"/>
              <a:cs typeface="Arial Bold" panose="020B0704020202020204" pitchFamily="34" charset="0"/>
              <a:sym typeface="Arial Bold" panose="020B0704020202020204" pitchFamily="34" charset="0"/>
            </a:endParaRPr>
          </a:p>
        </p:txBody>
      </p:sp>
      <p:sp>
        <p:nvSpPr>
          <p:cNvPr id="29" name="Rectangle 30">
            <a:extLst>
              <a:ext uri="{FF2B5EF4-FFF2-40B4-BE49-F238E27FC236}">
                <a16:creationId xmlns:a16="http://schemas.microsoft.com/office/drawing/2014/main" id="{4D5ECB4E-F42B-3DE5-1F67-E3256C3563C3}"/>
              </a:ext>
            </a:extLst>
          </p:cNvPr>
          <p:cNvSpPr>
            <a:spLocks noChangeArrowheads="1"/>
          </p:cNvSpPr>
          <p:nvPr/>
        </p:nvSpPr>
        <p:spPr bwMode="auto">
          <a:xfrm>
            <a:off x="1431925" y="622300"/>
            <a:ext cx="1400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1050"/>
              </a:spcBef>
              <a:buFontTx/>
              <a:buNone/>
            </a:pPr>
            <a:r>
              <a:rPr lang="en-US" altLang="en-US" sz="800" dirty="0">
                <a:latin typeface="Arial Bold" panose="020B0704020202020204" pitchFamily="34" charset="0"/>
                <a:cs typeface="Arial Bold" panose="020B0704020202020204" pitchFamily="34" charset="0"/>
                <a:sym typeface="Arial Bold" panose="020B0704020202020204" pitchFamily="34" charset="0"/>
              </a:rPr>
              <a:t>This is the start position</a:t>
            </a:r>
          </a:p>
        </p:txBody>
      </p:sp>
      <p:sp>
        <p:nvSpPr>
          <p:cNvPr id="30" name="Rectangle 2">
            <a:extLst>
              <a:ext uri="{FF2B5EF4-FFF2-40B4-BE49-F238E27FC236}">
                <a16:creationId xmlns:a16="http://schemas.microsoft.com/office/drawing/2014/main" id="{596F67CA-DCBC-1715-378D-9AEF55B31924}"/>
              </a:ext>
            </a:extLst>
          </p:cNvPr>
          <p:cNvSpPr>
            <a:spLocks/>
          </p:cNvSpPr>
          <p:nvPr/>
        </p:nvSpPr>
        <p:spPr bwMode="auto">
          <a:xfrm>
            <a:off x="1439863" y="2536825"/>
            <a:ext cx="544512" cy="1957388"/>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sp>
        <p:nvSpPr>
          <p:cNvPr id="31" name="Rectangle 2">
            <a:extLst>
              <a:ext uri="{FF2B5EF4-FFF2-40B4-BE49-F238E27FC236}">
                <a16:creationId xmlns:a16="http://schemas.microsoft.com/office/drawing/2014/main" id="{CAD36D15-B38E-7E14-094A-6DDF92F580A3}"/>
              </a:ext>
            </a:extLst>
          </p:cNvPr>
          <p:cNvSpPr>
            <a:spLocks/>
          </p:cNvSpPr>
          <p:nvPr/>
        </p:nvSpPr>
        <p:spPr bwMode="auto">
          <a:xfrm>
            <a:off x="10261352" y="2427120"/>
            <a:ext cx="424111" cy="2071687"/>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ndParaRPr>
          </a:p>
        </p:txBody>
      </p:sp>
      <p:sp>
        <p:nvSpPr>
          <p:cNvPr id="32" name="Decagon 31">
            <a:extLst>
              <a:ext uri="{FF2B5EF4-FFF2-40B4-BE49-F238E27FC236}">
                <a16:creationId xmlns:a16="http://schemas.microsoft.com/office/drawing/2014/main" id="{2DC83CBE-1A94-33B8-1BE0-4CC1E20022CE}"/>
              </a:ext>
            </a:extLst>
          </p:cNvPr>
          <p:cNvSpPr/>
          <p:nvPr/>
        </p:nvSpPr>
        <p:spPr bwMode="auto">
          <a:xfrm>
            <a:off x="1673225" y="3492500"/>
            <a:ext cx="268288" cy="230188"/>
          </a:xfrm>
          <a:prstGeom prst="decagon">
            <a:avLst/>
          </a:prstGeom>
          <a:solidFill>
            <a:schemeClr val="accent2">
              <a:lumMod val="20000"/>
              <a:lumOff val="80000"/>
            </a:schemeClr>
          </a:solidFill>
          <a:ln>
            <a:noFill/>
          </a:ln>
          <a:effectLst/>
        </p:spPr>
        <p:txBody>
          <a:bodyPr/>
          <a:lstStyle/>
          <a:p>
            <a:pPr eaLnBrk="1" hangingPunct="1">
              <a:defRPr/>
            </a:pPr>
            <a:r>
              <a:rPr lang="en-US" sz="800" b="1" dirty="0">
                <a:latin typeface="+mn-lt"/>
                <a:sym typeface="Arial" charset="0"/>
              </a:rPr>
              <a:t>K	</a:t>
            </a:r>
          </a:p>
        </p:txBody>
      </p:sp>
      <p:sp>
        <p:nvSpPr>
          <p:cNvPr id="33" name="Rectangle 45">
            <a:extLst>
              <a:ext uri="{FF2B5EF4-FFF2-40B4-BE49-F238E27FC236}">
                <a16:creationId xmlns:a16="http://schemas.microsoft.com/office/drawing/2014/main" id="{4B4DDE82-7473-8DFF-DD46-F36E961930DA}"/>
              </a:ext>
            </a:extLst>
          </p:cNvPr>
          <p:cNvSpPr>
            <a:spLocks noChangeArrowheads="1"/>
          </p:cNvSpPr>
          <p:nvPr/>
        </p:nvSpPr>
        <p:spPr bwMode="auto">
          <a:xfrm>
            <a:off x="7323138" y="1646238"/>
            <a:ext cx="1004887" cy="3546475"/>
          </a:xfrm>
          <a:prstGeom prst="rect">
            <a:avLst/>
          </a:prstGeom>
          <a:noFill/>
          <a:ln w="28575">
            <a:solidFill>
              <a:srgbClr val="C00000"/>
            </a:solidFill>
            <a:miter lim="800000"/>
            <a:headEnd/>
            <a:tailEnd/>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defRPr/>
            </a:pPr>
            <a:endParaRPr lang="en-US" altLang="en-US">
              <a:latin typeface="+mn-lt"/>
            </a:endParaRPr>
          </a:p>
        </p:txBody>
      </p:sp>
      <p:sp>
        <p:nvSpPr>
          <p:cNvPr id="34" name="Rectangle 48">
            <a:extLst>
              <a:ext uri="{FF2B5EF4-FFF2-40B4-BE49-F238E27FC236}">
                <a16:creationId xmlns:a16="http://schemas.microsoft.com/office/drawing/2014/main" id="{C3CCEBB2-B7D6-5086-A7AF-556A57D0777F}"/>
              </a:ext>
            </a:extLst>
          </p:cNvPr>
          <p:cNvSpPr>
            <a:spLocks noChangeArrowheads="1"/>
          </p:cNvSpPr>
          <p:nvPr/>
        </p:nvSpPr>
        <p:spPr bwMode="auto">
          <a:xfrm>
            <a:off x="7345363" y="1665288"/>
            <a:ext cx="942975" cy="484187"/>
          </a:xfrm>
          <a:prstGeom prst="rect">
            <a:avLst/>
          </a:prstGeom>
          <a:noFill/>
          <a:ln>
            <a:noFill/>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defRPr/>
            </a:pPr>
            <a:r>
              <a:rPr lang="en-US" altLang="en-US" sz="1400" b="1">
                <a:solidFill>
                  <a:srgbClr val="FFFF00"/>
                </a:solidFill>
                <a:latin typeface="+mn-lt"/>
              </a:rPr>
              <a:t>Zone 14</a:t>
            </a:r>
          </a:p>
        </p:txBody>
      </p:sp>
      <p:grpSp>
        <p:nvGrpSpPr>
          <p:cNvPr id="35" name="Group 280">
            <a:extLst>
              <a:ext uri="{FF2B5EF4-FFF2-40B4-BE49-F238E27FC236}">
                <a16:creationId xmlns:a16="http://schemas.microsoft.com/office/drawing/2014/main" id="{AD81081F-4969-7E8E-02F5-19998537B1D1}"/>
              </a:ext>
            </a:extLst>
          </p:cNvPr>
          <p:cNvGrpSpPr>
            <a:grpSpLocks/>
          </p:cNvGrpSpPr>
          <p:nvPr/>
        </p:nvGrpSpPr>
        <p:grpSpPr bwMode="auto">
          <a:xfrm>
            <a:off x="2041525" y="3492500"/>
            <a:ext cx="153988" cy="163513"/>
            <a:chOff x="0" y="0"/>
            <a:chExt cx="89" cy="85"/>
          </a:xfrm>
        </p:grpSpPr>
        <p:sp>
          <p:nvSpPr>
            <p:cNvPr id="36" name="Freeform 281">
              <a:extLst>
                <a:ext uri="{FF2B5EF4-FFF2-40B4-BE49-F238E27FC236}">
                  <a16:creationId xmlns:a16="http://schemas.microsoft.com/office/drawing/2014/main" id="{9AFB20DF-3D71-3D4E-9FA4-C548079F34BA}"/>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sz="800">
                <a:latin typeface="+mn-lt"/>
              </a:endParaRPr>
            </a:p>
          </p:txBody>
        </p:sp>
        <p:sp>
          <p:nvSpPr>
            <p:cNvPr id="37" name="Freeform 282">
              <a:extLst>
                <a:ext uri="{FF2B5EF4-FFF2-40B4-BE49-F238E27FC236}">
                  <a16:creationId xmlns:a16="http://schemas.microsoft.com/office/drawing/2014/main" id="{F34E85BD-48B7-8A7F-AAFE-D2A156A1587C}"/>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sz="800">
                <a:latin typeface="+mn-lt"/>
              </a:endParaRPr>
            </a:p>
          </p:txBody>
        </p:sp>
        <p:sp>
          <p:nvSpPr>
            <p:cNvPr id="38" name="Freeform 283">
              <a:extLst>
                <a:ext uri="{FF2B5EF4-FFF2-40B4-BE49-F238E27FC236}">
                  <a16:creationId xmlns:a16="http://schemas.microsoft.com/office/drawing/2014/main" id="{F9DC9722-0307-C5BD-276C-2D7CD9BAD7AA}"/>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sz="800">
                <a:latin typeface="+mn-lt"/>
              </a:endParaRPr>
            </a:p>
          </p:txBody>
        </p:sp>
        <p:sp>
          <p:nvSpPr>
            <p:cNvPr id="39" name="Freeform 284">
              <a:extLst>
                <a:ext uri="{FF2B5EF4-FFF2-40B4-BE49-F238E27FC236}">
                  <a16:creationId xmlns:a16="http://schemas.microsoft.com/office/drawing/2014/main" id="{0604B4B7-9C3E-8F7D-87BF-2FAEF22C6BA6}"/>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sz="800">
                <a:latin typeface="+mn-lt"/>
              </a:endParaRPr>
            </a:p>
          </p:txBody>
        </p:sp>
        <p:sp>
          <p:nvSpPr>
            <p:cNvPr id="40" name="Freeform 285">
              <a:extLst>
                <a:ext uri="{FF2B5EF4-FFF2-40B4-BE49-F238E27FC236}">
                  <a16:creationId xmlns:a16="http://schemas.microsoft.com/office/drawing/2014/main" id="{77C9ABF0-AC31-FBC9-72A7-1115778DE7EF}"/>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sz="800">
                <a:latin typeface="+mn-lt"/>
              </a:endParaRPr>
            </a:p>
          </p:txBody>
        </p:sp>
        <p:sp>
          <p:nvSpPr>
            <p:cNvPr id="41" name="Freeform 286">
              <a:extLst>
                <a:ext uri="{FF2B5EF4-FFF2-40B4-BE49-F238E27FC236}">
                  <a16:creationId xmlns:a16="http://schemas.microsoft.com/office/drawing/2014/main" id="{C9F2A3DC-042A-FFC3-6B1E-F84E1EF81E86}"/>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sz="800">
                <a:latin typeface="+mn-lt"/>
              </a:endParaRPr>
            </a:p>
          </p:txBody>
        </p:sp>
        <p:sp>
          <p:nvSpPr>
            <p:cNvPr id="42" name="Freeform 287">
              <a:extLst>
                <a:ext uri="{FF2B5EF4-FFF2-40B4-BE49-F238E27FC236}">
                  <a16:creationId xmlns:a16="http://schemas.microsoft.com/office/drawing/2014/main" id="{37E0A8AB-F378-1EF9-7472-BED5649AB346}"/>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sz="800">
                <a:latin typeface="+mn-lt"/>
              </a:endParaRPr>
            </a:p>
          </p:txBody>
        </p:sp>
        <p:sp>
          <p:nvSpPr>
            <p:cNvPr id="43" name="Freeform 288">
              <a:extLst>
                <a:ext uri="{FF2B5EF4-FFF2-40B4-BE49-F238E27FC236}">
                  <a16:creationId xmlns:a16="http://schemas.microsoft.com/office/drawing/2014/main" id="{72F81A98-EEF8-7314-03A5-B1A576A884B6}"/>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sz="800">
                <a:latin typeface="+mn-lt"/>
              </a:endParaRPr>
            </a:p>
          </p:txBody>
        </p:sp>
        <p:sp>
          <p:nvSpPr>
            <p:cNvPr id="44" name="Freeform 289">
              <a:extLst>
                <a:ext uri="{FF2B5EF4-FFF2-40B4-BE49-F238E27FC236}">
                  <a16:creationId xmlns:a16="http://schemas.microsoft.com/office/drawing/2014/main" id="{DDE64839-8C97-B9C4-4804-C0256BDA3A4D}"/>
                </a:ext>
              </a:extLst>
            </p:cNvPr>
            <p:cNvSpPr>
              <a:spLocks/>
            </p:cNvSpPr>
            <p:nvPr/>
          </p:nvSpPr>
          <p:spPr bwMode="auto">
            <a:xfrm>
              <a:off x="28" y="53"/>
              <a:ext cx="2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sz="800">
                <a:latin typeface="+mn-lt"/>
              </a:endParaRPr>
            </a:p>
          </p:txBody>
        </p:sp>
        <p:sp>
          <p:nvSpPr>
            <p:cNvPr id="45" name="Freeform 290">
              <a:extLst>
                <a:ext uri="{FF2B5EF4-FFF2-40B4-BE49-F238E27FC236}">
                  <a16:creationId xmlns:a16="http://schemas.microsoft.com/office/drawing/2014/main" id="{1F59A120-B434-5E85-91EF-52BAF11630FD}"/>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sz="800">
                <a:latin typeface="+mn-lt"/>
              </a:endParaRPr>
            </a:p>
          </p:txBody>
        </p:sp>
        <p:sp>
          <p:nvSpPr>
            <p:cNvPr id="46" name="Freeform 291">
              <a:extLst>
                <a:ext uri="{FF2B5EF4-FFF2-40B4-BE49-F238E27FC236}">
                  <a16:creationId xmlns:a16="http://schemas.microsoft.com/office/drawing/2014/main" id="{B720737F-62D7-93A6-D897-3EC6D6E92AF4}"/>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sz="800">
                <a:latin typeface="+mn-lt"/>
              </a:endParaRPr>
            </a:p>
          </p:txBody>
        </p:sp>
        <p:sp>
          <p:nvSpPr>
            <p:cNvPr id="47" name="Freeform 292">
              <a:extLst>
                <a:ext uri="{FF2B5EF4-FFF2-40B4-BE49-F238E27FC236}">
                  <a16:creationId xmlns:a16="http://schemas.microsoft.com/office/drawing/2014/main" id="{F2C0D729-63DA-1B76-145A-D3C5761952E7}"/>
                </a:ext>
              </a:extLst>
            </p:cNvPr>
            <p:cNvSpPr>
              <a:spLocks/>
            </p:cNvSpPr>
            <p:nvPr/>
          </p:nvSpPr>
          <p:spPr bwMode="auto">
            <a:xfrm>
              <a:off x="75" y="41"/>
              <a:ext cx="9"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sz="800">
                <a:latin typeface="+mn-lt"/>
              </a:endParaRPr>
            </a:p>
          </p:txBody>
        </p:sp>
      </p:grpSp>
      <p:sp>
        <p:nvSpPr>
          <p:cNvPr id="48" name="Rectangle 13">
            <a:extLst>
              <a:ext uri="{FF2B5EF4-FFF2-40B4-BE49-F238E27FC236}">
                <a16:creationId xmlns:a16="http://schemas.microsoft.com/office/drawing/2014/main" id="{004773C8-9FC0-7793-86B1-EB7E05D99CDA}"/>
              </a:ext>
            </a:extLst>
          </p:cNvPr>
          <p:cNvSpPr>
            <a:spLocks noChangeArrowheads="1"/>
          </p:cNvSpPr>
          <p:nvPr/>
        </p:nvSpPr>
        <p:spPr bwMode="auto">
          <a:xfrm>
            <a:off x="1414463" y="79375"/>
            <a:ext cx="9282112" cy="276225"/>
          </a:xfrm>
          <a:prstGeom prst="rect">
            <a:avLst/>
          </a:prstGeom>
          <a:solidFill>
            <a:srgbClr val="FFFFFF"/>
          </a:solidFill>
          <a:ln w="12700">
            <a:solidFill>
              <a:schemeClr val="tx1"/>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200" dirty="0">
                <a:latin typeface="Arial Bold" panose="020B0704020202020204" pitchFamily="34" charset="0"/>
                <a:cs typeface="Arial Bold" panose="020B0704020202020204" pitchFamily="34" charset="0"/>
                <a:sym typeface="Arial Bold" panose="020B0704020202020204" pitchFamily="34" charset="0"/>
              </a:rPr>
              <a:t>Distribution from the back possibilities: A goal kick set up to play out the back</a:t>
            </a:r>
          </a:p>
        </p:txBody>
      </p:sp>
      <p:sp>
        <p:nvSpPr>
          <p:cNvPr id="49" name="Rectangle 45">
            <a:extLst>
              <a:ext uri="{FF2B5EF4-FFF2-40B4-BE49-F238E27FC236}">
                <a16:creationId xmlns:a16="http://schemas.microsoft.com/office/drawing/2014/main" id="{83B1E7E9-0C10-B105-FCF6-9CCEA6D2DADC}"/>
              </a:ext>
            </a:extLst>
          </p:cNvPr>
          <p:cNvSpPr>
            <a:spLocks noChangeArrowheads="1"/>
          </p:cNvSpPr>
          <p:nvPr/>
        </p:nvSpPr>
        <p:spPr bwMode="auto">
          <a:xfrm>
            <a:off x="7323138" y="1646238"/>
            <a:ext cx="1004887" cy="3546475"/>
          </a:xfrm>
          <a:prstGeom prst="rect">
            <a:avLst/>
          </a:prstGeom>
          <a:noFill/>
          <a:ln w="28575">
            <a:solidFill>
              <a:srgbClr val="C00000"/>
            </a:solidFill>
            <a:miter lim="800000"/>
            <a:headEnd/>
            <a:tailEnd/>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defRPr/>
            </a:pPr>
            <a:endParaRPr lang="en-US" altLang="en-US">
              <a:latin typeface="+mn-lt"/>
            </a:endParaRPr>
          </a:p>
        </p:txBody>
      </p:sp>
      <p:sp>
        <p:nvSpPr>
          <p:cNvPr id="50" name="Rectangle 48">
            <a:extLst>
              <a:ext uri="{FF2B5EF4-FFF2-40B4-BE49-F238E27FC236}">
                <a16:creationId xmlns:a16="http://schemas.microsoft.com/office/drawing/2014/main" id="{5A2B7BBC-4826-704C-DF34-97DBBFDB9C0D}"/>
              </a:ext>
            </a:extLst>
          </p:cNvPr>
          <p:cNvSpPr>
            <a:spLocks noChangeArrowheads="1"/>
          </p:cNvSpPr>
          <p:nvPr/>
        </p:nvSpPr>
        <p:spPr bwMode="auto">
          <a:xfrm>
            <a:off x="7345363" y="1665288"/>
            <a:ext cx="942975" cy="484187"/>
          </a:xfrm>
          <a:prstGeom prst="rect">
            <a:avLst/>
          </a:prstGeom>
          <a:noFill/>
          <a:ln>
            <a:noFill/>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defRPr/>
            </a:pPr>
            <a:r>
              <a:rPr lang="en-US" altLang="en-US" sz="1400" b="1">
                <a:solidFill>
                  <a:srgbClr val="FFFF00"/>
                </a:solidFill>
                <a:latin typeface="+mn-lt"/>
              </a:rPr>
              <a:t>Zone 14</a:t>
            </a:r>
          </a:p>
        </p:txBody>
      </p:sp>
      <p:sp>
        <p:nvSpPr>
          <p:cNvPr id="51" name="Decagon 50">
            <a:extLst>
              <a:ext uri="{FF2B5EF4-FFF2-40B4-BE49-F238E27FC236}">
                <a16:creationId xmlns:a16="http://schemas.microsoft.com/office/drawing/2014/main" id="{18D0DDFD-8920-C260-68E8-6E75C70411B5}"/>
              </a:ext>
            </a:extLst>
          </p:cNvPr>
          <p:cNvSpPr/>
          <p:nvPr/>
        </p:nvSpPr>
        <p:spPr bwMode="auto">
          <a:xfrm>
            <a:off x="5522913" y="3125788"/>
            <a:ext cx="269875" cy="244475"/>
          </a:xfrm>
          <a:prstGeom prst="decagon">
            <a:avLst/>
          </a:prstGeom>
          <a:solidFill>
            <a:srgbClr val="F99BF5"/>
          </a:solidFill>
          <a:ln>
            <a:solidFill>
              <a:schemeClr val="tx1"/>
            </a:solidFill>
          </a:ln>
          <a:effectLst/>
        </p:spPr>
        <p:txBody>
          <a:bodyPr/>
          <a:lstStyle/>
          <a:p>
            <a:pPr eaLnBrk="1" hangingPunct="1">
              <a:defRPr/>
            </a:pPr>
            <a:r>
              <a:rPr lang="en-US" sz="800" b="1" dirty="0">
                <a:latin typeface="+mn-lt"/>
                <a:sym typeface="Arial" charset="0"/>
              </a:rPr>
              <a:t>9	</a:t>
            </a:r>
          </a:p>
        </p:txBody>
      </p:sp>
      <p:sp>
        <p:nvSpPr>
          <p:cNvPr id="52" name="Rectangle 9">
            <a:extLst>
              <a:ext uri="{FF2B5EF4-FFF2-40B4-BE49-F238E27FC236}">
                <a16:creationId xmlns:a16="http://schemas.microsoft.com/office/drawing/2014/main" id="{2FF73604-F191-C7F2-4E86-4803C6027174}"/>
              </a:ext>
            </a:extLst>
          </p:cNvPr>
          <p:cNvSpPr>
            <a:spLocks/>
          </p:cNvSpPr>
          <p:nvPr/>
        </p:nvSpPr>
        <p:spPr bwMode="auto">
          <a:xfrm>
            <a:off x="8972550" y="1687513"/>
            <a:ext cx="1714500" cy="3568700"/>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ndParaRPr>
          </a:p>
        </p:txBody>
      </p:sp>
      <p:sp>
        <p:nvSpPr>
          <p:cNvPr id="53" name="Decagon 52">
            <a:extLst>
              <a:ext uri="{FF2B5EF4-FFF2-40B4-BE49-F238E27FC236}">
                <a16:creationId xmlns:a16="http://schemas.microsoft.com/office/drawing/2014/main" id="{D754361A-FDC5-0366-628D-3A83CC210F58}"/>
              </a:ext>
            </a:extLst>
          </p:cNvPr>
          <p:cNvSpPr/>
          <p:nvPr/>
        </p:nvSpPr>
        <p:spPr bwMode="auto">
          <a:xfrm>
            <a:off x="1812925" y="1789113"/>
            <a:ext cx="257175" cy="233362"/>
          </a:xfrm>
          <a:prstGeom prst="decagon">
            <a:avLst/>
          </a:prstGeom>
          <a:solidFill>
            <a:srgbClr val="7030A0"/>
          </a:solidFill>
          <a:ln>
            <a:solidFill>
              <a:schemeClr val="tx1"/>
            </a:solidFill>
          </a:ln>
          <a:effectLst/>
        </p:spPr>
        <p:txBody>
          <a:bodyPr/>
          <a:lstStyle/>
          <a:p>
            <a:pPr eaLnBrk="1" hangingPunct="1">
              <a:defRPr/>
            </a:pPr>
            <a:r>
              <a:rPr lang="en-US" sz="800" b="1" dirty="0">
                <a:solidFill>
                  <a:srgbClr val="FFFFFF"/>
                </a:solidFill>
                <a:latin typeface="+mn-lt"/>
                <a:sym typeface="Arial" charset="0"/>
              </a:rPr>
              <a:t>5	</a:t>
            </a:r>
          </a:p>
        </p:txBody>
      </p:sp>
      <p:sp>
        <p:nvSpPr>
          <p:cNvPr id="54" name="TextBox 53">
            <a:extLst>
              <a:ext uri="{FF2B5EF4-FFF2-40B4-BE49-F238E27FC236}">
                <a16:creationId xmlns:a16="http://schemas.microsoft.com/office/drawing/2014/main" id="{54A39326-EAA8-2D84-6B9E-08E8EE85A06B}"/>
              </a:ext>
            </a:extLst>
          </p:cNvPr>
          <p:cNvSpPr txBox="1">
            <a:spLocks noChangeArrowheads="1"/>
          </p:cNvSpPr>
          <p:nvPr/>
        </p:nvSpPr>
        <p:spPr bwMode="auto">
          <a:xfrm>
            <a:off x="63129" y="79375"/>
            <a:ext cx="1320800" cy="368300"/>
          </a:xfrm>
          <a:prstGeom prst="rect">
            <a:avLst/>
          </a:prstGeom>
          <a:solidFill>
            <a:srgbClr val="FFFFFF"/>
          </a:solidFill>
          <a:ln>
            <a:solidFill>
              <a:schemeClr val="tx1"/>
            </a:solid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latin typeface="Arial Bold" panose="020B0704020202020204" pitchFamily="34" charset="0"/>
                <a:cs typeface="Arial Bold" panose="020B0704020202020204" pitchFamily="34" charset="0"/>
                <a:sym typeface="Arial Bold" panose="020B0704020202020204" pitchFamily="34" charset="0"/>
              </a:rPr>
              <a:t>Animation</a:t>
            </a:r>
            <a:endParaRPr lang="en-US" altLang="en-US" sz="1800" dirty="0"/>
          </a:p>
        </p:txBody>
      </p:sp>
      <p:grpSp>
        <p:nvGrpSpPr>
          <p:cNvPr id="55" name="Group 280">
            <a:extLst>
              <a:ext uri="{FF2B5EF4-FFF2-40B4-BE49-F238E27FC236}">
                <a16:creationId xmlns:a16="http://schemas.microsoft.com/office/drawing/2014/main" id="{B4E6C562-91A4-9397-7535-EFBBB2D907B2}"/>
              </a:ext>
            </a:extLst>
          </p:cNvPr>
          <p:cNvGrpSpPr>
            <a:grpSpLocks/>
          </p:cNvGrpSpPr>
          <p:nvPr/>
        </p:nvGrpSpPr>
        <p:grpSpPr bwMode="auto">
          <a:xfrm>
            <a:off x="2046288" y="3506788"/>
            <a:ext cx="153987" cy="163512"/>
            <a:chOff x="0" y="0"/>
            <a:chExt cx="89" cy="85"/>
          </a:xfrm>
        </p:grpSpPr>
        <p:sp>
          <p:nvSpPr>
            <p:cNvPr id="56" name="Freeform 281">
              <a:extLst>
                <a:ext uri="{FF2B5EF4-FFF2-40B4-BE49-F238E27FC236}">
                  <a16:creationId xmlns:a16="http://schemas.microsoft.com/office/drawing/2014/main" id="{7C1F8FDD-3386-F650-F0E2-360858886213}"/>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sz="800">
                <a:latin typeface="+mn-lt"/>
              </a:endParaRPr>
            </a:p>
          </p:txBody>
        </p:sp>
        <p:sp>
          <p:nvSpPr>
            <p:cNvPr id="57" name="Freeform 282">
              <a:extLst>
                <a:ext uri="{FF2B5EF4-FFF2-40B4-BE49-F238E27FC236}">
                  <a16:creationId xmlns:a16="http://schemas.microsoft.com/office/drawing/2014/main" id="{0ED27BC3-4EB0-56CA-9F6F-648C78ADD7A0}"/>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sz="800">
                <a:latin typeface="+mn-lt"/>
              </a:endParaRPr>
            </a:p>
          </p:txBody>
        </p:sp>
        <p:sp>
          <p:nvSpPr>
            <p:cNvPr id="58" name="Freeform 283">
              <a:extLst>
                <a:ext uri="{FF2B5EF4-FFF2-40B4-BE49-F238E27FC236}">
                  <a16:creationId xmlns:a16="http://schemas.microsoft.com/office/drawing/2014/main" id="{0D10A5C7-6921-63F5-347D-FCA4156EEF2F}"/>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sz="800">
                <a:latin typeface="+mn-lt"/>
              </a:endParaRPr>
            </a:p>
          </p:txBody>
        </p:sp>
        <p:sp>
          <p:nvSpPr>
            <p:cNvPr id="59" name="Freeform 284">
              <a:extLst>
                <a:ext uri="{FF2B5EF4-FFF2-40B4-BE49-F238E27FC236}">
                  <a16:creationId xmlns:a16="http://schemas.microsoft.com/office/drawing/2014/main" id="{F81C4D60-B189-6B97-B107-EB1586BBDB39}"/>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sz="800">
                <a:latin typeface="+mn-lt"/>
              </a:endParaRPr>
            </a:p>
          </p:txBody>
        </p:sp>
        <p:sp>
          <p:nvSpPr>
            <p:cNvPr id="60" name="Freeform 285">
              <a:extLst>
                <a:ext uri="{FF2B5EF4-FFF2-40B4-BE49-F238E27FC236}">
                  <a16:creationId xmlns:a16="http://schemas.microsoft.com/office/drawing/2014/main" id="{5FFEE47C-0954-8847-F019-413B8AA2EA16}"/>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sz="800">
                <a:latin typeface="+mn-lt"/>
              </a:endParaRPr>
            </a:p>
          </p:txBody>
        </p:sp>
        <p:sp>
          <p:nvSpPr>
            <p:cNvPr id="61" name="Freeform 286">
              <a:extLst>
                <a:ext uri="{FF2B5EF4-FFF2-40B4-BE49-F238E27FC236}">
                  <a16:creationId xmlns:a16="http://schemas.microsoft.com/office/drawing/2014/main" id="{C0A24FA9-2D9C-0FCA-BFFD-C1E967FF3F45}"/>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sz="800">
                <a:latin typeface="+mn-lt"/>
              </a:endParaRPr>
            </a:p>
          </p:txBody>
        </p:sp>
        <p:sp>
          <p:nvSpPr>
            <p:cNvPr id="62" name="Freeform 287">
              <a:extLst>
                <a:ext uri="{FF2B5EF4-FFF2-40B4-BE49-F238E27FC236}">
                  <a16:creationId xmlns:a16="http://schemas.microsoft.com/office/drawing/2014/main" id="{601ECA97-F32D-8841-9B04-EFA5C825EEA6}"/>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sz="800">
                <a:latin typeface="+mn-lt"/>
              </a:endParaRPr>
            </a:p>
          </p:txBody>
        </p:sp>
        <p:sp>
          <p:nvSpPr>
            <p:cNvPr id="63" name="Freeform 288">
              <a:extLst>
                <a:ext uri="{FF2B5EF4-FFF2-40B4-BE49-F238E27FC236}">
                  <a16:creationId xmlns:a16="http://schemas.microsoft.com/office/drawing/2014/main" id="{DEBC705B-7AD5-AFE6-7188-BD3BFDC3D7F7}"/>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sz="800">
                <a:latin typeface="+mn-lt"/>
              </a:endParaRPr>
            </a:p>
          </p:txBody>
        </p:sp>
        <p:sp>
          <p:nvSpPr>
            <p:cNvPr id="64" name="Freeform 289">
              <a:extLst>
                <a:ext uri="{FF2B5EF4-FFF2-40B4-BE49-F238E27FC236}">
                  <a16:creationId xmlns:a16="http://schemas.microsoft.com/office/drawing/2014/main" id="{1A057552-B8D2-56F8-50E3-6C0A7E429B46}"/>
                </a:ext>
              </a:extLst>
            </p:cNvPr>
            <p:cNvSpPr>
              <a:spLocks/>
            </p:cNvSpPr>
            <p:nvPr/>
          </p:nvSpPr>
          <p:spPr bwMode="auto">
            <a:xfrm>
              <a:off x="28" y="53"/>
              <a:ext cx="2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sz="800">
                <a:latin typeface="+mn-lt"/>
              </a:endParaRPr>
            </a:p>
          </p:txBody>
        </p:sp>
        <p:sp>
          <p:nvSpPr>
            <p:cNvPr id="65" name="Freeform 290">
              <a:extLst>
                <a:ext uri="{FF2B5EF4-FFF2-40B4-BE49-F238E27FC236}">
                  <a16:creationId xmlns:a16="http://schemas.microsoft.com/office/drawing/2014/main" id="{D31E9CB5-1E08-0B83-30C8-E9F87B90ACDD}"/>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sz="800">
                <a:latin typeface="+mn-lt"/>
              </a:endParaRPr>
            </a:p>
          </p:txBody>
        </p:sp>
        <p:sp>
          <p:nvSpPr>
            <p:cNvPr id="66" name="Freeform 291">
              <a:extLst>
                <a:ext uri="{FF2B5EF4-FFF2-40B4-BE49-F238E27FC236}">
                  <a16:creationId xmlns:a16="http://schemas.microsoft.com/office/drawing/2014/main" id="{8B592C97-84B5-B51F-2D0F-7CC38C24FAD6}"/>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sz="800">
                <a:latin typeface="+mn-lt"/>
              </a:endParaRPr>
            </a:p>
          </p:txBody>
        </p:sp>
        <p:sp>
          <p:nvSpPr>
            <p:cNvPr id="67" name="Freeform 292">
              <a:extLst>
                <a:ext uri="{FF2B5EF4-FFF2-40B4-BE49-F238E27FC236}">
                  <a16:creationId xmlns:a16="http://schemas.microsoft.com/office/drawing/2014/main" id="{923F386D-360B-590C-2A1A-EF536A0BAFE8}"/>
                </a:ext>
              </a:extLst>
            </p:cNvPr>
            <p:cNvSpPr>
              <a:spLocks/>
            </p:cNvSpPr>
            <p:nvPr/>
          </p:nvSpPr>
          <p:spPr bwMode="auto">
            <a:xfrm>
              <a:off x="75" y="41"/>
              <a:ext cx="9"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sz="800">
                <a:latin typeface="+mn-lt"/>
              </a:endParaRPr>
            </a:p>
          </p:txBody>
        </p:sp>
      </p:grpSp>
      <p:grpSp>
        <p:nvGrpSpPr>
          <p:cNvPr id="68" name="Group 280">
            <a:extLst>
              <a:ext uri="{FF2B5EF4-FFF2-40B4-BE49-F238E27FC236}">
                <a16:creationId xmlns:a16="http://schemas.microsoft.com/office/drawing/2014/main" id="{5000697B-0EA3-E6B1-5A65-464D7082BB9E}"/>
              </a:ext>
            </a:extLst>
          </p:cNvPr>
          <p:cNvGrpSpPr>
            <a:grpSpLocks/>
          </p:cNvGrpSpPr>
          <p:nvPr/>
        </p:nvGrpSpPr>
        <p:grpSpPr bwMode="auto">
          <a:xfrm>
            <a:off x="2017713" y="3505200"/>
            <a:ext cx="153987" cy="163513"/>
            <a:chOff x="0" y="0"/>
            <a:chExt cx="89" cy="85"/>
          </a:xfrm>
        </p:grpSpPr>
        <p:sp>
          <p:nvSpPr>
            <p:cNvPr id="69" name="Freeform 281">
              <a:extLst>
                <a:ext uri="{FF2B5EF4-FFF2-40B4-BE49-F238E27FC236}">
                  <a16:creationId xmlns:a16="http://schemas.microsoft.com/office/drawing/2014/main" id="{7D1C4BE0-45C5-1708-51F3-F6CED6A4BF6B}"/>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sz="800">
                <a:latin typeface="+mn-lt"/>
              </a:endParaRPr>
            </a:p>
          </p:txBody>
        </p:sp>
        <p:sp>
          <p:nvSpPr>
            <p:cNvPr id="70" name="Freeform 282">
              <a:extLst>
                <a:ext uri="{FF2B5EF4-FFF2-40B4-BE49-F238E27FC236}">
                  <a16:creationId xmlns:a16="http://schemas.microsoft.com/office/drawing/2014/main" id="{706BDFB3-A566-C262-1B10-15BA03B1AC30}"/>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sz="800">
                <a:latin typeface="+mn-lt"/>
              </a:endParaRPr>
            </a:p>
          </p:txBody>
        </p:sp>
        <p:sp>
          <p:nvSpPr>
            <p:cNvPr id="71" name="Freeform 283">
              <a:extLst>
                <a:ext uri="{FF2B5EF4-FFF2-40B4-BE49-F238E27FC236}">
                  <a16:creationId xmlns:a16="http://schemas.microsoft.com/office/drawing/2014/main" id="{22CF1408-1F98-B382-9476-2A973BEEEBA2}"/>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sz="800">
                <a:latin typeface="+mn-lt"/>
              </a:endParaRPr>
            </a:p>
          </p:txBody>
        </p:sp>
        <p:sp>
          <p:nvSpPr>
            <p:cNvPr id="72" name="Freeform 284">
              <a:extLst>
                <a:ext uri="{FF2B5EF4-FFF2-40B4-BE49-F238E27FC236}">
                  <a16:creationId xmlns:a16="http://schemas.microsoft.com/office/drawing/2014/main" id="{CB64C6E8-FA1D-D183-3BF5-0EDD779DB877}"/>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sz="800">
                <a:latin typeface="+mn-lt"/>
              </a:endParaRPr>
            </a:p>
          </p:txBody>
        </p:sp>
        <p:sp>
          <p:nvSpPr>
            <p:cNvPr id="73" name="Freeform 285">
              <a:extLst>
                <a:ext uri="{FF2B5EF4-FFF2-40B4-BE49-F238E27FC236}">
                  <a16:creationId xmlns:a16="http://schemas.microsoft.com/office/drawing/2014/main" id="{E6421A33-9821-8385-0618-82CF4491B041}"/>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sz="800">
                <a:latin typeface="+mn-lt"/>
              </a:endParaRPr>
            </a:p>
          </p:txBody>
        </p:sp>
        <p:sp>
          <p:nvSpPr>
            <p:cNvPr id="74" name="Freeform 286">
              <a:extLst>
                <a:ext uri="{FF2B5EF4-FFF2-40B4-BE49-F238E27FC236}">
                  <a16:creationId xmlns:a16="http://schemas.microsoft.com/office/drawing/2014/main" id="{D4AD8A94-A5C5-E7BB-F743-78528B3E9B46}"/>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sz="800">
                <a:latin typeface="+mn-lt"/>
              </a:endParaRPr>
            </a:p>
          </p:txBody>
        </p:sp>
        <p:sp>
          <p:nvSpPr>
            <p:cNvPr id="75" name="Freeform 287">
              <a:extLst>
                <a:ext uri="{FF2B5EF4-FFF2-40B4-BE49-F238E27FC236}">
                  <a16:creationId xmlns:a16="http://schemas.microsoft.com/office/drawing/2014/main" id="{3257C680-6FA4-7778-ABF4-9013D6390259}"/>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sz="800">
                <a:latin typeface="+mn-lt"/>
              </a:endParaRPr>
            </a:p>
          </p:txBody>
        </p:sp>
        <p:sp>
          <p:nvSpPr>
            <p:cNvPr id="76" name="Freeform 288">
              <a:extLst>
                <a:ext uri="{FF2B5EF4-FFF2-40B4-BE49-F238E27FC236}">
                  <a16:creationId xmlns:a16="http://schemas.microsoft.com/office/drawing/2014/main" id="{866AEC07-D0A1-C55C-4122-042B6BB982A5}"/>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sz="800">
                <a:latin typeface="+mn-lt"/>
              </a:endParaRPr>
            </a:p>
          </p:txBody>
        </p:sp>
        <p:sp>
          <p:nvSpPr>
            <p:cNvPr id="77" name="Freeform 289">
              <a:extLst>
                <a:ext uri="{FF2B5EF4-FFF2-40B4-BE49-F238E27FC236}">
                  <a16:creationId xmlns:a16="http://schemas.microsoft.com/office/drawing/2014/main" id="{2E28928F-9F14-151D-5D18-4398FFECB56B}"/>
                </a:ext>
              </a:extLst>
            </p:cNvPr>
            <p:cNvSpPr>
              <a:spLocks/>
            </p:cNvSpPr>
            <p:nvPr/>
          </p:nvSpPr>
          <p:spPr bwMode="auto">
            <a:xfrm>
              <a:off x="28" y="53"/>
              <a:ext cx="2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sz="800">
                <a:latin typeface="+mn-lt"/>
              </a:endParaRPr>
            </a:p>
          </p:txBody>
        </p:sp>
        <p:sp>
          <p:nvSpPr>
            <p:cNvPr id="78" name="Freeform 290">
              <a:extLst>
                <a:ext uri="{FF2B5EF4-FFF2-40B4-BE49-F238E27FC236}">
                  <a16:creationId xmlns:a16="http://schemas.microsoft.com/office/drawing/2014/main" id="{AAA2190E-69D2-0BCB-2DFE-61840DEA0F3F}"/>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sz="800">
                <a:latin typeface="+mn-lt"/>
              </a:endParaRPr>
            </a:p>
          </p:txBody>
        </p:sp>
        <p:sp>
          <p:nvSpPr>
            <p:cNvPr id="79" name="Freeform 291">
              <a:extLst>
                <a:ext uri="{FF2B5EF4-FFF2-40B4-BE49-F238E27FC236}">
                  <a16:creationId xmlns:a16="http://schemas.microsoft.com/office/drawing/2014/main" id="{8382A49D-9110-BDC1-54CF-53EB0A4FD715}"/>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sz="800">
                <a:latin typeface="+mn-lt"/>
              </a:endParaRPr>
            </a:p>
          </p:txBody>
        </p:sp>
        <p:sp>
          <p:nvSpPr>
            <p:cNvPr id="80" name="Freeform 292">
              <a:extLst>
                <a:ext uri="{FF2B5EF4-FFF2-40B4-BE49-F238E27FC236}">
                  <a16:creationId xmlns:a16="http://schemas.microsoft.com/office/drawing/2014/main" id="{D2C06C64-5114-ED81-E0CD-C6A92BBA291D}"/>
                </a:ext>
              </a:extLst>
            </p:cNvPr>
            <p:cNvSpPr>
              <a:spLocks/>
            </p:cNvSpPr>
            <p:nvPr/>
          </p:nvSpPr>
          <p:spPr bwMode="auto">
            <a:xfrm>
              <a:off x="75" y="41"/>
              <a:ext cx="9"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sz="800">
                <a:latin typeface="+mn-lt"/>
              </a:endParaRPr>
            </a:p>
          </p:txBody>
        </p:sp>
      </p:grpSp>
      <p:grpSp>
        <p:nvGrpSpPr>
          <p:cNvPr id="81" name="Group 280">
            <a:extLst>
              <a:ext uri="{FF2B5EF4-FFF2-40B4-BE49-F238E27FC236}">
                <a16:creationId xmlns:a16="http://schemas.microsoft.com/office/drawing/2014/main" id="{79A5975E-90AF-DADA-CB28-EC2458EB4982}"/>
              </a:ext>
            </a:extLst>
          </p:cNvPr>
          <p:cNvGrpSpPr>
            <a:grpSpLocks/>
          </p:cNvGrpSpPr>
          <p:nvPr/>
        </p:nvGrpSpPr>
        <p:grpSpPr bwMode="auto">
          <a:xfrm>
            <a:off x="2032000" y="3484563"/>
            <a:ext cx="153988" cy="163512"/>
            <a:chOff x="0" y="0"/>
            <a:chExt cx="89" cy="85"/>
          </a:xfrm>
        </p:grpSpPr>
        <p:sp>
          <p:nvSpPr>
            <p:cNvPr id="82" name="Freeform 281">
              <a:extLst>
                <a:ext uri="{FF2B5EF4-FFF2-40B4-BE49-F238E27FC236}">
                  <a16:creationId xmlns:a16="http://schemas.microsoft.com/office/drawing/2014/main" id="{4CA406BC-356E-D2F9-C07B-28B5CCEC258D}"/>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sz="800">
                <a:latin typeface="+mn-lt"/>
              </a:endParaRPr>
            </a:p>
          </p:txBody>
        </p:sp>
        <p:sp>
          <p:nvSpPr>
            <p:cNvPr id="83" name="Freeform 282">
              <a:extLst>
                <a:ext uri="{FF2B5EF4-FFF2-40B4-BE49-F238E27FC236}">
                  <a16:creationId xmlns:a16="http://schemas.microsoft.com/office/drawing/2014/main" id="{26ADD689-6DE9-3C5F-8184-F7A8EBC04BB0}"/>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sz="800">
                <a:latin typeface="+mn-lt"/>
              </a:endParaRPr>
            </a:p>
          </p:txBody>
        </p:sp>
        <p:sp>
          <p:nvSpPr>
            <p:cNvPr id="84" name="Freeform 283">
              <a:extLst>
                <a:ext uri="{FF2B5EF4-FFF2-40B4-BE49-F238E27FC236}">
                  <a16:creationId xmlns:a16="http://schemas.microsoft.com/office/drawing/2014/main" id="{6E57A420-0F05-55D8-8367-072AF841FDCE}"/>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sz="800">
                <a:latin typeface="+mn-lt"/>
              </a:endParaRPr>
            </a:p>
          </p:txBody>
        </p:sp>
        <p:sp>
          <p:nvSpPr>
            <p:cNvPr id="85" name="Freeform 284">
              <a:extLst>
                <a:ext uri="{FF2B5EF4-FFF2-40B4-BE49-F238E27FC236}">
                  <a16:creationId xmlns:a16="http://schemas.microsoft.com/office/drawing/2014/main" id="{6F570187-E58C-5D8D-174B-4A97CFCB1233}"/>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sz="800">
                <a:latin typeface="+mn-lt"/>
              </a:endParaRPr>
            </a:p>
          </p:txBody>
        </p:sp>
        <p:sp>
          <p:nvSpPr>
            <p:cNvPr id="86" name="Freeform 285">
              <a:extLst>
                <a:ext uri="{FF2B5EF4-FFF2-40B4-BE49-F238E27FC236}">
                  <a16:creationId xmlns:a16="http://schemas.microsoft.com/office/drawing/2014/main" id="{BAB4E6D1-A525-D7BE-71E8-0E3676DC52A0}"/>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sz="800">
                <a:latin typeface="+mn-lt"/>
              </a:endParaRPr>
            </a:p>
          </p:txBody>
        </p:sp>
        <p:sp>
          <p:nvSpPr>
            <p:cNvPr id="87" name="Freeform 286">
              <a:extLst>
                <a:ext uri="{FF2B5EF4-FFF2-40B4-BE49-F238E27FC236}">
                  <a16:creationId xmlns:a16="http://schemas.microsoft.com/office/drawing/2014/main" id="{3CFFA048-9158-DECD-3BAF-3A9A8DD5B016}"/>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sz="800">
                <a:latin typeface="+mn-lt"/>
              </a:endParaRPr>
            </a:p>
          </p:txBody>
        </p:sp>
        <p:sp>
          <p:nvSpPr>
            <p:cNvPr id="88" name="Freeform 287">
              <a:extLst>
                <a:ext uri="{FF2B5EF4-FFF2-40B4-BE49-F238E27FC236}">
                  <a16:creationId xmlns:a16="http://schemas.microsoft.com/office/drawing/2014/main" id="{D9366550-A23B-03A8-BA7F-24DC5B1AC401}"/>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sz="800">
                <a:latin typeface="+mn-lt"/>
              </a:endParaRPr>
            </a:p>
          </p:txBody>
        </p:sp>
        <p:sp>
          <p:nvSpPr>
            <p:cNvPr id="89" name="Freeform 288">
              <a:extLst>
                <a:ext uri="{FF2B5EF4-FFF2-40B4-BE49-F238E27FC236}">
                  <a16:creationId xmlns:a16="http://schemas.microsoft.com/office/drawing/2014/main" id="{11200A0E-643A-01BB-F088-36332B20B09C}"/>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sz="800">
                <a:latin typeface="+mn-lt"/>
              </a:endParaRPr>
            </a:p>
          </p:txBody>
        </p:sp>
        <p:sp>
          <p:nvSpPr>
            <p:cNvPr id="90" name="Freeform 289">
              <a:extLst>
                <a:ext uri="{FF2B5EF4-FFF2-40B4-BE49-F238E27FC236}">
                  <a16:creationId xmlns:a16="http://schemas.microsoft.com/office/drawing/2014/main" id="{8FFEB5E9-63B7-5D6E-AECA-1A54FC8F5399}"/>
                </a:ext>
              </a:extLst>
            </p:cNvPr>
            <p:cNvSpPr>
              <a:spLocks/>
            </p:cNvSpPr>
            <p:nvPr/>
          </p:nvSpPr>
          <p:spPr bwMode="auto">
            <a:xfrm>
              <a:off x="28" y="53"/>
              <a:ext cx="2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sz="800">
                <a:latin typeface="+mn-lt"/>
              </a:endParaRPr>
            </a:p>
          </p:txBody>
        </p:sp>
        <p:sp>
          <p:nvSpPr>
            <p:cNvPr id="91" name="Freeform 290">
              <a:extLst>
                <a:ext uri="{FF2B5EF4-FFF2-40B4-BE49-F238E27FC236}">
                  <a16:creationId xmlns:a16="http://schemas.microsoft.com/office/drawing/2014/main" id="{CFBD3036-EE2C-A482-B4DC-D7469284256D}"/>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sz="800">
                <a:latin typeface="+mn-lt"/>
              </a:endParaRPr>
            </a:p>
          </p:txBody>
        </p:sp>
        <p:sp>
          <p:nvSpPr>
            <p:cNvPr id="92" name="Freeform 291">
              <a:extLst>
                <a:ext uri="{FF2B5EF4-FFF2-40B4-BE49-F238E27FC236}">
                  <a16:creationId xmlns:a16="http://schemas.microsoft.com/office/drawing/2014/main" id="{573A6B38-42AF-096E-C8F0-6670A5CC95F7}"/>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sz="800">
                <a:latin typeface="+mn-lt"/>
              </a:endParaRPr>
            </a:p>
          </p:txBody>
        </p:sp>
        <p:sp>
          <p:nvSpPr>
            <p:cNvPr id="93" name="Freeform 292">
              <a:extLst>
                <a:ext uri="{FF2B5EF4-FFF2-40B4-BE49-F238E27FC236}">
                  <a16:creationId xmlns:a16="http://schemas.microsoft.com/office/drawing/2014/main" id="{B89BEB73-AB89-1204-41FE-21E70E75D621}"/>
                </a:ext>
              </a:extLst>
            </p:cNvPr>
            <p:cNvSpPr>
              <a:spLocks/>
            </p:cNvSpPr>
            <p:nvPr/>
          </p:nvSpPr>
          <p:spPr bwMode="auto">
            <a:xfrm>
              <a:off x="75" y="41"/>
              <a:ext cx="9"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sz="800">
                <a:latin typeface="+mn-lt"/>
              </a:endParaRPr>
            </a:p>
          </p:txBody>
        </p:sp>
      </p:grpSp>
      <p:sp>
        <p:nvSpPr>
          <p:cNvPr id="94" name="Oval 26">
            <a:extLst>
              <a:ext uri="{FF2B5EF4-FFF2-40B4-BE49-F238E27FC236}">
                <a16:creationId xmlns:a16="http://schemas.microsoft.com/office/drawing/2014/main" id="{148DC8E5-410E-3781-3EF7-8E675A959B04}"/>
              </a:ext>
            </a:extLst>
          </p:cNvPr>
          <p:cNvSpPr>
            <a:spLocks noChangeArrowheads="1"/>
          </p:cNvSpPr>
          <p:nvPr/>
        </p:nvSpPr>
        <p:spPr bwMode="auto">
          <a:xfrm>
            <a:off x="6287671" y="1673560"/>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D</a:t>
            </a:r>
          </a:p>
        </p:txBody>
      </p:sp>
      <p:sp>
        <p:nvSpPr>
          <p:cNvPr id="95" name="Oval 26">
            <a:extLst>
              <a:ext uri="{FF2B5EF4-FFF2-40B4-BE49-F238E27FC236}">
                <a16:creationId xmlns:a16="http://schemas.microsoft.com/office/drawing/2014/main" id="{31BBDF5A-A2DC-E857-2DBC-AE8F31365B32}"/>
              </a:ext>
            </a:extLst>
          </p:cNvPr>
          <p:cNvSpPr>
            <a:spLocks noChangeArrowheads="1"/>
          </p:cNvSpPr>
          <p:nvPr/>
        </p:nvSpPr>
        <p:spPr bwMode="auto">
          <a:xfrm>
            <a:off x="4374061" y="1407852"/>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G</a:t>
            </a:r>
          </a:p>
        </p:txBody>
      </p:sp>
      <p:sp>
        <p:nvSpPr>
          <p:cNvPr id="96" name="Oval 26">
            <a:extLst>
              <a:ext uri="{FF2B5EF4-FFF2-40B4-BE49-F238E27FC236}">
                <a16:creationId xmlns:a16="http://schemas.microsoft.com/office/drawing/2014/main" id="{5C10CDC3-8404-F310-627B-A2A2EFD107EE}"/>
              </a:ext>
            </a:extLst>
          </p:cNvPr>
          <p:cNvSpPr>
            <a:spLocks noChangeArrowheads="1"/>
          </p:cNvSpPr>
          <p:nvPr/>
        </p:nvSpPr>
        <p:spPr bwMode="auto">
          <a:xfrm>
            <a:off x="3147267" y="2001728"/>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J</a:t>
            </a:r>
          </a:p>
        </p:txBody>
      </p:sp>
      <p:sp>
        <p:nvSpPr>
          <p:cNvPr id="97" name="Oval 26">
            <a:extLst>
              <a:ext uri="{FF2B5EF4-FFF2-40B4-BE49-F238E27FC236}">
                <a16:creationId xmlns:a16="http://schemas.microsoft.com/office/drawing/2014/main" id="{164D43CE-4E52-4C4E-493F-108DA3C4B046}"/>
              </a:ext>
            </a:extLst>
          </p:cNvPr>
          <p:cNvSpPr>
            <a:spLocks noChangeArrowheads="1"/>
          </p:cNvSpPr>
          <p:nvPr/>
        </p:nvSpPr>
        <p:spPr bwMode="auto">
          <a:xfrm>
            <a:off x="6809794" y="3722688"/>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B</a:t>
            </a:r>
          </a:p>
        </p:txBody>
      </p:sp>
      <p:sp>
        <p:nvSpPr>
          <p:cNvPr id="98" name="Oval 26">
            <a:extLst>
              <a:ext uri="{FF2B5EF4-FFF2-40B4-BE49-F238E27FC236}">
                <a16:creationId xmlns:a16="http://schemas.microsoft.com/office/drawing/2014/main" id="{B1B627EB-5B2A-3765-E651-F6B51C16405E}"/>
              </a:ext>
            </a:extLst>
          </p:cNvPr>
          <p:cNvSpPr>
            <a:spLocks noChangeArrowheads="1"/>
          </p:cNvSpPr>
          <p:nvPr/>
        </p:nvSpPr>
        <p:spPr bwMode="auto">
          <a:xfrm>
            <a:off x="5056516" y="3050708"/>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F</a:t>
            </a:r>
          </a:p>
        </p:txBody>
      </p:sp>
      <p:sp>
        <p:nvSpPr>
          <p:cNvPr id="99" name="Oval 26">
            <a:extLst>
              <a:ext uri="{FF2B5EF4-FFF2-40B4-BE49-F238E27FC236}">
                <a16:creationId xmlns:a16="http://schemas.microsoft.com/office/drawing/2014/main" id="{D96EEBC4-7865-3D7B-A87D-2585082CDADF}"/>
              </a:ext>
            </a:extLst>
          </p:cNvPr>
          <p:cNvSpPr>
            <a:spLocks noChangeArrowheads="1"/>
          </p:cNvSpPr>
          <p:nvPr/>
        </p:nvSpPr>
        <p:spPr bwMode="auto">
          <a:xfrm>
            <a:off x="6809794" y="2473671"/>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C</a:t>
            </a:r>
          </a:p>
        </p:txBody>
      </p:sp>
      <p:sp>
        <p:nvSpPr>
          <p:cNvPr id="100" name="Oval 26">
            <a:extLst>
              <a:ext uri="{FF2B5EF4-FFF2-40B4-BE49-F238E27FC236}">
                <a16:creationId xmlns:a16="http://schemas.microsoft.com/office/drawing/2014/main" id="{8923ECD3-1F67-807B-F6F7-8F458D4C86A6}"/>
              </a:ext>
            </a:extLst>
          </p:cNvPr>
          <p:cNvSpPr>
            <a:spLocks noChangeArrowheads="1"/>
          </p:cNvSpPr>
          <p:nvPr/>
        </p:nvSpPr>
        <p:spPr bwMode="auto">
          <a:xfrm>
            <a:off x="4856602" y="4572521"/>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A</a:t>
            </a:r>
          </a:p>
        </p:txBody>
      </p:sp>
      <p:sp>
        <p:nvSpPr>
          <p:cNvPr id="101" name="Oval 26">
            <a:extLst>
              <a:ext uri="{FF2B5EF4-FFF2-40B4-BE49-F238E27FC236}">
                <a16:creationId xmlns:a16="http://schemas.microsoft.com/office/drawing/2014/main" id="{5CEEF2D9-B94B-6253-9AB0-BA434F792AEF}"/>
              </a:ext>
            </a:extLst>
          </p:cNvPr>
          <p:cNvSpPr>
            <a:spLocks noChangeArrowheads="1"/>
          </p:cNvSpPr>
          <p:nvPr/>
        </p:nvSpPr>
        <p:spPr bwMode="auto">
          <a:xfrm>
            <a:off x="6192745" y="4964604"/>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E</a:t>
            </a:r>
          </a:p>
        </p:txBody>
      </p:sp>
      <p:sp>
        <p:nvSpPr>
          <p:cNvPr id="102" name="Oval 26">
            <a:extLst>
              <a:ext uri="{FF2B5EF4-FFF2-40B4-BE49-F238E27FC236}">
                <a16:creationId xmlns:a16="http://schemas.microsoft.com/office/drawing/2014/main" id="{10E812A8-E115-A4E3-8F45-A554C87D2DBB}"/>
              </a:ext>
            </a:extLst>
          </p:cNvPr>
          <p:cNvSpPr>
            <a:spLocks noChangeArrowheads="1"/>
          </p:cNvSpPr>
          <p:nvPr/>
        </p:nvSpPr>
        <p:spPr bwMode="auto">
          <a:xfrm>
            <a:off x="3238748" y="4819974"/>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H</a:t>
            </a:r>
          </a:p>
        </p:txBody>
      </p:sp>
      <p:sp>
        <p:nvSpPr>
          <p:cNvPr id="103" name="Oval 26">
            <a:extLst>
              <a:ext uri="{FF2B5EF4-FFF2-40B4-BE49-F238E27FC236}">
                <a16:creationId xmlns:a16="http://schemas.microsoft.com/office/drawing/2014/main" id="{C036965D-1D7F-1869-C3A7-DEABBDB76FC3}"/>
              </a:ext>
            </a:extLst>
          </p:cNvPr>
          <p:cNvSpPr>
            <a:spLocks noChangeArrowheads="1"/>
          </p:cNvSpPr>
          <p:nvPr/>
        </p:nvSpPr>
        <p:spPr bwMode="auto">
          <a:xfrm>
            <a:off x="3688700" y="3147677"/>
            <a:ext cx="278791" cy="28926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I</a:t>
            </a:r>
          </a:p>
        </p:txBody>
      </p:sp>
    </p:spTree>
    <p:extLst>
      <p:ext uri="{BB962C8B-B14F-4D97-AF65-F5344CB8AC3E}">
        <p14:creationId xmlns:p14="http://schemas.microsoft.com/office/powerpoint/2010/main" val="704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 fill="hold"/>
                                        <p:tgtEl>
                                          <p:spTgt spid="21"/>
                                        </p:tgtEl>
                                        <p:attrNameLst>
                                          <p:attrName>ppt_x</p:attrName>
                                        </p:attrNameLst>
                                      </p:cBhvr>
                                      <p:tavLst>
                                        <p:tav tm="0">
                                          <p:val>
                                            <p:strVal val="#ppt_x"/>
                                          </p:val>
                                        </p:tav>
                                        <p:tav tm="100000">
                                          <p:val>
                                            <p:strVal val="#ppt_x"/>
                                          </p:val>
                                        </p:tav>
                                      </p:tavLst>
                                    </p:anim>
                                    <p:anim calcmode="lin" valueType="num">
                                      <p:cBhvr additive="base">
                                        <p:cTn id="8" dur="1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 fill="hold"/>
                                        <p:tgtEl>
                                          <p:spTgt spid="18"/>
                                        </p:tgtEl>
                                        <p:attrNameLst>
                                          <p:attrName>ppt_x</p:attrName>
                                        </p:attrNameLst>
                                      </p:cBhvr>
                                      <p:tavLst>
                                        <p:tav tm="0">
                                          <p:val>
                                            <p:strVal val="#ppt_x"/>
                                          </p:val>
                                        </p:tav>
                                        <p:tav tm="100000">
                                          <p:val>
                                            <p:strVal val="#ppt_x"/>
                                          </p:val>
                                        </p:tav>
                                      </p:tavLst>
                                    </p:anim>
                                    <p:anim calcmode="lin" valueType="num">
                                      <p:cBhvr additive="base">
                                        <p:cTn id="12" dur="1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 fill="hold"/>
                                        <p:tgtEl>
                                          <p:spTgt spid="20"/>
                                        </p:tgtEl>
                                        <p:attrNameLst>
                                          <p:attrName>ppt_x</p:attrName>
                                        </p:attrNameLst>
                                      </p:cBhvr>
                                      <p:tavLst>
                                        <p:tav tm="0">
                                          <p:val>
                                            <p:strVal val="#ppt_x"/>
                                          </p:val>
                                        </p:tav>
                                        <p:tav tm="100000">
                                          <p:val>
                                            <p:strVal val="#ppt_x"/>
                                          </p:val>
                                        </p:tav>
                                      </p:tavLst>
                                    </p:anim>
                                    <p:anim calcmode="lin" valueType="num">
                                      <p:cBhvr additive="base">
                                        <p:cTn id="16" dur="1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 fill="hold"/>
                                        <p:tgtEl>
                                          <p:spTgt spid="19"/>
                                        </p:tgtEl>
                                        <p:attrNameLst>
                                          <p:attrName>ppt_x</p:attrName>
                                        </p:attrNameLst>
                                      </p:cBhvr>
                                      <p:tavLst>
                                        <p:tav tm="0">
                                          <p:val>
                                            <p:strVal val="#ppt_x"/>
                                          </p:val>
                                        </p:tav>
                                        <p:tav tm="100000">
                                          <p:val>
                                            <p:strVal val="#ppt_x"/>
                                          </p:val>
                                        </p:tav>
                                      </p:tavLst>
                                    </p:anim>
                                    <p:anim calcmode="lin" valueType="num">
                                      <p:cBhvr additive="base">
                                        <p:cTn id="20" dur="1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 fill="hold"/>
                                        <p:tgtEl>
                                          <p:spTgt spid="22"/>
                                        </p:tgtEl>
                                        <p:attrNameLst>
                                          <p:attrName>ppt_x</p:attrName>
                                        </p:attrNameLst>
                                      </p:cBhvr>
                                      <p:tavLst>
                                        <p:tav tm="0">
                                          <p:val>
                                            <p:strVal val="#ppt_x"/>
                                          </p:val>
                                        </p:tav>
                                        <p:tav tm="100000">
                                          <p:val>
                                            <p:strVal val="#ppt_x"/>
                                          </p:val>
                                        </p:tav>
                                      </p:tavLst>
                                    </p:anim>
                                    <p:anim calcmode="lin" valueType="num">
                                      <p:cBhvr additive="base">
                                        <p:cTn id="24" dur="1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 fill="hold"/>
                                        <p:tgtEl>
                                          <p:spTgt spid="23"/>
                                        </p:tgtEl>
                                        <p:attrNameLst>
                                          <p:attrName>ppt_x</p:attrName>
                                        </p:attrNameLst>
                                      </p:cBhvr>
                                      <p:tavLst>
                                        <p:tav tm="0">
                                          <p:val>
                                            <p:strVal val="#ppt_x"/>
                                          </p:val>
                                        </p:tav>
                                        <p:tav tm="100000">
                                          <p:val>
                                            <p:strVal val="#ppt_x"/>
                                          </p:val>
                                        </p:tav>
                                      </p:tavLst>
                                    </p:anim>
                                    <p:anim calcmode="lin" valueType="num">
                                      <p:cBhvr additive="base">
                                        <p:cTn id="28" dur="1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 fill="hold"/>
                                        <p:tgtEl>
                                          <p:spTgt spid="24"/>
                                        </p:tgtEl>
                                        <p:attrNameLst>
                                          <p:attrName>ppt_x</p:attrName>
                                        </p:attrNameLst>
                                      </p:cBhvr>
                                      <p:tavLst>
                                        <p:tav tm="0">
                                          <p:val>
                                            <p:strVal val="#ppt_x"/>
                                          </p:val>
                                        </p:tav>
                                        <p:tav tm="100000">
                                          <p:val>
                                            <p:strVal val="#ppt_x"/>
                                          </p:val>
                                        </p:tav>
                                      </p:tavLst>
                                    </p:anim>
                                    <p:anim calcmode="lin" valueType="num">
                                      <p:cBhvr additive="base">
                                        <p:cTn id="32" dur="1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 fill="hold"/>
                                        <p:tgtEl>
                                          <p:spTgt spid="32"/>
                                        </p:tgtEl>
                                        <p:attrNameLst>
                                          <p:attrName>ppt_x</p:attrName>
                                        </p:attrNameLst>
                                      </p:cBhvr>
                                      <p:tavLst>
                                        <p:tav tm="0">
                                          <p:val>
                                            <p:strVal val="#ppt_x"/>
                                          </p:val>
                                        </p:tav>
                                        <p:tav tm="100000">
                                          <p:val>
                                            <p:strVal val="#ppt_x"/>
                                          </p:val>
                                        </p:tav>
                                      </p:tavLst>
                                    </p:anim>
                                    <p:anim calcmode="lin" valueType="num">
                                      <p:cBhvr additive="base">
                                        <p:cTn id="36" dur="1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 fill="hold"/>
                                        <p:tgtEl>
                                          <p:spTgt spid="25"/>
                                        </p:tgtEl>
                                        <p:attrNameLst>
                                          <p:attrName>ppt_x</p:attrName>
                                        </p:attrNameLst>
                                      </p:cBhvr>
                                      <p:tavLst>
                                        <p:tav tm="0">
                                          <p:val>
                                            <p:strVal val="#ppt_x"/>
                                          </p:val>
                                        </p:tav>
                                        <p:tav tm="100000">
                                          <p:val>
                                            <p:strVal val="#ppt_x"/>
                                          </p:val>
                                        </p:tav>
                                      </p:tavLst>
                                    </p:anim>
                                    <p:anim calcmode="lin" valueType="num">
                                      <p:cBhvr additive="base">
                                        <p:cTn id="40" dur="10" fill="hold"/>
                                        <p:tgtEl>
                                          <p:spTgt spid="25"/>
                                        </p:tgtEl>
                                        <p:attrNameLst>
                                          <p:attrName>ppt_y</p:attrName>
                                        </p:attrNameLst>
                                      </p:cBhvr>
                                      <p:tavLst>
                                        <p:tav tm="0">
                                          <p:val>
                                            <p:strVal val="1+#ppt_h/2"/>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
                                        <p:tgtEl>
                                          <p:spTgt spid="26"/>
                                        </p:tgtEl>
                                      </p:cBhvr>
                                    </p:animEffect>
                                    <p:anim calcmode="lin" valueType="num">
                                      <p:cBhvr>
                                        <p:cTn id="44" dur="10" fill="hold"/>
                                        <p:tgtEl>
                                          <p:spTgt spid="26"/>
                                        </p:tgtEl>
                                        <p:attrNameLst>
                                          <p:attrName>ppt_x</p:attrName>
                                        </p:attrNameLst>
                                      </p:cBhvr>
                                      <p:tavLst>
                                        <p:tav tm="0">
                                          <p:val>
                                            <p:strVal val="#ppt_x"/>
                                          </p:val>
                                        </p:tav>
                                        <p:tav tm="100000">
                                          <p:val>
                                            <p:strVal val="#ppt_x"/>
                                          </p:val>
                                        </p:tav>
                                      </p:tavLst>
                                    </p:anim>
                                    <p:anim calcmode="lin" valueType="num">
                                      <p:cBhvr>
                                        <p:cTn id="45" dur="10" fill="hold"/>
                                        <p:tgtEl>
                                          <p:spTgt spid="26"/>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10" fill="hold"/>
                                        <p:tgtEl>
                                          <p:spTgt spid="51"/>
                                        </p:tgtEl>
                                        <p:attrNameLst>
                                          <p:attrName>ppt_x</p:attrName>
                                        </p:attrNameLst>
                                      </p:cBhvr>
                                      <p:tavLst>
                                        <p:tav tm="0">
                                          <p:val>
                                            <p:strVal val="#ppt_x"/>
                                          </p:val>
                                        </p:tav>
                                        <p:tav tm="100000">
                                          <p:val>
                                            <p:strVal val="#ppt_x"/>
                                          </p:val>
                                        </p:tav>
                                      </p:tavLst>
                                    </p:anim>
                                    <p:anim calcmode="lin" valueType="num">
                                      <p:cBhvr additive="base">
                                        <p:cTn id="49" dur="10" fill="hold"/>
                                        <p:tgtEl>
                                          <p:spTgt spid="51"/>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10" fill="hold"/>
                                        <p:tgtEl>
                                          <p:spTgt spid="53"/>
                                        </p:tgtEl>
                                        <p:attrNameLst>
                                          <p:attrName>ppt_x</p:attrName>
                                        </p:attrNameLst>
                                      </p:cBhvr>
                                      <p:tavLst>
                                        <p:tav tm="0">
                                          <p:val>
                                            <p:strVal val="#ppt_x"/>
                                          </p:val>
                                        </p:tav>
                                        <p:tav tm="100000">
                                          <p:val>
                                            <p:strVal val="#ppt_x"/>
                                          </p:val>
                                        </p:tav>
                                      </p:tavLst>
                                    </p:anim>
                                    <p:anim calcmode="lin" valueType="num">
                                      <p:cBhvr additive="base">
                                        <p:cTn id="53" dur="1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08333E-6 -4.81481E-6 L 0.00989 0.20325 " pathEditMode="relative" rAng="0" ptsTypes="AA">
                                      <p:cBhvr>
                                        <p:cTn id="57" dur="2000" fill="hold"/>
                                        <p:tgtEl>
                                          <p:spTgt spid="35"/>
                                        </p:tgtEl>
                                        <p:attrNameLst>
                                          <p:attrName>ppt_x</p:attrName>
                                          <p:attrName>ppt_y</p:attrName>
                                        </p:attrNameLst>
                                      </p:cBhvr>
                                      <p:rCtr x="495" y="10162"/>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5833E-6 1.85185E-6 L 0.00937 -0.23542 " pathEditMode="relative" rAng="0" ptsTypes="AA">
                                      <p:cBhvr>
                                        <p:cTn id="61" dur="2000" fill="hold"/>
                                        <p:tgtEl>
                                          <p:spTgt spid="55"/>
                                        </p:tgtEl>
                                        <p:attrNameLst>
                                          <p:attrName>ppt_x</p:attrName>
                                          <p:attrName>ppt_y</p:attrName>
                                        </p:attrNameLst>
                                      </p:cBhvr>
                                      <p:rCtr x="469" y="-11782"/>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4.79167E-6 3.33333E-6 L 0.11198 0.33865 " pathEditMode="relative" rAng="0" ptsTypes="AA">
                                      <p:cBhvr>
                                        <p:cTn id="65" dur="2000" fill="hold"/>
                                        <p:tgtEl>
                                          <p:spTgt spid="68"/>
                                        </p:tgtEl>
                                        <p:attrNameLst>
                                          <p:attrName>ppt_x</p:attrName>
                                          <p:attrName>ppt_y</p:attrName>
                                        </p:attrNameLst>
                                      </p:cBhvr>
                                      <p:rCtr x="5599" y="16921"/>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3.33333E-6 2.59259E-6 L 0.14856 -0.34306 " pathEditMode="relative" rAng="0" ptsTypes="AA">
                                      <p:cBhvr>
                                        <p:cTn id="69" dur="2000" fill="hold"/>
                                        <p:tgtEl>
                                          <p:spTgt spid="81"/>
                                        </p:tgtEl>
                                        <p:attrNameLst>
                                          <p:attrName>ppt_x</p:attrName>
                                          <p:attrName>ppt_y</p:attrName>
                                        </p:attrNameLst>
                                      </p:cBhvr>
                                      <p:rCtr x="7422" y="-17153"/>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3.33333E-6 2.59259E-6 L 0.20091 0.0669 " pathEditMode="relative" rAng="0" ptsTypes="AA">
                                      <p:cBhvr>
                                        <p:cTn id="73" dur="2000" fill="hold"/>
                                        <p:tgtEl>
                                          <p:spTgt spid="81"/>
                                        </p:tgtEl>
                                        <p:attrNameLst>
                                          <p:attrName>ppt_x</p:attrName>
                                          <p:attrName>ppt_y</p:attrName>
                                        </p:attrNameLst>
                                      </p:cBhvr>
                                      <p:rCtr x="10039" y="3333"/>
                                    </p:animMotion>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3.33333E-6 2.59259E-6 L 0.20507 -0.1463 " pathEditMode="relative" rAng="0" ptsTypes="AA">
                                      <p:cBhvr>
                                        <p:cTn id="77" dur="2000" fill="hold"/>
                                        <p:tgtEl>
                                          <p:spTgt spid="81"/>
                                        </p:tgtEl>
                                        <p:attrNameLst>
                                          <p:attrName>ppt_x</p:attrName>
                                          <p:attrName>ppt_y</p:attrName>
                                        </p:attrNameLst>
                                      </p:cBhvr>
                                      <p:rCtr x="10247" y="-7315"/>
                                    </p:animMotion>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3.33333E-6 2.59259E-6 L 0.28632 -0.2757 " pathEditMode="relative" rAng="0" ptsTypes="AA">
                                      <p:cBhvr>
                                        <p:cTn id="81" dur="2000" fill="hold"/>
                                        <p:tgtEl>
                                          <p:spTgt spid="81"/>
                                        </p:tgtEl>
                                        <p:attrNameLst>
                                          <p:attrName>ppt_x</p:attrName>
                                          <p:attrName>ppt_y</p:attrName>
                                        </p:attrNameLst>
                                      </p:cBhvr>
                                      <p:rCtr x="14310" y="-13796"/>
                                    </p:animMotion>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3.33333E-6 2.59259E-6 L 0.31471 -0.03843 " pathEditMode="relative" rAng="0" ptsTypes="AA">
                                      <p:cBhvr>
                                        <p:cTn id="85" dur="2000" fill="hold"/>
                                        <p:tgtEl>
                                          <p:spTgt spid="81"/>
                                        </p:tgtEl>
                                        <p:attrNameLst>
                                          <p:attrName>ppt_x</p:attrName>
                                          <p:attrName>ppt_y</p:attrName>
                                        </p:attrNameLst>
                                      </p:cBhvr>
                                      <p:rCtr x="15729" y="-1921"/>
                                    </p:animMotion>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3.33333E-6 2.59259E-6 L 0.25989 0.28727 " pathEditMode="relative" rAng="0" ptsTypes="AA">
                                      <p:cBhvr>
                                        <p:cTn id="89" dur="2000" fill="hold"/>
                                        <p:tgtEl>
                                          <p:spTgt spid="81"/>
                                        </p:tgtEl>
                                        <p:attrNameLst>
                                          <p:attrName>ppt_x</p:attrName>
                                          <p:attrName>ppt_y</p:attrName>
                                        </p:attrNameLst>
                                      </p:cBhvr>
                                      <p:rCtr x="12995" y="14352"/>
                                    </p:animMotion>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3.33333E-6 2.59259E-6 L 0.06289 -0.00116 " pathEditMode="relative" rAng="0" ptsTypes="AA">
                                      <p:cBhvr>
                                        <p:cTn id="93" dur="2000" fill="hold"/>
                                        <p:tgtEl>
                                          <p:spTgt spid="81"/>
                                        </p:tgtEl>
                                        <p:attrNameLst>
                                          <p:attrName>ppt_x</p:attrName>
                                          <p:attrName>ppt_y</p:attrName>
                                        </p:attrNameLst>
                                      </p:cBhvr>
                                      <p:rCtr x="313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P spid="23" grpId="0" animBg="1" autoUpdateAnimBg="0"/>
      <p:bldP spid="32" grpId="0" animBg="1" autoUpdateAnimBg="0"/>
      <p:bldP spid="51" grpId="0" animBg="1" autoUpdateAnimBg="0"/>
      <p:bldP spid="53"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1">
            <a:extLst>
              <a:ext uri="{FF2B5EF4-FFF2-40B4-BE49-F238E27FC236}">
                <a16:creationId xmlns:a16="http://schemas.microsoft.com/office/drawing/2014/main" id="{99CA90B7-592B-EB90-87C3-BA5BBC0488AE}"/>
              </a:ext>
            </a:extLst>
          </p:cNvPr>
          <p:cNvSpPr>
            <a:spLocks/>
          </p:cNvSpPr>
          <p:nvPr/>
        </p:nvSpPr>
        <p:spPr bwMode="auto">
          <a:xfrm>
            <a:off x="2990850" y="2579688"/>
            <a:ext cx="1720850" cy="1784350"/>
          </a:xfrm>
          <a:prstGeom prst="ellipse">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8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0243" name="Rectangle 2">
            <a:extLst>
              <a:ext uri="{FF2B5EF4-FFF2-40B4-BE49-F238E27FC236}">
                <a16:creationId xmlns:a16="http://schemas.microsoft.com/office/drawing/2014/main" id="{CF73A92B-EA43-70FC-B773-71FD2DC052EE}"/>
              </a:ext>
            </a:extLst>
          </p:cNvPr>
          <p:cNvSpPr>
            <a:spLocks/>
          </p:cNvSpPr>
          <p:nvPr/>
        </p:nvSpPr>
        <p:spPr bwMode="auto">
          <a:xfrm>
            <a:off x="2470150" y="1787525"/>
            <a:ext cx="1716088" cy="3568700"/>
          </a:xfrm>
          <a:prstGeom prst="rect">
            <a:avLst/>
          </a:prstGeom>
          <a:solidFill>
            <a:srgbClr val="009900"/>
          </a:solidFill>
          <a:ln w="28575">
            <a:solidFill>
              <a:srgbClr val="FFFFFF"/>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800">
              <a:solidFill>
                <a:srgbClr val="000000"/>
              </a:solidFill>
              <a:latin typeface="Arial" panose="020B0604020202020204" pitchFamily="34" charset="0"/>
              <a:cs typeface="ヒラギノ角ゴ ProN W3" charset="0"/>
              <a:sym typeface="Arial" panose="020B0604020202020204" pitchFamily="34" charset="0"/>
            </a:endParaRPr>
          </a:p>
        </p:txBody>
      </p:sp>
      <p:grpSp>
        <p:nvGrpSpPr>
          <p:cNvPr id="12292" name="Group 3">
            <a:extLst>
              <a:ext uri="{FF2B5EF4-FFF2-40B4-BE49-F238E27FC236}">
                <a16:creationId xmlns:a16="http://schemas.microsoft.com/office/drawing/2014/main" id="{D1ECAC90-082C-5E03-6DF3-66A9B17ED0CF}"/>
              </a:ext>
            </a:extLst>
          </p:cNvPr>
          <p:cNvGrpSpPr>
            <a:grpSpLocks/>
          </p:cNvGrpSpPr>
          <p:nvPr/>
        </p:nvGrpSpPr>
        <p:grpSpPr bwMode="auto">
          <a:xfrm>
            <a:off x="2435613" y="390527"/>
            <a:ext cx="9293225" cy="6084887"/>
            <a:chOff x="0" y="0"/>
            <a:chExt cx="5853" cy="3832"/>
          </a:xfrm>
          <a:solidFill>
            <a:srgbClr val="00B050"/>
          </a:solidFill>
        </p:grpSpPr>
        <p:sp>
          <p:nvSpPr>
            <p:cNvPr id="59456" name="Rectangle 4">
              <a:extLst>
                <a:ext uri="{FF2B5EF4-FFF2-40B4-BE49-F238E27FC236}">
                  <a16:creationId xmlns:a16="http://schemas.microsoft.com/office/drawing/2014/main" id="{DBBCBAC1-36D1-D6A9-5212-0FF50B827225}"/>
                </a:ext>
              </a:extLst>
            </p:cNvPr>
            <p:cNvSpPr>
              <a:spLocks/>
            </p:cNvSpPr>
            <p:nvPr/>
          </p:nvSpPr>
          <p:spPr bwMode="auto">
            <a:xfrm>
              <a:off x="23" y="20"/>
              <a:ext cx="5828" cy="3803"/>
            </a:xfrm>
            <a:prstGeom prst="rect">
              <a:avLst/>
            </a:prstGeom>
            <a:grp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j-lt"/>
              </a:endParaRPr>
            </a:p>
          </p:txBody>
        </p:sp>
        <p:sp>
          <p:nvSpPr>
            <p:cNvPr id="59457" name="Freeform 5">
              <a:extLst>
                <a:ext uri="{FF2B5EF4-FFF2-40B4-BE49-F238E27FC236}">
                  <a16:creationId xmlns:a16="http://schemas.microsoft.com/office/drawing/2014/main" id="{EBAE1658-BD92-4CE3-2314-52398E499EF1}"/>
                </a:ext>
              </a:extLst>
            </p:cNvPr>
            <p:cNvSpPr>
              <a:spLocks/>
            </p:cNvSpPr>
            <p:nvPr/>
          </p:nvSpPr>
          <p:spPr bwMode="auto">
            <a:xfrm rot="2940000">
              <a:off x="80" y="-26"/>
              <a:ext cx="51"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latin typeface="+mj-lt"/>
              </a:endParaRPr>
            </a:p>
          </p:txBody>
        </p:sp>
        <p:sp>
          <p:nvSpPr>
            <p:cNvPr id="59458" name="Freeform 6">
              <a:extLst>
                <a:ext uri="{FF2B5EF4-FFF2-40B4-BE49-F238E27FC236}">
                  <a16:creationId xmlns:a16="http://schemas.microsoft.com/office/drawing/2014/main" id="{9CBFDC7F-4273-D1EF-930C-3780D109A48B}"/>
                </a:ext>
              </a:extLst>
            </p:cNvPr>
            <p:cNvSpPr>
              <a:spLocks/>
            </p:cNvSpPr>
            <p:nvPr/>
          </p:nvSpPr>
          <p:spPr bwMode="auto">
            <a:xfrm rot="-2340000">
              <a:off x="58" y="3636"/>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latin typeface="+mj-lt"/>
              </a:endParaRPr>
            </a:p>
          </p:txBody>
        </p:sp>
        <p:sp>
          <p:nvSpPr>
            <p:cNvPr id="59459" name="Freeform 7">
              <a:extLst>
                <a:ext uri="{FF2B5EF4-FFF2-40B4-BE49-F238E27FC236}">
                  <a16:creationId xmlns:a16="http://schemas.microsoft.com/office/drawing/2014/main" id="{1A0B811E-8655-D0CF-9305-E817DAC6E6A8}"/>
                </a:ext>
              </a:extLst>
            </p:cNvPr>
            <p:cNvSpPr>
              <a:spLocks/>
            </p:cNvSpPr>
            <p:nvPr/>
          </p:nvSpPr>
          <p:spPr bwMode="auto">
            <a:xfrm rot="8040000">
              <a:off x="5740" y="-6"/>
              <a:ext cx="52"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latin typeface="+mj-lt"/>
              </a:endParaRPr>
            </a:p>
          </p:txBody>
        </p:sp>
        <p:sp>
          <p:nvSpPr>
            <p:cNvPr id="59460" name="Freeform 8">
              <a:extLst>
                <a:ext uri="{FF2B5EF4-FFF2-40B4-BE49-F238E27FC236}">
                  <a16:creationId xmlns:a16="http://schemas.microsoft.com/office/drawing/2014/main" id="{C4151870-00D7-AB88-B40A-69DF4EC38005}"/>
                </a:ext>
              </a:extLst>
            </p:cNvPr>
            <p:cNvSpPr>
              <a:spLocks/>
            </p:cNvSpPr>
            <p:nvPr/>
          </p:nvSpPr>
          <p:spPr bwMode="auto">
            <a:xfrm rot="-8220000">
              <a:off x="5727" y="3635"/>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latin typeface="+mj-lt"/>
              </a:endParaRPr>
            </a:p>
          </p:txBody>
        </p:sp>
      </p:grpSp>
      <p:sp>
        <p:nvSpPr>
          <p:cNvPr id="10245" name="Rectangle 9">
            <a:extLst>
              <a:ext uri="{FF2B5EF4-FFF2-40B4-BE49-F238E27FC236}">
                <a16:creationId xmlns:a16="http://schemas.microsoft.com/office/drawing/2014/main" id="{7791A13A-2009-D017-AE8B-342ACDE49868}"/>
              </a:ext>
            </a:extLst>
          </p:cNvPr>
          <p:cNvSpPr>
            <a:spLocks/>
          </p:cNvSpPr>
          <p:nvPr/>
        </p:nvSpPr>
        <p:spPr bwMode="auto">
          <a:xfrm>
            <a:off x="10009188" y="1658938"/>
            <a:ext cx="1716087" cy="3568700"/>
          </a:xfrm>
          <a:prstGeom prst="rect">
            <a:avLst/>
          </a:prstGeom>
          <a:solidFill>
            <a:srgbClr val="00B050"/>
          </a:solidFill>
          <a:ln w="28575">
            <a:solidFill>
              <a:srgbClr val="FFFFFF"/>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12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0246" name="Rectangle 11">
            <a:extLst>
              <a:ext uri="{FF2B5EF4-FFF2-40B4-BE49-F238E27FC236}">
                <a16:creationId xmlns:a16="http://schemas.microsoft.com/office/drawing/2014/main" id="{183DA08F-5F93-0146-05B1-64A3039374CC}"/>
              </a:ext>
            </a:extLst>
          </p:cNvPr>
          <p:cNvSpPr>
            <a:spLocks/>
          </p:cNvSpPr>
          <p:nvPr/>
        </p:nvSpPr>
        <p:spPr bwMode="auto">
          <a:xfrm>
            <a:off x="11725275" y="2757488"/>
            <a:ext cx="200025" cy="1371600"/>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12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0247" name="Line 12">
            <a:extLst>
              <a:ext uri="{FF2B5EF4-FFF2-40B4-BE49-F238E27FC236}">
                <a16:creationId xmlns:a16="http://schemas.microsoft.com/office/drawing/2014/main" id="{F153EB9A-0A24-501E-9D0C-8ACBB8CEF52B}"/>
              </a:ext>
            </a:extLst>
          </p:cNvPr>
          <p:cNvSpPr>
            <a:spLocks noChangeShapeType="1"/>
          </p:cNvSpPr>
          <p:nvPr/>
        </p:nvSpPr>
        <p:spPr bwMode="auto">
          <a:xfrm>
            <a:off x="7094538" y="419100"/>
            <a:ext cx="1587" cy="6035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48" name="Right Arrow 38">
            <a:extLst>
              <a:ext uri="{FF2B5EF4-FFF2-40B4-BE49-F238E27FC236}">
                <a16:creationId xmlns:a16="http://schemas.microsoft.com/office/drawing/2014/main" id="{7195D1D7-5E9C-BF02-A0EF-A1F34050246B}"/>
              </a:ext>
            </a:extLst>
          </p:cNvPr>
          <p:cNvSpPr>
            <a:spLocks noChangeArrowheads="1"/>
          </p:cNvSpPr>
          <p:nvPr/>
        </p:nvSpPr>
        <p:spPr bwMode="auto">
          <a:xfrm>
            <a:off x="2697163" y="5932488"/>
            <a:ext cx="979487" cy="484187"/>
          </a:xfrm>
          <a:prstGeom prst="rightArrow">
            <a:avLst>
              <a:gd name="adj1" fmla="val 50000"/>
              <a:gd name="adj2" fmla="val 50106"/>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2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0249" name="Oval 69">
            <a:extLst>
              <a:ext uri="{FF2B5EF4-FFF2-40B4-BE49-F238E27FC236}">
                <a16:creationId xmlns:a16="http://schemas.microsoft.com/office/drawing/2014/main" id="{215142A6-82F0-C3B2-9498-C23ED93D88D3}"/>
              </a:ext>
            </a:extLst>
          </p:cNvPr>
          <p:cNvSpPr>
            <a:spLocks noChangeArrowheads="1"/>
          </p:cNvSpPr>
          <p:nvPr/>
        </p:nvSpPr>
        <p:spPr bwMode="auto">
          <a:xfrm>
            <a:off x="6241624" y="2533650"/>
            <a:ext cx="1736538" cy="1757363"/>
          </a:xfrm>
          <a:prstGeom prst="ellipse">
            <a:avLst/>
          </a:prstGeom>
          <a:noFill/>
          <a:ln w="2857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8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0250" name="Rectangle 13">
            <a:extLst>
              <a:ext uri="{FF2B5EF4-FFF2-40B4-BE49-F238E27FC236}">
                <a16:creationId xmlns:a16="http://schemas.microsoft.com/office/drawing/2014/main" id="{8B217DCB-13A3-B3DA-B03F-40D3D4A1F6B3}"/>
              </a:ext>
            </a:extLst>
          </p:cNvPr>
          <p:cNvSpPr>
            <a:spLocks noChangeArrowheads="1"/>
          </p:cNvSpPr>
          <p:nvPr/>
        </p:nvSpPr>
        <p:spPr bwMode="auto">
          <a:xfrm>
            <a:off x="2478088" y="441325"/>
            <a:ext cx="2120900" cy="392113"/>
          </a:xfrm>
          <a:prstGeom prst="rect">
            <a:avLst/>
          </a:prstGeom>
          <a:solidFill>
            <a:srgbClr val="FFFFFF"/>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1050"/>
              </a:spcBef>
              <a:buFontTx/>
              <a:buNone/>
            </a:pPr>
            <a:r>
              <a:rPr lang="en-US" altLang="en-US" sz="900" dirty="0">
                <a:latin typeface="Arial Bold" panose="020B0704020202020204" pitchFamily="34" charset="0"/>
                <a:cs typeface="Arial Bold" panose="020B0704020202020204" pitchFamily="34" charset="0"/>
                <a:sym typeface="Arial Bold" panose="020B0704020202020204" pitchFamily="34" charset="0"/>
              </a:rPr>
              <a:t>Looking to win the 2</a:t>
            </a:r>
            <a:r>
              <a:rPr lang="en-US" altLang="en-US" sz="900" baseline="30000" dirty="0">
                <a:latin typeface="Arial Bold" panose="020B0704020202020204" pitchFamily="34" charset="0"/>
                <a:cs typeface="Arial Bold" panose="020B0704020202020204" pitchFamily="34" charset="0"/>
                <a:sym typeface="Arial Bold" panose="020B0704020202020204" pitchFamily="34" charset="0"/>
              </a:rPr>
              <a:t>nd</a:t>
            </a:r>
            <a:r>
              <a:rPr lang="en-US" altLang="en-US" sz="900" dirty="0">
                <a:latin typeface="Arial Bold" panose="020B0704020202020204" pitchFamily="34" charset="0"/>
                <a:cs typeface="Arial Bold" panose="020B0704020202020204" pitchFamily="34" charset="0"/>
                <a:sym typeface="Arial Bold" panose="020B0704020202020204" pitchFamily="34" charset="0"/>
              </a:rPr>
              <a:t> ball in the attacking third</a:t>
            </a:r>
          </a:p>
        </p:txBody>
      </p:sp>
      <p:sp>
        <p:nvSpPr>
          <p:cNvPr id="10251" name="Rectangle 2">
            <a:extLst>
              <a:ext uri="{FF2B5EF4-FFF2-40B4-BE49-F238E27FC236}">
                <a16:creationId xmlns:a16="http://schemas.microsoft.com/office/drawing/2014/main" id="{0B19562E-7A1D-2376-9675-F40E1DD115F5}"/>
              </a:ext>
            </a:extLst>
          </p:cNvPr>
          <p:cNvSpPr>
            <a:spLocks/>
          </p:cNvSpPr>
          <p:nvPr/>
        </p:nvSpPr>
        <p:spPr bwMode="auto">
          <a:xfrm>
            <a:off x="11271773" y="2528887"/>
            <a:ext cx="451916" cy="1835151"/>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12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0252" name="Rectangle 14">
            <a:extLst>
              <a:ext uri="{FF2B5EF4-FFF2-40B4-BE49-F238E27FC236}">
                <a16:creationId xmlns:a16="http://schemas.microsoft.com/office/drawing/2014/main" id="{0D652BEC-F639-B800-4705-103EB33AF640}"/>
              </a:ext>
            </a:extLst>
          </p:cNvPr>
          <p:cNvSpPr>
            <a:spLocks/>
          </p:cNvSpPr>
          <p:nvPr/>
        </p:nvSpPr>
        <p:spPr bwMode="auto">
          <a:xfrm>
            <a:off x="2295731" y="2775035"/>
            <a:ext cx="200025" cy="1371600"/>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8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0253" name="Rectangle 2">
            <a:extLst>
              <a:ext uri="{FF2B5EF4-FFF2-40B4-BE49-F238E27FC236}">
                <a16:creationId xmlns:a16="http://schemas.microsoft.com/office/drawing/2014/main" id="{62BE1E72-8453-D883-37B4-6DA4F2F22465}"/>
              </a:ext>
            </a:extLst>
          </p:cNvPr>
          <p:cNvSpPr>
            <a:spLocks/>
          </p:cNvSpPr>
          <p:nvPr/>
        </p:nvSpPr>
        <p:spPr bwMode="auto">
          <a:xfrm>
            <a:off x="2487614" y="2402012"/>
            <a:ext cx="476268" cy="1950372"/>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800">
              <a:solidFill>
                <a:srgbClr val="000000"/>
              </a:solidFill>
              <a:latin typeface="Arial" panose="020B0604020202020204" pitchFamily="34" charset="0"/>
              <a:cs typeface="ヒラギノ角ゴ ProN W3" charset="0"/>
              <a:sym typeface="Arial" panose="020B0604020202020204" pitchFamily="34" charset="0"/>
            </a:endParaRPr>
          </a:p>
        </p:txBody>
      </p:sp>
      <p:cxnSp>
        <p:nvCxnSpPr>
          <p:cNvPr id="10254" name="Straight Arrow Connector 54">
            <a:extLst>
              <a:ext uri="{FF2B5EF4-FFF2-40B4-BE49-F238E27FC236}">
                <a16:creationId xmlns:a16="http://schemas.microsoft.com/office/drawing/2014/main" id="{9EA32C68-383E-FD53-7C5B-739E9F21128B}"/>
              </a:ext>
            </a:extLst>
          </p:cNvPr>
          <p:cNvCxnSpPr>
            <a:cxnSpLocks noChangeShapeType="1"/>
          </p:cNvCxnSpPr>
          <p:nvPr/>
        </p:nvCxnSpPr>
        <p:spPr bwMode="auto">
          <a:xfrm flipH="1">
            <a:off x="7815263" y="2795588"/>
            <a:ext cx="1800225" cy="2159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
        <p:nvSpPr>
          <p:cNvPr id="10255" name="Rectangle 45">
            <a:extLst>
              <a:ext uri="{FF2B5EF4-FFF2-40B4-BE49-F238E27FC236}">
                <a16:creationId xmlns:a16="http://schemas.microsoft.com/office/drawing/2014/main" id="{4DF2CAC9-070A-7CD0-17C8-E65E13178F6E}"/>
              </a:ext>
            </a:extLst>
          </p:cNvPr>
          <p:cNvSpPr>
            <a:spLocks noChangeArrowheads="1"/>
          </p:cNvSpPr>
          <p:nvPr/>
        </p:nvSpPr>
        <p:spPr bwMode="auto">
          <a:xfrm>
            <a:off x="8318500" y="1658938"/>
            <a:ext cx="914400" cy="354647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8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0256" name="Rectangle 59">
            <a:extLst>
              <a:ext uri="{FF2B5EF4-FFF2-40B4-BE49-F238E27FC236}">
                <a16:creationId xmlns:a16="http://schemas.microsoft.com/office/drawing/2014/main" id="{4E005DF5-1536-E278-DFF0-4D2FD3C57E10}"/>
              </a:ext>
            </a:extLst>
          </p:cNvPr>
          <p:cNvSpPr>
            <a:spLocks noChangeArrowheads="1"/>
          </p:cNvSpPr>
          <p:nvPr/>
        </p:nvSpPr>
        <p:spPr bwMode="auto">
          <a:xfrm>
            <a:off x="8408988" y="1701800"/>
            <a:ext cx="7334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100" b="1">
                <a:solidFill>
                  <a:srgbClr val="FFFF00"/>
                </a:solidFill>
                <a:latin typeface="Arial" panose="020B0604020202020204" pitchFamily="34" charset="0"/>
                <a:cs typeface="ヒラギノ角ゴ ProN W3" charset="0"/>
                <a:sym typeface="Arial" panose="020B0604020202020204" pitchFamily="34" charset="0"/>
              </a:rPr>
              <a:t>Zone 14</a:t>
            </a:r>
          </a:p>
        </p:txBody>
      </p:sp>
      <p:pic>
        <p:nvPicPr>
          <p:cNvPr id="10257" name="Picture 2">
            <a:extLst>
              <a:ext uri="{FF2B5EF4-FFF2-40B4-BE49-F238E27FC236}">
                <a16:creationId xmlns:a16="http://schemas.microsoft.com/office/drawing/2014/main" id="{CA4B6E04-9485-D627-562E-E82CAF6FA0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63275" y="3265488"/>
            <a:ext cx="2841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Rectangle 13">
            <a:extLst>
              <a:ext uri="{FF2B5EF4-FFF2-40B4-BE49-F238E27FC236}">
                <a16:creationId xmlns:a16="http://schemas.microsoft.com/office/drawing/2014/main" id="{2896A949-0E51-FCEE-CDFB-9AE1C73D8EB4}"/>
              </a:ext>
            </a:extLst>
          </p:cNvPr>
          <p:cNvSpPr>
            <a:spLocks/>
          </p:cNvSpPr>
          <p:nvPr/>
        </p:nvSpPr>
        <p:spPr bwMode="auto">
          <a:xfrm>
            <a:off x="2268538" y="146050"/>
            <a:ext cx="9683750" cy="307975"/>
          </a:xfrm>
          <a:prstGeom prst="rect">
            <a:avLst/>
          </a:prstGeom>
          <a:solidFill>
            <a:srgbClr val="FFFFFF"/>
          </a:solidFill>
          <a:ln w="12700">
            <a:solidFill>
              <a:schemeClr val="tx1"/>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1050"/>
              </a:spcBef>
              <a:buFontTx/>
              <a:buNone/>
            </a:pPr>
            <a:r>
              <a:rPr lang="en-US" altLang="en-US" sz="1100" dirty="0">
                <a:latin typeface="Arial Bold" panose="020B0704020202020204" pitchFamily="34" charset="0"/>
                <a:cs typeface="Arial Bold" panose="020B0704020202020204" pitchFamily="34" charset="0"/>
                <a:sym typeface="Arial Bold" panose="020B0704020202020204" pitchFamily="34" charset="0"/>
              </a:rPr>
              <a:t>If we must go Long: Getting it right: We push up and tuck in get compact as a team, then the keeper kicks it long</a:t>
            </a:r>
          </a:p>
        </p:txBody>
      </p:sp>
      <p:sp>
        <p:nvSpPr>
          <p:cNvPr id="136" name="Rectangle 13">
            <a:extLst>
              <a:ext uri="{FF2B5EF4-FFF2-40B4-BE49-F238E27FC236}">
                <a16:creationId xmlns:a16="http://schemas.microsoft.com/office/drawing/2014/main" id="{A3008F24-668E-476B-6C11-D8786206776D}"/>
              </a:ext>
            </a:extLst>
          </p:cNvPr>
          <p:cNvSpPr>
            <a:spLocks/>
          </p:cNvSpPr>
          <p:nvPr/>
        </p:nvSpPr>
        <p:spPr bwMode="auto">
          <a:xfrm>
            <a:off x="2312988" y="6438900"/>
            <a:ext cx="9561512" cy="355600"/>
          </a:xfrm>
          <a:prstGeom prst="rect">
            <a:avLst/>
          </a:prstGeom>
          <a:solidFill>
            <a:srgbClr val="FFFFFF"/>
          </a:solidFill>
          <a:ln w="12700">
            <a:noFill/>
            <a:miter lim="800000"/>
            <a:headEnd/>
            <a:tailEnd/>
          </a:ln>
        </p:spPr>
        <p:txBody>
          <a:bodyPr lIns="76200" tIns="76200" rIns="163731" bIns="76200"/>
          <a:lstStyle/>
          <a:p>
            <a:pPr algn="ctr">
              <a:spcBef>
                <a:spcPts val="1050"/>
              </a:spcBef>
              <a:defRPr/>
            </a:pPr>
            <a:r>
              <a:rPr lang="en-US" sz="1050" dirty="0">
                <a:latin typeface="Arial Bold" charset="0"/>
                <a:cs typeface="Arial Bold" charset="0"/>
                <a:sym typeface="Arial Bold" charset="0"/>
              </a:rPr>
              <a:t>Opponents press HIGH so we push out we leave them </a:t>
            </a:r>
            <a:r>
              <a:rPr lang="en-US" sz="1050" u="sng" dirty="0">
                <a:latin typeface="Arial Bold" charset="0"/>
                <a:cs typeface="Arial Bold" charset="0"/>
                <a:sym typeface="Arial Bold" charset="0"/>
              </a:rPr>
              <a:t>offside</a:t>
            </a:r>
            <a:r>
              <a:rPr lang="en-US" sz="1050" dirty="0">
                <a:latin typeface="Arial Bold" charset="0"/>
                <a:cs typeface="Arial Bold" charset="0"/>
                <a:sym typeface="Arial Bold" charset="0"/>
              </a:rPr>
              <a:t>, and we congregate around (9) to where the ball is going. </a:t>
            </a:r>
          </a:p>
        </p:txBody>
      </p:sp>
      <p:sp>
        <p:nvSpPr>
          <p:cNvPr id="68" name="Decagon 67">
            <a:extLst>
              <a:ext uri="{FF2B5EF4-FFF2-40B4-BE49-F238E27FC236}">
                <a16:creationId xmlns:a16="http://schemas.microsoft.com/office/drawing/2014/main" id="{162848F5-FE37-2ABB-D9D5-7F0CEAF6BAAA}"/>
              </a:ext>
            </a:extLst>
          </p:cNvPr>
          <p:cNvSpPr/>
          <p:nvPr/>
        </p:nvSpPr>
        <p:spPr bwMode="auto">
          <a:xfrm>
            <a:off x="3103563" y="1995488"/>
            <a:ext cx="257175" cy="241300"/>
          </a:xfrm>
          <a:prstGeom prst="decagon">
            <a:avLst/>
          </a:prstGeom>
          <a:solidFill>
            <a:srgbClr val="7030A0"/>
          </a:solidFill>
          <a:ln>
            <a:solidFill>
              <a:schemeClr val="tx1"/>
            </a:solidFill>
          </a:ln>
          <a:effectLst/>
        </p:spPr>
        <p:txBody>
          <a:bodyPr/>
          <a:lstStyle/>
          <a:p>
            <a:pPr eaLnBrk="1" hangingPunct="1">
              <a:defRPr/>
            </a:pPr>
            <a:r>
              <a:rPr lang="en-US" sz="700" b="1" dirty="0">
                <a:solidFill>
                  <a:srgbClr val="FFFFFF"/>
                </a:solidFill>
                <a:cs typeface="Arial" panose="020B0604020202020204" pitchFamily="34" charset="0"/>
                <a:sym typeface="Arial" charset="0"/>
              </a:rPr>
              <a:t>5	</a:t>
            </a:r>
          </a:p>
        </p:txBody>
      </p:sp>
      <p:sp>
        <p:nvSpPr>
          <p:cNvPr id="69" name="Decagon 68">
            <a:extLst>
              <a:ext uri="{FF2B5EF4-FFF2-40B4-BE49-F238E27FC236}">
                <a16:creationId xmlns:a16="http://schemas.microsoft.com/office/drawing/2014/main" id="{8447073F-734E-0F08-6532-9ACBDF0FC5B6}"/>
              </a:ext>
            </a:extLst>
          </p:cNvPr>
          <p:cNvSpPr/>
          <p:nvPr/>
        </p:nvSpPr>
        <p:spPr bwMode="auto">
          <a:xfrm>
            <a:off x="3327400" y="4699000"/>
            <a:ext cx="266700" cy="249238"/>
          </a:xfrm>
          <a:prstGeom prst="decagon">
            <a:avLst/>
          </a:prstGeom>
          <a:solidFill>
            <a:srgbClr val="7030A0"/>
          </a:solidFill>
          <a:ln>
            <a:solidFill>
              <a:schemeClr val="tx1"/>
            </a:solidFill>
          </a:ln>
          <a:effectLst/>
        </p:spPr>
        <p:txBody>
          <a:bodyPr/>
          <a:lstStyle/>
          <a:p>
            <a:pPr eaLnBrk="1" hangingPunct="1">
              <a:defRPr/>
            </a:pPr>
            <a:r>
              <a:rPr lang="en-US" sz="700" b="1" dirty="0">
                <a:solidFill>
                  <a:srgbClr val="FFFFFF"/>
                </a:solidFill>
                <a:cs typeface="Arial" panose="020B0604020202020204" pitchFamily="34" charset="0"/>
                <a:sym typeface="Arial" charset="0"/>
              </a:rPr>
              <a:t>4</a:t>
            </a:r>
          </a:p>
        </p:txBody>
      </p:sp>
      <p:sp>
        <p:nvSpPr>
          <p:cNvPr id="71" name="Decagon 70">
            <a:extLst>
              <a:ext uri="{FF2B5EF4-FFF2-40B4-BE49-F238E27FC236}">
                <a16:creationId xmlns:a16="http://schemas.microsoft.com/office/drawing/2014/main" id="{A3643661-3283-E7A8-FD01-77EBE7483F75}"/>
              </a:ext>
            </a:extLst>
          </p:cNvPr>
          <p:cNvSpPr/>
          <p:nvPr/>
        </p:nvSpPr>
        <p:spPr bwMode="auto">
          <a:xfrm>
            <a:off x="5177156" y="3784852"/>
            <a:ext cx="288180" cy="253497"/>
          </a:xfrm>
          <a:prstGeom prst="decagon">
            <a:avLst/>
          </a:prstGeom>
          <a:solidFill>
            <a:srgbClr val="FFC000"/>
          </a:solidFill>
          <a:ln>
            <a:solidFill>
              <a:schemeClr val="tx1"/>
            </a:solidFill>
          </a:ln>
          <a:effectLst>
            <a:glow rad="63500">
              <a:schemeClr val="accent2">
                <a:satMod val="175000"/>
                <a:alpha val="40000"/>
              </a:schemeClr>
            </a:glow>
          </a:effectLst>
        </p:spPr>
        <p:txBody>
          <a:bodyPr/>
          <a:lstStyle/>
          <a:p>
            <a:pPr eaLnBrk="1" hangingPunct="1">
              <a:defRPr/>
            </a:pPr>
            <a:r>
              <a:rPr lang="en-US" sz="700" b="1" dirty="0">
                <a:cs typeface="Arial" panose="020B0604020202020204" pitchFamily="34" charset="0"/>
                <a:sym typeface="Arial" charset="0"/>
              </a:rPr>
              <a:t>8</a:t>
            </a:r>
          </a:p>
        </p:txBody>
      </p:sp>
      <p:sp>
        <p:nvSpPr>
          <p:cNvPr id="72" name="Decagon 71">
            <a:extLst>
              <a:ext uri="{FF2B5EF4-FFF2-40B4-BE49-F238E27FC236}">
                <a16:creationId xmlns:a16="http://schemas.microsoft.com/office/drawing/2014/main" id="{ED93F791-4296-5204-1C50-6BB5B3036140}"/>
              </a:ext>
            </a:extLst>
          </p:cNvPr>
          <p:cNvSpPr/>
          <p:nvPr/>
        </p:nvSpPr>
        <p:spPr bwMode="auto">
          <a:xfrm>
            <a:off x="7402804" y="3210511"/>
            <a:ext cx="272347" cy="245159"/>
          </a:xfrm>
          <a:prstGeom prst="decagon">
            <a:avLst/>
          </a:prstGeom>
          <a:solidFill>
            <a:srgbClr val="FD97F1"/>
          </a:solidFill>
          <a:ln>
            <a:solidFill>
              <a:schemeClr val="tx1"/>
            </a:solidFill>
          </a:ln>
          <a:effectLst>
            <a:glow rad="63500">
              <a:schemeClr val="accent2">
                <a:satMod val="175000"/>
                <a:alpha val="40000"/>
              </a:schemeClr>
            </a:glow>
          </a:effectLst>
        </p:spPr>
        <p:txBody>
          <a:bodyPr/>
          <a:lstStyle/>
          <a:p>
            <a:pPr eaLnBrk="1" hangingPunct="1">
              <a:defRPr/>
            </a:pPr>
            <a:r>
              <a:rPr lang="en-US" sz="700" b="1" dirty="0">
                <a:cs typeface="Arial" panose="020B0604020202020204" pitchFamily="34" charset="0"/>
                <a:sym typeface="Arial" charset="0"/>
              </a:rPr>
              <a:t>9</a:t>
            </a:r>
          </a:p>
        </p:txBody>
      </p:sp>
      <p:sp>
        <p:nvSpPr>
          <p:cNvPr id="73" name="Decagon 72">
            <a:extLst>
              <a:ext uri="{FF2B5EF4-FFF2-40B4-BE49-F238E27FC236}">
                <a16:creationId xmlns:a16="http://schemas.microsoft.com/office/drawing/2014/main" id="{E9DA38D2-D69E-7264-4708-E4AC99354376}"/>
              </a:ext>
            </a:extLst>
          </p:cNvPr>
          <p:cNvSpPr/>
          <p:nvPr/>
        </p:nvSpPr>
        <p:spPr bwMode="auto">
          <a:xfrm>
            <a:off x="6148639" y="935942"/>
            <a:ext cx="296698" cy="272476"/>
          </a:xfrm>
          <a:prstGeom prst="decagon">
            <a:avLst/>
          </a:prstGeom>
          <a:solidFill>
            <a:srgbClr val="FFFF00"/>
          </a:solidFill>
          <a:ln>
            <a:solidFill>
              <a:schemeClr val="tx2"/>
            </a:solidFill>
          </a:ln>
          <a:effectLst>
            <a:innerShdw blurRad="114300">
              <a:prstClr val="black"/>
            </a:innerShdw>
          </a:effectLst>
        </p:spPr>
        <p:txBody>
          <a:bodyPr/>
          <a:lstStyle/>
          <a:p>
            <a:pPr eaLnBrk="1" hangingPunct="1">
              <a:defRPr/>
            </a:pPr>
            <a:r>
              <a:rPr lang="en-US" sz="600" b="1" spc="-150" dirty="0">
                <a:cs typeface="Arial" panose="020B0604020202020204" pitchFamily="34" charset="0"/>
                <a:sym typeface="Arial" charset="0"/>
              </a:rPr>
              <a:t>11</a:t>
            </a:r>
          </a:p>
        </p:txBody>
      </p:sp>
      <p:sp>
        <p:nvSpPr>
          <p:cNvPr id="74" name="Decagon 73">
            <a:extLst>
              <a:ext uri="{FF2B5EF4-FFF2-40B4-BE49-F238E27FC236}">
                <a16:creationId xmlns:a16="http://schemas.microsoft.com/office/drawing/2014/main" id="{3B5A91FF-FD90-A1EA-F14F-D73641F6EA2D}"/>
              </a:ext>
            </a:extLst>
          </p:cNvPr>
          <p:cNvSpPr/>
          <p:nvPr/>
        </p:nvSpPr>
        <p:spPr bwMode="auto">
          <a:xfrm>
            <a:off x="4846342" y="1032048"/>
            <a:ext cx="248016" cy="245873"/>
          </a:xfrm>
          <a:prstGeom prst="decagon">
            <a:avLst/>
          </a:prstGeom>
          <a:solidFill>
            <a:srgbClr val="FFC000"/>
          </a:solidFill>
          <a:ln>
            <a:solidFill>
              <a:schemeClr val="tx1"/>
            </a:solidFill>
          </a:ln>
          <a:effectLst>
            <a:innerShdw blurRad="114300">
              <a:prstClr val="black"/>
            </a:innerShdw>
          </a:effectLst>
        </p:spPr>
        <p:txBody>
          <a:bodyPr/>
          <a:lstStyle/>
          <a:p>
            <a:pPr eaLnBrk="1" hangingPunct="1">
              <a:defRPr/>
            </a:pPr>
            <a:r>
              <a:rPr lang="en-US" sz="700" b="1" dirty="0">
                <a:solidFill>
                  <a:schemeClr val="tx1"/>
                </a:solidFill>
                <a:cs typeface="Arial" panose="020B0604020202020204" pitchFamily="34" charset="0"/>
                <a:sym typeface="Arial" charset="0"/>
              </a:rPr>
              <a:t>3</a:t>
            </a:r>
          </a:p>
        </p:txBody>
      </p:sp>
      <p:sp>
        <p:nvSpPr>
          <p:cNvPr id="76" name="Decagon 75">
            <a:extLst>
              <a:ext uri="{FF2B5EF4-FFF2-40B4-BE49-F238E27FC236}">
                <a16:creationId xmlns:a16="http://schemas.microsoft.com/office/drawing/2014/main" id="{7D0D8452-1789-D364-CF4C-3CE1BAFF0F19}"/>
              </a:ext>
            </a:extLst>
          </p:cNvPr>
          <p:cNvSpPr/>
          <p:nvPr/>
        </p:nvSpPr>
        <p:spPr bwMode="auto">
          <a:xfrm>
            <a:off x="6585012" y="5598484"/>
            <a:ext cx="283287" cy="264292"/>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700" b="1" dirty="0">
                <a:cs typeface="Arial" panose="020B0604020202020204" pitchFamily="34" charset="0"/>
                <a:sym typeface="Arial" charset="0"/>
              </a:rPr>
              <a:t>7</a:t>
            </a:r>
          </a:p>
        </p:txBody>
      </p:sp>
      <p:sp>
        <p:nvSpPr>
          <p:cNvPr id="77" name="Decagon 76">
            <a:extLst>
              <a:ext uri="{FF2B5EF4-FFF2-40B4-BE49-F238E27FC236}">
                <a16:creationId xmlns:a16="http://schemas.microsoft.com/office/drawing/2014/main" id="{48F4E6D1-5A4B-98E2-50DD-30D9ABF1DDBD}"/>
              </a:ext>
            </a:extLst>
          </p:cNvPr>
          <p:cNvSpPr/>
          <p:nvPr/>
        </p:nvSpPr>
        <p:spPr bwMode="auto">
          <a:xfrm>
            <a:off x="5177156" y="5695231"/>
            <a:ext cx="277301" cy="243423"/>
          </a:xfrm>
          <a:prstGeom prst="decagon">
            <a:avLst/>
          </a:prstGeom>
          <a:solidFill>
            <a:srgbClr val="FFC000"/>
          </a:solidFill>
          <a:ln>
            <a:solidFill>
              <a:schemeClr val="tx1"/>
            </a:solidFill>
          </a:ln>
          <a:effectLst>
            <a:innerShdw blurRad="114300">
              <a:prstClr val="black"/>
            </a:innerShdw>
          </a:effectLst>
        </p:spPr>
        <p:txBody>
          <a:bodyPr/>
          <a:lstStyle/>
          <a:p>
            <a:pPr eaLnBrk="1" hangingPunct="1">
              <a:defRPr/>
            </a:pPr>
            <a:r>
              <a:rPr lang="en-US" sz="700" b="1" dirty="0">
                <a:solidFill>
                  <a:schemeClr val="tx1"/>
                </a:solidFill>
                <a:cs typeface="Arial" panose="020B0604020202020204" pitchFamily="34" charset="0"/>
                <a:sym typeface="Arial" charset="0"/>
              </a:rPr>
              <a:t>2</a:t>
            </a:r>
          </a:p>
        </p:txBody>
      </p:sp>
      <p:grpSp>
        <p:nvGrpSpPr>
          <p:cNvPr id="78" name="Group 280">
            <a:extLst>
              <a:ext uri="{FF2B5EF4-FFF2-40B4-BE49-F238E27FC236}">
                <a16:creationId xmlns:a16="http://schemas.microsoft.com/office/drawing/2014/main" id="{D09EB643-6133-7D18-E7F0-F495170DDBD7}"/>
              </a:ext>
            </a:extLst>
          </p:cNvPr>
          <p:cNvGrpSpPr>
            <a:grpSpLocks/>
          </p:cNvGrpSpPr>
          <p:nvPr/>
        </p:nvGrpSpPr>
        <p:grpSpPr bwMode="auto">
          <a:xfrm>
            <a:off x="3324225" y="3435350"/>
            <a:ext cx="171450" cy="142875"/>
            <a:chOff x="0" y="0"/>
            <a:chExt cx="89" cy="85"/>
          </a:xfrm>
        </p:grpSpPr>
        <p:sp>
          <p:nvSpPr>
            <p:cNvPr id="10302" name="Freeform 281">
              <a:extLst>
                <a:ext uri="{FF2B5EF4-FFF2-40B4-BE49-F238E27FC236}">
                  <a16:creationId xmlns:a16="http://schemas.microsoft.com/office/drawing/2014/main" id="{70398A45-8E07-C31E-7A33-B4CE5ED06C36}"/>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03" name="Freeform 282">
              <a:extLst>
                <a:ext uri="{FF2B5EF4-FFF2-40B4-BE49-F238E27FC236}">
                  <a16:creationId xmlns:a16="http://schemas.microsoft.com/office/drawing/2014/main" id="{920F21A4-87B8-D40C-A636-5884FBC3F833}"/>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04" name="Freeform 283">
              <a:extLst>
                <a:ext uri="{FF2B5EF4-FFF2-40B4-BE49-F238E27FC236}">
                  <a16:creationId xmlns:a16="http://schemas.microsoft.com/office/drawing/2014/main" id="{4ADECDC3-F5AE-D659-A54A-D76487D9938E}"/>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05" name="Freeform 284">
              <a:extLst>
                <a:ext uri="{FF2B5EF4-FFF2-40B4-BE49-F238E27FC236}">
                  <a16:creationId xmlns:a16="http://schemas.microsoft.com/office/drawing/2014/main" id="{94A3747A-49A1-6A19-42F8-A820C4A2B88D}"/>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06" name="Freeform 285">
              <a:extLst>
                <a:ext uri="{FF2B5EF4-FFF2-40B4-BE49-F238E27FC236}">
                  <a16:creationId xmlns:a16="http://schemas.microsoft.com/office/drawing/2014/main" id="{036D66E5-A791-EBE6-5787-46515C057F4E}"/>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07" name="Freeform 286">
              <a:extLst>
                <a:ext uri="{FF2B5EF4-FFF2-40B4-BE49-F238E27FC236}">
                  <a16:creationId xmlns:a16="http://schemas.microsoft.com/office/drawing/2014/main" id="{2BC904E3-3830-8D9E-0261-4B5563A682C2}"/>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08" name="Freeform 287">
              <a:extLst>
                <a:ext uri="{FF2B5EF4-FFF2-40B4-BE49-F238E27FC236}">
                  <a16:creationId xmlns:a16="http://schemas.microsoft.com/office/drawing/2014/main" id="{D0DCA4AE-6E25-5F0D-4BE6-EF604459F522}"/>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09" name="Freeform 288">
              <a:extLst>
                <a:ext uri="{FF2B5EF4-FFF2-40B4-BE49-F238E27FC236}">
                  <a16:creationId xmlns:a16="http://schemas.microsoft.com/office/drawing/2014/main" id="{9B84B947-14BB-23D7-54B8-34A74949F1FA}"/>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10" name="Freeform 289">
              <a:extLst>
                <a:ext uri="{FF2B5EF4-FFF2-40B4-BE49-F238E27FC236}">
                  <a16:creationId xmlns:a16="http://schemas.microsoft.com/office/drawing/2014/main" id="{822F8CED-6A16-A5C7-F1D0-9A35E096D5A1}"/>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11" name="Freeform 290">
              <a:extLst>
                <a:ext uri="{FF2B5EF4-FFF2-40B4-BE49-F238E27FC236}">
                  <a16:creationId xmlns:a16="http://schemas.microsoft.com/office/drawing/2014/main" id="{56605ABA-3433-D580-1A6F-441D9156AC4C}"/>
                </a:ext>
              </a:extLst>
            </p:cNvPr>
            <p:cNvSpPr>
              <a:spLocks/>
            </p:cNvSpPr>
            <p:nvPr/>
          </p:nvSpPr>
          <p:spPr bwMode="auto">
            <a:xfrm>
              <a:off x="2" y="37"/>
              <a:ext cx="12"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12" name="Freeform 291">
              <a:extLst>
                <a:ext uri="{FF2B5EF4-FFF2-40B4-BE49-F238E27FC236}">
                  <a16:creationId xmlns:a16="http://schemas.microsoft.com/office/drawing/2014/main" id="{A0FC0244-6C19-2D75-DEA3-FF55831CB24C}"/>
                </a:ext>
              </a:extLst>
            </p:cNvPr>
            <p:cNvSpPr>
              <a:spLocks/>
            </p:cNvSpPr>
            <p:nvPr/>
          </p:nvSpPr>
          <p:spPr bwMode="auto">
            <a:xfrm>
              <a:off x="30" y="76"/>
              <a:ext cx="26" cy="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313" name="Freeform 292">
              <a:extLst>
                <a:ext uri="{FF2B5EF4-FFF2-40B4-BE49-F238E27FC236}">
                  <a16:creationId xmlns:a16="http://schemas.microsoft.com/office/drawing/2014/main" id="{E3E7227E-9820-0FCA-1B0C-29E0A44F297E}"/>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0281" name="Rectangle 13">
            <a:extLst>
              <a:ext uri="{FF2B5EF4-FFF2-40B4-BE49-F238E27FC236}">
                <a16:creationId xmlns:a16="http://schemas.microsoft.com/office/drawing/2014/main" id="{BFE0E604-EF42-586A-E6CB-3E0862931D30}"/>
              </a:ext>
            </a:extLst>
          </p:cNvPr>
          <p:cNvSpPr>
            <a:spLocks noChangeArrowheads="1"/>
          </p:cNvSpPr>
          <p:nvPr/>
        </p:nvSpPr>
        <p:spPr bwMode="auto">
          <a:xfrm>
            <a:off x="9832975" y="473075"/>
            <a:ext cx="1874838" cy="447753"/>
          </a:xfrm>
          <a:prstGeom prst="rect">
            <a:avLst/>
          </a:prstGeom>
          <a:solidFill>
            <a:srgbClr val="FFFFFF"/>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1050"/>
              </a:spcBef>
              <a:buFontTx/>
              <a:buNone/>
            </a:pPr>
            <a:r>
              <a:rPr lang="en-US" altLang="en-US" sz="900" dirty="0">
                <a:latin typeface="Arial Bold" panose="020B0704020202020204" pitchFamily="34" charset="0"/>
                <a:cs typeface="Arial Bold" panose="020B0704020202020204" pitchFamily="34" charset="0"/>
                <a:sym typeface="Arial Bold" panose="020B0704020202020204" pitchFamily="34" charset="0"/>
              </a:rPr>
              <a:t>Support in front of and behind (9)</a:t>
            </a:r>
          </a:p>
        </p:txBody>
      </p:sp>
      <p:sp>
        <p:nvSpPr>
          <p:cNvPr id="10282" name="Rectangle 13">
            <a:extLst>
              <a:ext uri="{FF2B5EF4-FFF2-40B4-BE49-F238E27FC236}">
                <a16:creationId xmlns:a16="http://schemas.microsoft.com/office/drawing/2014/main" id="{374FF0AE-B8EE-00AF-5400-B3D94E0C885A}"/>
              </a:ext>
            </a:extLst>
          </p:cNvPr>
          <p:cNvSpPr>
            <a:spLocks noChangeArrowheads="1"/>
          </p:cNvSpPr>
          <p:nvPr/>
        </p:nvSpPr>
        <p:spPr bwMode="auto">
          <a:xfrm>
            <a:off x="5799138" y="465138"/>
            <a:ext cx="2449512" cy="368300"/>
          </a:xfrm>
          <a:prstGeom prst="rect">
            <a:avLst/>
          </a:prstGeom>
          <a:solidFill>
            <a:srgbClr val="FFFFFF"/>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1050"/>
              </a:spcBef>
              <a:buFontTx/>
              <a:buNone/>
            </a:pPr>
            <a:r>
              <a:rPr lang="en-US" altLang="en-US" sz="900">
                <a:latin typeface="Arial Bold" panose="020B0704020202020204" pitchFamily="34" charset="0"/>
                <a:cs typeface="Arial Bold" panose="020B0704020202020204" pitchFamily="34" charset="0"/>
                <a:sym typeface="Arial Bold" panose="020B0704020202020204" pitchFamily="34" charset="0"/>
              </a:rPr>
              <a:t>Keeper WAITS until we are pushed up higher.</a:t>
            </a:r>
          </a:p>
        </p:txBody>
      </p:sp>
      <p:sp>
        <p:nvSpPr>
          <p:cNvPr id="10283" name="Rectangle 9">
            <a:extLst>
              <a:ext uri="{FF2B5EF4-FFF2-40B4-BE49-F238E27FC236}">
                <a16:creationId xmlns:a16="http://schemas.microsoft.com/office/drawing/2014/main" id="{6CD7654E-5944-F8E1-3D1C-A38447C06C68}"/>
              </a:ext>
            </a:extLst>
          </p:cNvPr>
          <p:cNvSpPr>
            <a:spLocks/>
          </p:cNvSpPr>
          <p:nvPr/>
        </p:nvSpPr>
        <p:spPr bwMode="auto">
          <a:xfrm>
            <a:off x="2476500" y="1577975"/>
            <a:ext cx="1716088" cy="35687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1200">
              <a:solidFill>
                <a:srgbClr val="000000"/>
              </a:solidFill>
              <a:latin typeface="Arial" panose="020B0604020202020204" pitchFamily="34" charset="0"/>
              <a:cs typeface="ヒラギノ角ゴ ProN W3" charset="0"/>
              <a:sym typeface="Arial" panose="020B0604020202020204" pitchFamily="34" charset="0"/>
            </a:endParaRPr>
          </a:p>
        </p:txBody>
      </p:sp>
      <p:pic>
        <p:nvPicPr>
          <p:cNvPr id="5" name="Picture 4">
            <a:extLst>
              <a:ext uri="{FF2B5EF4-FFF2-40B4-BE49-F238E27FC236}">
                <a16:creationId xmlns:a16="http://schemas.microsoft.com/office/drawing/2014/main" id="{FB6F0864-FD7A-D111-10AA-CDF2C23740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3370263"/>
            <a:ext cx="2698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26">
            <a:extLst>
              <a:ext uri="{FF2B5EF4-FFF2-40B4-BE49-F238E27FC236}">
                <a16:creationId xmlns:a16="http://schemas.microsoft.com/office/drawing/2014/main" id="{84CB5893-4DD0-2E5B-67B8-3FEE343C7091}"/>
              </a:ext>
            </a:extLst>
          </p:cNvPr>
          <p:cNvSpPr>
            <a:spLocks noChangeArrowheads="1"/>
          </p:cNvSpPr>
          <p:nvPr/>
        </p:nvSpPr>
        <p:spPr bwMode="auto">
          <a:xfrm>
            <a:off x="4283461" y="1871057"/>
            <a:ext cx="232913" cy="24673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rPr>
              <a:t>J</a:t>
            </a:r>
          </a:p>
        </p:txBody>
      </p:sp>
      <p:sp>
        <p:nvSpPr>
          <p:cNvPr id="7" name="Oval 26">
            <a:extLst>
              <a:ext uri="{FF2B5EF4-FFF2-40B4-BE49-F238E27FC236}">
                <a16:creationId xmlns:a16="http://schemas.microsoft.com/office/drawing/2014/main" id="{263BD3D7-4940-E78A-0ED3-2EF862E3512F}"/>
              </a:ext>
            </a:extLst>
          </p:cNvPr>
          <p:cNvSpPr>
            <a:spLocks noChangeArrowheads="1"/>
          </p:cNvSpPr>
          <p:nvPr/>
        </p:nvSpPr>
        <p:spPr bwMode="auto">
          <a:xfrm>
            <a:off x="4680990" y="3176520"/>
            <a:ext cx="251812" cy="242988"/>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rPr>
              <a:t>I</a:t>
            </a:r>
          </a:p>
        </p:txBody>
      </p:sp>
      <p:sp>
        <p:nvSpPr>
          <p:cNvPr id="8" name="Oval 26">
            <a:extLst>
              <a:ext uri="{FF2B5EF4-FFF2-40B4-BE49-F238E27FC236}">
                <a16:creationId xmlns:a16="http://schemas.microsoft.com/office/drawing/2014/main" id="{EEE36AB1-7211-73FA-BDA3-4BFD3107C7DC}"/>
              </a:ext>
            </a:extLst>
          </p:cNvPr>
          <p:cNvSpPr>
            <a:spLocks noChangeArrowheads="1"/>
          </p:cNvSpPr>
          <p:nvPr/>
        </p:nvSpPr>
        <p:spPr bwMode="auto">
          <a:xfrm>
            <a:off x="4294840" y="4808713"/>
            <a:ext cx="240512" cy="24432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H</a:t>
            </a:r>
          </a:p>
        </p:txBody>
      </p:sp>
      <p:sp>
        <p:nvSpPr>
          <p:cNvPr id="9" name="Oval 26">
            <a:extLst>
              <a:ext uri="{FF2B5EF4-FFF2-40B4-BE49-F238E27FC236}">
                <a16:creationId xmlns:a16="http://schemas.microsoft.com/office/drawing/2014/main" id="{F4BB64D2-1B8F-2902-1CDB-B6D2ECBE8E44}"/>
              </a:ext>
            </a:extLst>
          </p:cNvPr>
          <p:cNvSpPr>
            <a:spLocks noChangeArrowheads="1"/>
          </p:cNvSpPr>
          <p:nvPr/>
        </p:nvSpPr>
        <p:spPr bwMode="auto">
          <a:xfrm>
            <a:off x="5872549" y="1708665"/>
            <a:ext cx="247444" cy="253384"/>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G</a:t>
            </a:r>
          </a:p>
        </p:txBody>
      </p:sp>
      <p:sp>
        <p:nvSpPr>
          <p:cNvPr id="10" name="Oval 26">
            <a:extLst>
              <a:ext uri="{FF2B5EF4-FFF2-40B4-BE49-F238E27FC236}">
                <a16:creationId xmlns:a16="http://schemas.microsoft.com/office/drawing/2014/main" id="{F0AD0580-5C9D-452E-4338-52BC91D4A1CB}"/>
              </a:ext>
            </a:extLst>
          </p:cNvPr>
          <p:cNvSpPr>
            <a:spLocks noChangeArrowheads="1"/>
          </p:cNvSpPr>
          <p:nvPr/>
        </p:nvSpPr>
        <p:spPr bwMode="auto">
          <a:xfrm>
            <a:off x="6630195" y="3025077"/>
            <a:ext cx="246716" cy="25653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F</a:t>
            </a:r>
          </a:p>
        </p:txBody>
      </p:sp>
      <p:sp>
        <p:nvSpPr>
          <p:cNvPr id="11" name="Oval 26">
            <a:extLst>
              <a:ext uri="{FF2B5EF4-FFF2-40B4-BE49-F238E27FC236}">
                <a16:creationId xmlns:a16="http://schemas.microsoft.com/office/drawing/2014/main" id="{05C0D426-A097-B671-00E8-D6D55166CCE5}"/>
              </a:ext>
            </a:extLst>
          </p:cNvPr>
          <p:cNvSpPr>
            <a:spLocks noChangeArrowheads="1"/>
          </p:cNvSpPr>
          <p:nvPr/>
        </p:nvSpPr>
        <p:spPr bwMode="auto">
          <a:xfrm>
            <a:off x="5881998" y="4479258"/>
            <a:ext cx="244845" cy="235218"/>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E</a:t>
            </a:r>
          </a:p>
        </p:txBody>
      </p:sp>
      <p:sp>
        <p:nvSpPr>
          <p:cNvPr id="12" name="Oval 26">
            <a:extLst>
              <a:ext uri="{FF2B5EF4-FFF2-40B4-BE49-F238E27FC236}">
                <a16:creationId xmlns:a16="http://schemas.microsoft.com/office/drawing/2014/main" id="{BB60D0DB-B8C8-AA87-36C4-5150958BFE0F}"/>
              </a:ext>
            </a:extLst>
          </p:cNvPr>
          <p:cNvSpPr>
            <a:spLocks noChangeArrowheads="1"/>
          </p:cNvSpPr>
          <p:nvPr/>
        </p:nvSpPr>
        <p:spPr bwMode="auto">
          <a:xfrm>
            <a:off x="7886837" y="1509737"/>
            <a:ext cx="248361" cy="24732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D</a:t>
            </a:r>
          </a:p>
        </p:txBody>
      </p:sp>
      <p:sp>
        <p:nvSpPr>
          <p:cNvPr id="13" name="Oval 26">
            <a:extLst>
              <a:ext uri="{FF2B5EF4-FFF2-40B4-BE49-F238E27FC236}">
                <a16:creationId xmlns:a16="http://schemas.microsoft.com/office/drawing/2014/main" id="{CA843912-4637-F312-66E5-22C344184146}"/>
              </a:ext>
            </a:extLst>
          </p:cNvPr>
          <p:cNvSpPr>
            <a:spLocks noChangeArrowheads="1"/>
          </p:cNvSpPr>
          <p:nvPr/>
        </p:nvSpPr>
        <p:spPr bwMode="auto">
          <a:xfrm>
            <a:off x="8646430" y="3170040"/>
            <a:ext cx="246131" cy="255948"/>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B</a:t>
            </a:r>
          </a:p>
        </p:txBody>
      </p:sp>
      <p:sp>
        <p:nvSpPr>
          <p:cNvPr id="14" name="Oval 26">
            <a:extLst>
              <a:ext uri="{FF2B5EF4-FFF2-40B4-BE49-F238E27FC236}">
                <a16:creationId xmlns:a16="http://schemas.microsoft.com/office/drawing/2014/main" id="{B2F9FE29-63B2-4BD6-FF2F-316F807EE2F3}"/>
              </a:ext>
            </a:extLst>
          </p:cNvPr>
          <p:cNvSpPr>
            <a:spLocks noChangeArrowheads="1"/>
          </p:cNvSpPr>
          <p:nvPr/>
        </p:nvSpPr>
        <p:spPr bwMode="auto">
          <a:xfrm>
            <a:off x="8534548" y="2411425"/>
            <a:ext cx="257211" cy="25646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C</a:t>
            </a:r>
          </a:p>
        </p:txBody>
      </p:sp>
      <p:sp>
        <p:nvSpPr>
          <p:cNvPr id="15" name="Oval 26">
            <a:extLst>
              <a:ext uri="{FF2B5EF4-FFF2-40B4-BE49-F238E27FC236}">
                <a16:creationId xmlns:a16="http://schemas.microsoft.com/office/drawing/2014/main" id="{A11503B9-A589-C472-F1AB-E4770B34D0DC}"/>
              </a:ext>
            </a:extLst>
          </p:cNvPr>
          <p:cNvSpPr>
            <a:spLocks noChangeArrowheads="1"/>
          </p:cNvSpPr>
          <p:nvPr/>
        </p:nvSpPr>
        <p:spPr bwMode="auto">
          <a:xfrm>
            <a:off x="8064593" y="4244976"/>
            <a:ext cx="244682" cy="245937"/>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A</a:t>
            </a:r>
          </a:p>
        </p:txBody>
      </p:sp>
      <p:sp>
        <p:nvSpPr>
          <p:cNvPr id="16" name="Decagon 15">
            <a:extLst>
              <a:ext uri="{FF2B5EF4-FFF2-40B4-BE49-F238E27FC236}">
                <a16:creationId xmlns:a16="http://schemas.microsoft.com/office/drawing/2014/main" id="{7C7D258A-6DE6-9AA0-32CE-756868A7A3D9}"/>
              </a:ext>
            </a:extLst>
          </p:cNvPr>
          <p:cNvSpPr/>
          <p:nvPr/>
        </p:nvSpPr>
        <p:spPr bwMode="auto">
          <a:xfrm>
            <a:off x="5189924" y="2495169"/>
            <a:ext cx="298064" cy="259664"/>
          </a:xfrm>
          <a:prstGeom prst="decagon">
            <a:avLst/>
          </a:prstGeom>
          <a:solidFill>
            <a:schemeClr val="bg1">
              <a:lumMod val="40000"/>
              <a:lumOff val="60000"/>
            </a:schemeClr>
          </a:solidFill>
          <a:ln>
            <a:solidFill>
              <a:schemeClr val="tx1"/>
            </a:solidFill>
          </a:ln>
          <a:effectLst>
            <a:glow rad="63500">
              <a:schemeClr val="accent2">
                <a:satMod val="175000"/>
                <a:alpha val="40000"/>
              </a:schemeClr>
            </a:glow>
          </a:effectLst>
        </p:spPr>
        <p:txBody>
          <a:bodyPr/>
          <a:lstStyle/>
          <a:p>
            <a:pPr eaLnBrk="1" hangingPunct="1">
              <a:defRPr/>
            </a:pPr>
            <a:r>
              <a:rPr lang="en-US" sz="600" b="1" spc="-150" dirty="0">
                <a:cs typeface="Arial" panose="020B0604020202020204" pitchFamily="34" charset="0"/>
                <a:sym typeface="Arial" charset="0"/>
              </a:rPr>
              <a:t>10</a:t>
            </a:r>
          </a:p>
        </p:txBody>
      </p:sp>
      <p:sp>
        <p:nvSpPr>
          <p:cNvPr id="17" name="Decagon 16">
            <a:extLst>
              <a:ext uri="{FF2B5EF4-FFF2-40B4-BE49-F238E27FC236}">
                <a16:creationId xmlns:a16="http://schemas.microsoft.com/office/drawing/2014/main" id="{41340DA8-F8B3-F885-D25A-94955FA78C47}"/>
              </a:ext>
            </a:extLst>
          </p:cNvPr>
          <p:cNvSpPr/>
          <p:nvPr/>
        </p:nvSpPr>
        <p:spPr bwMode="auto">
          <a:xfrm>
            <a:off x="3908519" y="3334726"/>
            <a:ext cx="281280" cy="262550"/>
          </a:xfrm>
          <a:prstGeom prst="decagon">
            <a:avLst/>
          </a:prstGeom>
          <a:solidFill>
            <a:srgbClr val="00B0F0"/>
          </a:solidFill>
          <a:ln>
            <a:solidFill>
              <a:schemeClr val="tx1"/>
            </a:solidFill>
          </a:ln>
          <a:effectLst>
            <a:glow rad="63500">
              <a:schemeClr val="accent2">
                <a:satMod val="175000"/>
                <a:alpha val="40000"/>
              </a:schemeClr>
            </a:glow>
          </a:effectLst>
        </p:spPr>
        <p:txBody>
          <a:bodyPr/>
          <a:lstStyle/>
          <a:p>
            <a:pPr eaLnBrk="1" hangingPunct="1">
              <a:defRPr/>
            </a:pPr>
            <a:r>
              <a:rPr lang="en-US" sz="700" b="1" dirty="0">
                <a:cs typeface="Arial" panose="020B0604020202020204" pitchFamily="34" charset="0"/>
                <a:sym typeface="Arial" charset="0"/>
              </a:rPr>
              <a:t>6</a:t>
            </a:r>
          </a:p>
        </p:txBody>
      </p:sp>
      <p:sp>
        <p:nvSpPr>
          <p:cNvPr id="10301" name="Text Box 24">
            <a:extLst>
              <a:ext uri="{FF2B5EF4-FFF2-40B4-BE49-F238E27FC236}">
                <a16:creationId xmlns:a16="http://schemas.microsoft.com/office/drawing/2014/main" id="{C9A19ACD-40D4-C39B-95C6-48419FFD8549}"/>
              </a:ext>
            </a:extLst>
          </p:cNvPr>
          <p:cNvSpPr txBox="1">
            <a:spLocks noChangeArrowheads="1"/>
          </p:cNvSpPr>
          <p:nvPr/>
        </p:nvSpPr>
        <p:spPr bwMode="auto">
          <a:xfrm>
            <a:off x="208643" y="1455080"/>
            <a:ext cx="1927225" cy="4408488"/>
          </a:xfrm>
          <a:prstGeom prst="rect">
            <a:avLst/>
          </a:prstGeom>
          <a:solidFill>
            <a:srgbClr val="FFC000"/>
          </a:solidFill>
          <a:ln w="9525">
            <a:solidFill>
              <a:schemeClr val="bg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s-ES_tradnl" altLang="en-US" sz="1100" b="1">
                <a:latin typeface="Arial" panose="020B0604020202020204" pitchFamily="34" charset="0"/>
                <a:cs typeface="Arial" panose="020B0604020202020204" pitchFamily="34" charset="0"/>
              </a:rPr>
              <a:t>Opponents press HIGH and STOP us building out from the back.</a:t>
            </a:r>
          </a:p>
          <a:p>
            <a:pPr algn="ctr" eaLnBrk="1" hangingPunct="1">
              <a:lnSpc>
                <a:spcPct val="100000"/>
              </a:lnSpc>
              <a:spcBef>
                <a:spcPct val="50000"/>
              </a:spcBef>
              <a:buFontTx/>
              <a:buNone/>
            </a:pPr>
            <a:r>
              <a:rPr lang="es-ES_tradnl" altLang="en-US" sz="1100" b="1">
                <a:latin typeface="Arial" panose="020B0604020202020204" pitchFamily="34" charset="0"/>
                <a:cs typeface="Arial" panose="020B0604020202020204" pitchFamily="34" charset="0"/>
              </a:rPr>
              <a:t>Support off the ball for a flick on behind the defense and here it’s (7) and (11). </a:t>
            </a:r>
          </a:p>
          <a:p>
            <a:pPr algn="ctr" eaLnBrk="1" hangingPunct="1">
              <a:lnSpc>
                <a:spcPct val="100000"/>
              </a:lnSpc>
              <a:spcBef>
                <a:spcPct val="50000"/>
              </a:spcBef>
              <a:buFontTx/>
              <a:buNone/>
            </a:pPr>
            <a:r>
              <a:rPr lang="es-ES_tradnl" altLang="en-US" sz="1100" b="1">
                <a:latin typeface="Arial" panose="020B0604020202020204" pitchFamily="34" charset="0"/>
                <a:cs typeface="Arial" panose="020B0604020202020204" pitchFamily="34" charset="0"/>
              </a:rPr>
              <a:t>AND if opponent wins the header then support In front of (9) for the clearance, </a:t>
            </a:r>
          </a:p>
          <a:p>
            <a:pPr algn="ctr" eaLnBrk="1" hangingPunct="1">
              <a:lnSpc>
                <a:spcPct val="100000"/>
              </a:lnSpc>
              <a:spcBef>
                <a:spcPct val="50000"/>
              </a:spcBef>
              <a:buFontTx/>
              <a:buNone/>
            </a:pPr>
            <a:r>
              <a:rPr lang="es-ES_tradnl" altLang="en-US" sz="1100" b="1">
                <a:latin typeface="Arial" panose="020B0604020202020204" pitchFamily="34" charset="0"/>
                <a:cs typeface="Arial" panose="020B0604020202020204" pitchFamily="34" charset="0"/>
              </a:rPr>
              <a:t>(9) Must put in a strong challenge to make it a difficult header and clearance for defender (C).</a:t>
            </a:r>
          </a:p>
          <a:p>
            <a:pPr algn="ctr" eaLnBrk="1" hangingPunct="1">
              <a:lnSpc>
                <a:spcPct val="100000"/>
              </a:lnSpc>
              <a:spcBef>
                <a:spcPct val="50000"/>
              </a:spcBef>
              <a:buFontTx/>
              <a:buNone/>
            </a:pPr>
            <a:r>
              <a:rPr lang="es-ES_tradnl" altLang="en-US" sz="1100" b="1">
                <a:latin typeface="Arial" panose="020B0604020202020204" pitchFamily="34" charset="0"/>
                <a:cs typeface="Arial" panose="020B0604020202020204" pitchFamily="34" charset="0"/>
              </a:rPr>
              <a:t>Here it’s (3), (8) and (10) supporting in front of (9) to win the second ball.</a:t>
            </a:r>
          </a:p>
          <a:p>
            <a:pPr algn="ctr" eaLnBrk="1" hangingPunct="1">
              <a:lnSpc>
                <a:spcPct val="100000"/>
              </a:lnSpc>
              <a:spcBef>
                <a:spcPct val="50000"/>
              </a:spcBef>
              <a:buFontTx/>
              <a:buNone/>
            </a:pPr>
            <a:r>
              <a:rPr lang="es-ES_tradnl" altLang="en-US" sz="1100" b="1">
                <a:latin typeface="Arial" panose="020B0604020202020204" pitchFamily="34" charset="0"/>
                <a:cs typeface="Arial" panose="020B0604020202020204" pitchFamily="34" charset="0"/>
              </a:rPr>
              <a:t>Opponents up front will likely drop back but also likely wont do it as fast as we push up.</a:t>
            </a:r>
          </a:p>
        </p:txBody>
      </p:sp>
    </p:spTree>
    <p:extLst>
      <p:ext uri="{BB962C8B-B14F-4D97-AF65-F5344CB8AC3E}">
        <p14:creationId xmlns:p14="http://schemas.microsoft.com/office/powerpoint/2010/main" val="377204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6 -4.81481E-6 L 0.23972 0.03797 " pathEditMode="relative" rAng="0" ptsTypes="AA">
                                      <p:cBhvr>
                                        <p:cTn id="6" dur="2250" fill="hold"/>
                                        <p:tgtEl>
                                          <p:spTgt spid="68"/>
                                        </p:tgtEl>
                                        <p:attrNameLst>
                                          <p:attrName>ppt_x</p:attrName>
                                          <p:attrName>ppt_y</p:attrName>
                                        </p:attrNameLst>
                                      </p:cBhvr>
                                      <p:rCtr x="11979" y="1898"/>
                                    </p:animMotion>
                                  </p:childTnLst>
                                </p:cTn>
                              </p:par>
                              <p:par>
                                <p:cTn id="7" presetID="42" presetClass="path" presetSubtype="0" accel="50000" decel="50000" fill="hold" nodeType="withEffect">
                                  <p:stCondLst>
                                    <p:cond delay="0"/>
                                  </p:stCondLst>
                                  <p:childTnLst>
                                    <p:animMotion origin="layout" path="M 0.22253 -0.11435 L -4.16667E-6 -7.40741E-7 " pathEditMode="relative" rAng="0" ptsTypes="AA">
                                      <p:cBhvr>
                                        <p:cTn id="8" dur="2250" spd="-100000" fill="hold"/>
                                        <p:tgtEl>
                                          <p:spTgt spid="69"/>
                                        </p:tgtEl>
                                        <p:attrNameLst>
                                          <p:attrName>ppt_x</p:attrName>
                                          <p:attrName>ppt_y</p:attrName>
                                        </p:attrNameLst>
                                      </p:cBhvr>
                                      <p:rCtr x="-11133" y="5718"/>
                                    </p:animMotion>
                                  </p:childTnLst>
                                </p:cTn>
                              </p:par>
                              <p:par>
                                <p:cTn id="9" presetID="35" presetClass="path" presetSubtype="0" accel="50000" decel="50000" fill="hold" nodeType="withEffect">
                                  <p:stCondLst>
                                    <p:cond delay="0"/>
                                  </p:stCondLst>
                                  <p:childTnLst>
                                    <p:animMotion origin="layout" path="M 1.66667E-6 -3.7037E-7 L 0.1819 -0.08449 " pathEditMode="relative" rAng="0" ptsTypes="AA">
                                      <p:cBhvr>
                                        <p:cTn id="10" dur="2250" fill="hold"/>
                                        <p:tgtEl>
                                          <p:spTgt spid="71"/>
                                        </p:tgtEl>
                                        <p:attrNameLst>
                                          <p:attrName>ppt_x</p:attrName>
                                          <p:attrName>ppt_y</p:attrName>
                                        </p:attrNameLst>
                                      </p:cBhvr>
                                      <p:rCtr x="8177" y="-3356"/>
                                    </p:animMotion>
                                  </p:childTnLst>
                                </p:cTn>
                              </p:par>
                              <p:par>
                                <p:cTn id="11" presetID="49" presetClass="path" presetSubtype="0" accel="50000" decel="50000" fill="hold" nodeType="withEffect">
                                  <p:stCondLst>
                                    <p:cond delay="0"/>
                                  </p:stCondLst>
                                  <p:childTnLst>
                                    <p:animMotion origin="layout" path="M 6.25E-7 3.7037E-7 L 0.06211 -0.1 " pathEditMode="relative" rAng="0" ptsTypes="AA">
                                      <p:cBhvr>
                                        <p:cTn id="12" dur="2250" fill="hold"/>
                                        <p:tgtEl>
                                          <p:spTgt spid="72"/>
                                        </p:tgtEl>
                                        <p:attrNameLst>
                                          <p:attrName>ppt_x</p:attrName>
                                          <p:attrName>ppt_y</p:attrName>
                                        </p:attrNameLst>
                                      </p:cBhvr>
                                      <p:rCtr x="3099" y="-5000"/>
                                    </p:animMotion>
                                  </p:childTnLst>
                                </p:cTn>
                              </p:par>
                              <p:par>
                                <p:cTn id="13" presetID="56" presetClass="path" presetSubtype="0" accel="50000" decel="50000" fill="hold" nodeType="withEffect">
                                  <p:stCondLst>
                                    <p:cond delay="0"/>
                                  </p:stCondLst>
                                  <p:childTnLst>
                                    <p:animMotion origin="layout" path="M 3.75E-6 2.77556E-17 L 0.17877 0.14213 " pathEditMode="relative" rAng="0" ptsTypes="AA">
                                      <p:cBhvr>
                                        <p:cTn id="14" dur="2000" fill="hold"/>
                                        <p:tgtEl>
                                          <p:spTgt spid="73"/>
                                        </p:tgtEl>
                                        <p:attrNameLst>
                                          <p:attrName>ppt_x</p:attrName>
                                          <p:attrName>ppt_y</p:attrName>
                                        </p:attrNameLst>
                                      </p:cBhvr>
                                      <p:rCtr x="8932" y="7106"/>
                                    </p:animMotion>
                                  </p:childTnLst>
                                </p:cTn>
                              </p:par>
                              <p:par>
                                <p:cTn id="15" presetID="56" presetClass="path" presetSubtype="0" accel="50000" decel="50000" fill="hold" nodeType="withEffect">
                                  <p:stCondLst>
                                    <p:cond delay="0"/>
                                  </p:stCondLst>
                                  <p:childTnLst>
                                    <p:animMotion origin="layout" path="M -2.29167E-6 2.96296E-6 L 0.19948 0.13958 " pathEditMode="relative" rAng="0" ptsTypes="AA">
                                      <p:cBhvr>
                                        <p:cTn id="16" dur="2250" fill="hold"/>
                                        <p:tgtEl>
                                          <p:spTgt spid="74"/>
                                        </p:tgtEl>
                                        <p:attrNameLst>
                                          <p:attrName>ppt_x</p:attrName>
                                          <p:attrName>ppt_y</p:attrName>
                                        </p:attrNameLst>
                                      </p:cBhvr>
                                      <p:rCtr x="9974" y="6968"/>
                                    </p:animMotion>
                                  </p:childTnLst>
                                </p:cTn>
                              </p:par>
                              <p:par>
                                <p:cTn id="17" presetID="49" presetClass="path" presetSubtype="0" accel="50000" decel="50000" fill="hold" nodeType="withEffect">
                                  <p:stCondLst>
                                    <p:cond delay="0"/>
                                  </p:stCondLst>
                                  <p:childTnLst>
                                    <p:animMotion origin="layout" path="M -6.25E-7 1.11111E-6 L 0.14037 0.00903 " pathEditMode="relative" rAng="0" ptsTypes="AA">
                                      <p:cBhvr>
                                        <p:cTn id="18" dur="1750" fill="hold"/>
                                        <p:tgtEl>
                                          <p:spTgt spid="16"/>
                                        </p:tgtEl>
                                        <p:attrNameLst>
                                          <p:attrName>ppt_x</p:attrName>
                                          <p:attrName>ppt_y</p:attrName>
                                        </p:attrNameLst>
                                      </p:cBhvr>
                                      <p:rCtr x="7018" y="440"/>
                                    </p:animMotion>
                                  </p:childTnLst>
                                </p:cTn>
                              </p:par>
                              <p:par>
                                <p:cTn id="19" presetID="56" presetClass="path" presetSubtype="0" accel="50000" decel="50000" fill="hold" nodeType="withEffect">
                                  <p:stCondLst>
                                    <p:cond delay="0"/>
                                  </p:stCondLst>
                                  <p:childTnLst>
                                    <p:animMotion origin="layout" path="M -2.70833E-6 1.85185E-6 L 0.16797 -0.28866 " pathEditMode="relative" rAng="0" ptsTypes="AA">
                                      <p:cBhvr>
                                        <p:cTn id="20" dur="2000" fill="hold"/>
                                        <p:tgtEl>
                                          <p:spTgt spid="76"/>
                                        </p:tgtEl>
                                        <p:attrNameLst>
                                          <p:attrName>ppt_x</p:attrName>
                                          <p:attrName>ppt_y</p:attrName>
                                        </p:attrNameLst>
                                      </p:cBhvr>
                                      <p:rCtr x="8398" y="-14444"/>
                                    </p:animMotion>
                                  </p:childTnLst>
                                </p:cTn>
                              </p:par>
                              <p:par>
                                <p:cTn id="21" presetID="56" presetClass="path" presetSubtype="0" accel="50000" decel="50000" fill="hold" nodeType="withEffect">
                                  <p:stCondLst>
                                    <p:cond delay="0"/>
                                  </p:stCondLst>
                                  <p:childTnLst>
                                    <p:animMotion origin="layout" path="M 2.5E-6 1.85185E-6 L 0.14596 -0.23426 " pathEditMode="relative" rAng="0" ptsTypes="AA">
                                      <p:cBhvr>
                                        <p:cTn id="22" dur="2000" fill="hold"/>
                                        <p:tgtEl>
                                          <p:spTgt spid="77"/>
                                        </p:tgtEl>
                                        <p:attrNameLst>
                                          <p:attrName>ppt_x</p:attrName>
                                          <p:attrName>ppt_y</p:attrName>
                                        </p:attrNameLst>
                                      </p:cBhvr>
                                      <p:rCtr x="7292" y="-11713"/>
                                    </p:animMotion>
                                  </p:childTnLst>
                                </p:cTn>
                              </p:par>
                              <p:par>
                                <p:cTn id="23" presetID="63" presetClass="path" presetSubtype="0" accel="50000" decel="50000" fill="hold" nodeType="withEffect">
                                  <p:stCondLst>
                                    <p:cond delay="0"/>
                                  </p:stCondLst>
                                  <p:childTnLst>
                                    <p:animMotion origin="layout" path="M 2.5E-6 -2.59259E-6 L 0.37825 -0.11574 " pathEditMode="relative" rAng="0" ptsTypes="AA">
                                      <p:cBhvr>
                                        <p:cTn id="24" dur="3000" fill="hold"/>
                                        <p:tgtEl>
                                          <p:spTgt spid="78"/>
                                        </p:tgtEl>
                                        <p:attrNameLst>
                                          <p:attrName>ppt_x</p:attrName>
                                          <p:attrName>ppt_y</p:attrName>
                                        </p:attrNameLst>
                                      </p:cBhvr>
                                      <p:rCtr x="18906" y="-5787"/>
                                    </p:animMotion>
                                  </p:childTnLst>
                                </p:cTn>
                              </p:par>
                              <p:par>
                                <p:cTn id="25" presetID="63" presetClass="path" presetSubtype="0" accel="50000" decel="50000" fill="hold" nodeType="withEffect">
                                  <p:stCondLst>
                                    <p:cond delay="0"/>
                                  </p:stCondLst>
                                  <p:childTnLst>
                                    <p:animMotion origin="layout" path="M -2.70833E-6 -7.40741E-7 L 0.10651 -0.10463 " pathEditMode="relative" rAng="0" ptsTypes="AA">
                                      <p:cBhvr>
                                        <p:cTn id="26" dur="2750" fill="hold"/>
                                        <p:tgtEl>
                                          <p:spTgt spid="5"/>
                                        </p:tgtEl>
                                        <p:attrNameLst>
                                          <p:attrName>ppt_x</p:attrName>
                                          <p:attrName>ppt_y</p:attrName>
                                        </p:attrNameLst>
                                      </p:cBhvr>
                                      <p:rCtr x="5326" y="-5231"/>
                                    </p:animMotion>
                                  </p:childTnLst>
                                </p:cTn>
                              </p:par>
                              <p:par>
                                <p:cTn id="27" presetID="42" presetClass="path" presetSubtype="0" accel="50000" decel="50000" fill="hold" nodeType="withEffect">
                                  <p:stCondLst>
                                    <p:cond delay="0"/>
                                  </p:stCondLst>
                                  <p:childTnLst>
                                    <p:animMotion origin="layout" path="M -1.25E-6 -4.07407E-6 L 0.11185 -0.05 " pathEditMode="relative" rAng="0" ptsTypes="AA">
                                      <p:cBhvr>
                                        <p:cTn id="28" dur="2000" fill="hold"/>
                                        <p:tgtEl>
                                          <p:spTgt spid="17"/>
                                        </p:tgtEl>
                                        <p:attrNameLst>
                                          <p:attrName>ppt_x</p:attrName>
                                          <p:attrName>ppt_y</p:attrName>
                                        </p:attrNameLst>
                                      </p:cBhvr>
                                      <p:rCtr x="5586"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D260C3-C624-FD33-0801-C220EEC1A5EF}"/>
              </a:ext>
            </a:extLst>
          </p:cNvPr>
          <p:cNvSpPr txBox="1"/>
          <p:nvPr/>
        </p:nvSpPr>
        <p:spPr>
          <a:xfrm>
            <a:off x="1919288" y="1268413"/>
            <a:ext cx="8424862" cy="1824346"/>
          </a:xfrm>
          <a:prstGeom prst="rect">
            <a:avLst/>
          </a:prstGeom>
          <a:solidFill>
            <a:srgbClr val="F8F8F8"/>
          </a:solidFill>
          <a:ln>
            <a:solidFill>
              <a:schemeClr val="tx1"/>
            </a:solidFill>
          </a:ln>
        </p:spPr>
        <p:txBody>
          <a:bodyPr>
            <a:spAutoFit/>
          </a:bodyPr>
          <a:lstStyle/>
          <a:p>
            <a:pPr algn="ctr" eaLnBrk="1" hangingPunct="1">
              <a:lnSpc>
                <a:spcPct val="120000"/>
              </a:lnSpc>
              <a:buFont typeface="Wingdings 2" panose="05020102010507070707" pitchFamily="18" charset="2"/>
              <a:buNone/>
              <a:defRPr/>
            </a:pPr>
            <a:r>
              <a:rPr lang="en-US" altLang="en-US" sz="5400" b="1" kern="0" dirty="0">
                <a:ea typeface="+mn-ea"/>
                <a:cs typeface="Arial" panose="020B0604020202020204" pitchFamily="34" charset="0"/>
              </a:rPr>
              <a:t>Phase Two (1-4-4-2)</a:t>
            </a:r>
          </a:p>
          <a:p>
            <a:pPr algn="ctr" eaLnBrk="1" hangingPunct="1">
              <a:lnSpc>
                <a:spcPct val="120000"/>
              </a:lnSpc>
              <a:defRPr/>
            </a:pPr>
            <a:r>
              <a:rPr lang="en-US" altLang="en-US" sz="1800" b="1" dirty="0"/>
              <a:t>We haven't shown defenders dropping off as they invariably would to enable the clarity of the attacking movements to be seen</a:t>
            </a:r>
            <a:r>
              <a:rPr lang="en-US" altLang="en-US" sz="2400" b="1" dirty="0"/>
              <a:t>.</a:t>
            </a:r>
          </a:p>
        </p:txBody>
      </p:sp>
    </p:spTree>
    <p:extLst>
      <p:ext uri="{BB962C8B-B14F-4D97-AF65-F5344CB8AC3E}">
        <p14:creationId xmlns:p14="http://schemas.microsoft.com/office/powerpoint/2010/main" val="3408882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1">
            <a:extLst>
              <a:ext uri="{FF2B5EF4-FFF2-40B4-BE49-F238E27FC236}">
                <a16:creationId xmlns:a16="http://schemas.microsoft.com/office/drawing/2014/main" id="{04B5367C-7070-DC45-40B1-8F0891C2EC9E}"/>
              </a:ext>
            </a:extLst>
          </p:cNvPr>
          <p:cNvSpPr>
            <a:spLocks/>
          </p:cNvSpPr>
          <p:nvPr/>
        </p:nvSpPr>
        <p:spPr bwMode="auto">
          <a:xfrm>
            <a:off x="2005013" y="3021013"/>
            <a:ext cx="1228725" cy="1296987"/>
          </a:xfrm>
          <a:prstGeom prst="ellipse">
            <a:avLst/>
          </a:prstGeom>
          <a:noFill/>
          <a:ln w="28575">
            <a:solidFill>
              <a:srgbClr val="FFFFFF"/>
            </a:solidFill>
            <a:round/>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sp>
        <p:nvSpPr>
          <p:cNvPr id="26627" name="Rectangle 2">
            <a:extLst>
              <a:ext uri="{FF2B5EF4-FFF2-40B4-BE49-F238E27FC236}">
                <a16:creationId xmlns:a16="http://schemas.microsoft.com/office/drawing/2014/main" id="{7D8D7F12-3493-8D1F-3ADA-4F95B695EFE7}"/>
              </a:ext>
            </a:extLst>
          </p:cNvPr>
          <p:cNvSpPr>
            <a:spLocks/>
          </p:cNvSpPr>
          <p:nvPr/>
        </p:nvSpPr>
        <p:spPr bwMode="auto">
          <a:xfrm>
            <a:off x="1477963" y="2598738"/>
            <a:ext cx="1225550" cy="2595562"/>
          </a:xfrm>
          <a:prstGeom prst="rect">
            <a:avLst/>
          </a:prstGeom>
          <a:solidFill>
            <a:srgbClr val="00990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grpSp>
        <p:nvGrpSpPr>
          <p:cNvPr id="11268" name="Group 3">
            <a:extLst>
              <a:ext uri="{FF2B5EF4-FFF2-40B4-BE49-F238E27FC236}">
                <a16:creationId xmlns:a16="http://schemas.microsoft.com/office/drawing/2014/main" id="{18C3F554-E0FB-BAA9-E531-AB04A6709D16}"/>
              </a:ext>
            </a:extLst>
          </p:cNvPr>
          <p:cNvGrpSpPr>
            <a:grpSpLocks/>
          </p:cNvGrpSpPr>
          <p:nvPr/>
        </p:nvGrpSpPr>
        <p:grpSpPr bwMode="auto">
          <a:xfrm>
            <a:off x="1436689" y="376239"/>
            <a:ext cx="9293225" cy="6084887"/>
            <a:chOff x="0" y="0"/>
            <a:chExt cx="5853" cy="3832"/>
          </a:xfrm>
          <a:solidFill>
            <a:srgbClr val="00B050"/>
          </a:solidFill>
        </p:grpSpPr>
        <p:sp>
          <p:nvSpPr>
            <p:cNvPr id="11329" name="Rectangle 4">
              <a:extLst>
                <a:ext uri="{FF2B5EF4-FFF2-40B4-BE49-F238E27FC236}">
                  <a16:creationId xmlns:a16="http://schemas.microsoft.com/office/drawing/2014/main" id="{7FBF91DB-A2D7-844C-B32D-8F3C513DBEE5}"/>
                </a:ext>
              </a:extLst>
            </p:cNvPr>
            <p:cNvSpPr>
              <a:spLocks/>
            </p:cNvSpPr>
            <p:nvPr/>
          </p:nvSpPr>
          <p:spPr bwMode="auto">
            <a:xfrm>
              <a:off x="23" y="20"/>
              <a:ext cx="5828" cy="3803"/>
            </a:xfrm>
            <a:prstGeom prst="rect">
              <a:avLst/>
            </a:prstGeom>
            <a:grp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endParaRPr>
            </a:p>
          </p:txBody>
        </p:sp>
        <p:sp>
          <p:nvSpPr>
            <p:cNvPr id="11330" name="Freeform 5">
              <a:extLst>
                <a:ext uri="{FF2B5EF4-FFF2-40B4-BE49-F238E27FC236}">
                  <a16:creationId xmlns:a16="http://schemas.microsoft.com/office/drawing/2014/main" id="{D0574DEC-CAF8-2FA5-802B-9D9BD34215EF}"/>
                </a:ext>
              </a:extLst>
            </p:cNvPr>
            <p:cNvSpPr>
              <a:spLocks/>
            </p:cNvSpPr>
            <p:nvPr/>
          </p:nvSpPr>
          <p:spPr bwMode="auto">
            <a:xfrm rot="2940000">
              <a:off x="80" y="-13"/>
              <a:ext cx="51"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p>
          </p:txBody>
        </p:sp>
        <p:sp>
          <p:nvSpPr>
            <p:cNvPr id="11331" name="Freeform 6">
              <a:extLst>
                <a:ext uri="{FF2B5EF4-FFF2-40B4-BE49-F238E27FC236}">
                  <a16:creationId xmlns:a16="http://schemas.microsoft.com/office/drawing/2014/main" id="{6F876D42-B73A-5462-723B-9DB6390E3F10}"/>
                </a:ext>
              </a:extLst>
            </p:cNvPr>
            <p:cNvSpPr>
              <a:spLocks/>
            </p:cNvSpPr>
            <p:nvPr/>
          </p:nvSpPr>
          <p:spPr bwMode="auto">
            <a:xfrm rot="-2340000">
              <a:off x="58" y="3636"/>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p>
          </p:txBody>
        </p:sp>
        <p:sp>
          <p:nvSpPr>
            <p:cNvPr id="11332" name="Freeform 7">
              <a:extLst>
                <a:ext uri="{FF2B5EF4-FFF2-40B4-BE49-F238E27FC236}">
                  <a16:creationId xmlns:a16="http://schemas.microsoft.com/office/drawing/2014/main" id="{E8FEF33A-73D6-BEC2-6DE3-E764C359F05F}"/>
                </a:ext>
              </a:extLst>
            </p:cNvPr>
            <p:cNvSpPr>
              <a:spLocks/>
            </p:cNvSpPr>
            <p:nvPr/>
          </p:nvSpPr>
          <p:spPr bwMode="auto">
            <a:xfrm rot="8040000">
              <a:off x="5740" y="-6"/>
              <a:ext cx="52"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p>
          </p:txBody>
        </p:sp>
        <p:sp>
          <p:nvSpPr>
            <p:cNvPr id="11333" name="Freeform 8">
              <a:extLst>
                <a:ext uri="{FF2B5EF4-FFF2-40B4-BE49-F238E27FC236}">
                  <a16:creationId xmlns:a16="http://schemas.microsoft.com/office/drawing/2014/main" id="{1A631887-5908-00F6-F7B9-7F9605DB1979}"/>
                </a:ext>
              </a:extLst>
            </p:cNvPr>
            <p:cNvSpPr>
              <a:spLocks/>
            </p:cNvSpPr>
            <p:nvPr/>
          </p:nvSpPr>
          <p:spPr bwMode="auto">
            <a:xfrm rot="-8220000">
              <a:off x="5727" y="3635"/>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p>
          </p:txBody>
        </p:sp>
      </p:grpSp>
      <p:sp>
        <p:nvSpPr>
          <p:cNvPr id="26629" name="Rectangle 9">
            <a:extLst>
              <a:ext uri="{FF2B5EF4-FFF2-40B4-BE49-F238E27FC236}">
                <a16:creationId xmlns:a16="http://schemas.microsoft.com/office/drawing/2014/main" id="{7123A7D8-4226-DE58-835C-82DA4C43860A}"/>
              </a:ext>
            </a:extLst>
          </p:cNvPr>
          <p:cNvSpPr>
            <a:spLocks/>
          </p:cNvSpPr>
          <p:nvPr/>
        </p:nvSpPr>
        <p:spPr bwMode="auto">
          <a:xfrm>
            <a:off x="9188450" y="1644650"/>
            <a:ext cx="1538288" cy="3568700"/>
          </a:xfrm>
          <a:prstGeom prst="rect">
            <a:avLst/>
          </a:prstGeom>
          <a:solidFill>
            <a:srgbClr val="00B05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ndParaRPr>
          </a:p>
        </p:txBody>
      </p:sp>
      <p:sp>
        <p:nvSpPr>
          <p:cNvPr id="26631" name="Rectangle 11">
            <a:extLst>
              <a:ext uri="{FF2B5EF4-FFF2-40B4-BE49-F238E27FC236}">
                <a16:creationId xmlns:a16="http://schemas.microsoft.com/office/drawing/2014/main" id="{B6E99D5B-80F8-200C-6DE2-DD0D5346D0DF}"/>
              </a:ext>
            </a:extLst>
          </p:cNvPr>
          <p:cNvSpPr>
            <a:spLocks/>
          </p:cNvSpPr>
          <p:nvPr/>
        </p:nvSpPr>
        <p:spPr bwMode="auto">
          <a:xfrm>
            <a:off x="10726738" y="2743200"/>
            <a:ext cx="200025" cy="1371600"/>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ndParaRPr>
          </a:p>
        </p:txBody>
      </p:sp>
      <p:sp>
        <p:nvSpPr>
          <p:cNvPr id="12295" name="Line 12">
            <a:extLst>
              <a:ext uri="{FF2B5EF4-FFF2-40B4-BE49-F238E27FC236}">
                <a16:creationId xmlns:a16="http://schemas.microsoft.com/office/drawing/2014/main" id="{CCB938A7-7370-2DFD-9087-768B50E0FB6A}"/>
              </a:ext>
            </a:extLst>
          </p:cNvPr>
          <p:cNvSpPr>
            <a:spLocks noChangeShapeType="1"/>
          </p:cNvSpPr>
          <p:nvPr/>
        </p:nvSpPr>
        <p:spPr bwMode="auto">
          <a:xfrm>
            <a:off x="6096000" y="404813"/>
            <a:ext cx="1588" cy="6035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296" name="Rectangle 13">
            <a:extLst>
              <a:ext uri="{FF2B5EF4-FFF2-40B4-BE49-F238E27FC236}">
                <a16:creationId xmlns:a16="http://schemas.microsoft.com/office/drawing/2014/main" id="{9BA95F85-55A8-7CA8-29BC-445714071BC0}"/>
              </a:ext>
            </a:extLst>
          </p:cNvPr>
          <p:cNvSpPr>
            <a:spLocks noChangeArrowheads="1"/>
          </p:cNvSpPr>
          <p:nvPr/>
        </p:nvSpPr>
        <p:spPr bwMode="auto">
          <a:xfrm>
            <a:off x="1465263" y="133350"/>
            <a:ext cx="9271000" cy="327025"/>
          </a:xfrm>
          <a:prstGeom prst="rect">
            <a:avLst/>
          </a:prstGeom>
          <a:solidFill>
            <a:srgbClr val="FFFFFF"/>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200">
                <a:latin typeface="Arial Bold" panose="020B0704020202020204" pitchFamily="34" charset="0"/>
                <a:cs typeface="Arial Bold" panose="020B0704020202020204" pitchFamily="34" charset="0"/>
                <a:sym typeface="Arial Bold" panose="020B0704020202020204" pitchFamily="34" charset="0"/>
              </a:rPr>
              <a:t>Build-up from the back in free play: Maybe more offensive pushing (9) and (10) higher initially</a:t>
            </a:r>
          </a:p>
        </p:txBody>
      </p:sp>
      <p:sp>
        <p:nvSpPr>
          <p:cNvPr id="26634" name="Rectangle 14">
            <a:extLst>
              <a:ext uri="{FF2B5EF4-FFF2-40B4-BE49-F238E27FC236}">
                <a16:creationId xmlns:a16="http://schemas.microsoft.com/office/drawing/2014/main" id="{CD7CA2D3-77F2-FB3F-E670-6DC7A993663B}"/>
              </a:ext>
            </a:extLst>
          </p:cNvPr>
          <p:cNvSpPr>
            <a:spLocks/>
          </p:cNvSpPr>
          <p:nvPr/>
        </p:nvSpPr>
        <p:spPr bwMode="auto">
          <a:xfrm>
            <a:off x="1311275" y="2620963"/>
            <a:ext cx="182563" cy="1560512"/>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latin typeface="+mn-lt"/>
            </a:endParaRPr>
          </a:p>
        </p:txBody>
      </p:sp>
      <p:sp>
        <p:nvSpPr>
          <p:cNvPr id="18" name="Decagon 17">
            <a:extLst>
              <a:ext uri="{FF2B5EF4-FFF2-40B4-BE49-F238E27FC236}">
                <a16:creationId xmlns:a16="http://schemas.microsoft.com/office/drawing/2014/main" id="{FE407322-51C0-FB12-689E-B89993DA5CB5}"/>
              </a:ext>
            </a:extLst>
          </p:cNvPr>
          <p:cNvSpPr/>
          <p:nvPr/>
        </p:nvSpPr>
        <p:spPr bwMode="auto">
          <a:xfrm>
            <a:off x="3287690" y="4848045"/>
            <a:ext cx="266393" cy="255368"/>
          </a:xfrm>
          <a:prstGeom prst="decagon">
            <a:avLst/>
          </a:prstGeom>
          <a:solidFill>
            <a:srgbClr val="FFC000"/>
          </a:solidFill>
          <a:ln>
            <a:solidFill>
              <a:schemeClr val="tx1"/>
            </a:solidFill>
          </a:ln>
          <a:effectLst>
            <a:innerShdw blurRad="114300">
              <a:prstClr val="black"/>
            </a:innerShdw>
          </a:effectLst>
        </p:spPr>
        <p:txBody>
          <a:bodyPr/>
          <a:lstStyle/>
          <a:p>
            <a:pPr eaLnBrk="1" hangingPunct="1">
              <a:defRPr/>
            </a:pPr>
            <a:r>
              <a:rPr lang="en-US" sz="800" b="1" dirty="0">
                <a:latin typeface="+mn-lt"/>
                <a:sym typeface="Arial" charset="0"/>
              </a:rPr>
              <a:t>2</a:t>
            </a:r>
          </a:p>
        </p:txBody>
      </p:sp>
      <p:sp>
        <p:nvSpPr>
          <p:cNvPr id="22" name="Decagon 21">
            <a:extLst>
              <a:ext uri="{FF2B5EF4-FFF2-40B4-BE49-F238E27FC236}">
                <a16:creationId xmlns:a16="http://schemas.microsoft.com/office/drawing/2014/main" id="{5590E69A-4153-54B7-B272-ADD867D5CD6A}"/>
              </a:ext>
            </a:extLst>
          </p:cNvPr>
          <p:cNvSpPr/>
          <p:nvPr/>
        </p:nvSpPr>
        <p:spPr bwMode="auto">
          <a:xfrm>
            <a:off x="3359699" y="1768407"/>
            <a:ext cx="263395" cy="253823"/>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800" b="1" dirty="0">
                <a:latin typeface="+mn-lt"/>
                <a:sym typeface="Arial" charset="0"/>
              </a:rPr>
              <a:t>3</a:t>
            </a:r>
          </a:p>
        </p:txBody>
      </p:sp>
      <p:sp>
        <p:nvSpPr>
          <p:cNvPr id="25" name="Decagon 24">
            <a:extLst>
              <a:ext uri="{FF2B5EF4-FFF2-40B4-BE49-F238E27FC236}">
                <a16:creationId xmlns:a16="http://schemas.microsoft.com/office/drawing/2014/main" id="{9ED0F3A1-7927-70EC-DC1B-2D69D092BC03}"/>
              </a:ext>
            </a:extLst>
          </p:cNvPr>
          <p:cNvSpPr/>
          <p:nvPr/>
        </p:nvSpPr>
        <p:spPr bwMode="auto">
          <a:xfrm>
            <a:off x="4974187" y="1939211"/>
            <a:ext cx="287926" cy="268279"/>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600" b="1" spc="-150" dirty="0">
                <a:latin typeface="+mn-lt"/>
                <a:sym typeface="Arial" charset="0"/>
              </a:rPr>
              <a:t>11</a:t>
            </a:r>
          </a:p>
        </p:txBody>
      </p:sp>
      <p:sp>
        <p:nvSpPr>
          <p:cNvPr id="26" name="Decagon 25">
            <a:extLst>
              <a:ext uri="{FF2B5EF4-FFF2-40B4-BE49-F238E27FC236}">
                <a16:creationId xmlns:a16="http://schemas.microsoft.com/office/drawing/2014/main" id="{9B1EB034-9607-B84F-DE47-A09CF4C8E4C3}"/>
              </a:ext>
            </a:extLst>
          </p:cNvPr>
          <p:cNvSpPr/>
          <p:nvPr/>
        </p:nvSpPr>
        <p:spPr bwMode="auto">
          <a:xfrm>
            <a:off x="4974184" y="4779687"/>
            <a:ext cx="304803" cy="268279"/>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800" b="1" dirty="0">
                <a:latin typeface="+mn-lt"/>
                <a:sym typeface="Arial" charset="0"/>
              </a:rPr>
              <a:t>7</a:t>
            </a:r>
          </a:p>
        </p:txBody>
      </p:sp>
      <p:sp>
        <p:nvSpPr>
          <p:cNvPr id="12310" name="Rectangle 13">
            <a:extLst>
              <a:ext uri="{FF2B5EF4-FFF2-40B4-BE49-F238E27FC236}">
                <a16:creationId xmlns:a16="http://schemas.microsoft.com/office/drawing/2014/main" id="{FEDC1C39-385B-06EF-27DB-1BE613AC8DCC}"/>
              </a:ext>
            </a:extLst>
          </p:cNvPr>
          <p:cNvSpPr>
            <a:spLocks noChangeArrowheads="1"/>
          </p:cNvSpPr>
          <p:nvPr/>
        </p:nvSpPr>
        <p:spPr bwMode="auto">
          <a:xfrm>
            <a:off x="1424912" y="6397625"/>
            <a:ext cx="9271000" cy="406400"/>
          </a:xfrm>
          <a:prstGeom prst="rect">
            <a:avLst/>
          </a:prstGeom>
          <a:solidFill>
            <a:srgbClr val="FFFFFF"/>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100">
                <a:latin typeface="Arial Bold" panose="020B0704020202020204" pitchFamily="34" charset="0"/>
                <a:cs typeface="Arial Bold" panose="020B0704020202020204" pitchFamily="34" charset="0"/>
                <a:sym typeface="Arial Bold" panose="020B0704020202020204" pitchFamily="34" charset="0"/>
              </a:rPr>
              <a:t>Defensive team shape 1-4-4-2 (condensed) to an Attacking team shape now</a:t>
            </a:r>
          </a:p>
        </p:txBody>
      </p:sp>
      <p:pic>
        <p:nvPicPr>
          <p:cNvPr id="42" name="Picture 2">
            <a:extLst>
              <a:ext uri="{FF2B5EF4-FFF2-40B4-BE49-F238E27FC236}">
                <a16:creationId xmlns:a16="http://schemas.microsoft.com/office/drawing/2014/main" id="{54E510BE-C313-321C-F9A0-B28FE656A3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3550" y="3348038"/>
            <a:ext cx="277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4" name="Oval 69">
            <a:extLst>
              <a:ext uri="{FF2B5EF4-FFF2-40B4-BE49-F238E27FC236}">
                <a16:creationId xmlns:a16="http://schemas.microsoft.com/office/drawing/2014/main" id="{D3FE3554-50B2-5AFD-C633-B270A1723E71}"/>
              </a:ext>
            </a:extLst>
          </p:cNvPr>
          <p:cNvSpPr>
            <a:spLocks noChangeArrowheads="1"/>
          </p:cNvSpPr>
          <p:nvPr/>
        </p:nvSpPr>
        <p:spPr bwMode="auto">
          <a:xfrm>
            <a:off x="5201549" y="2451100"/>
            <a:ext cx="1763298" cy="1708150"/>
          </a:xfrm>
          <a:prstGeom prst="ellipse">
            <a:avLst/>
          </a:prstGeom>
          <a:noFill/>
          <a:ln w="28575" algn="ctr">
            <a:solidFill>
              <a:srgbClr val="FFFFFF"/>
            </a:solidFill>
            <a:round/>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sp>
        <p:nvSpPr>
          <p:cNvPr id="26656" name="Rectangle 2">
            <a:extLst>
              <a:ext uri="{FF2B5EF4-FFF2-40B4-BE49-F238E27FC236}">
                <a16:creationId xmlns:a16="http://schemas.microsoft.com/office/drawing/2014/main" id="{3E16F162-DB6B-AB6D-6B25-72D94251655E}"/>
              </a:ext>
            </a:extLst>
          </p:cNvPr>
          <p:cNvSpPr>
            <a:spLocks/>
          </p:cNvSpPr>
          <p:nvPr/>
        </p:nvSpPr>
        <p:spPr bwMode="auto">
          <a:xfrm>
            <a:off x="1476375" y="2379663"/>
            <a:ext cx="490538" cy="2022475"/>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sp>
        <p:nvSpPr>
          <p:cNvPr id="26657" name="Rectangle 2">
            <a:extLst>
              <a:ext uri="{FF2B5EF4-FFF2-40B4-BE49-F238E27FC236}">
                <a16:creationId xmlns:a16="http://schemas.microsoft.com/office/drawing/2014/main" id="{673A8B41-0EBE-9B38-AC4A-19386E4C8B37}"/>
              </a:ext>
            </a:extLst>
          </p:cNvPr>
          <p:cNvSpPr>
            <a:spLocks/>
          </p:cNvSpPr>
          <p:nvPr/>
        </p:nvSpPr>
        <p:spPr bwMode="auto">
          <a:xfrm>
            <a:off x="10249714" y="2393099"/>
            <a:ext cx="458787" cy="2071688"/>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ndParaRPr>
          </a:p>
        </p:txBody>
      </p:sp>
      <p:sp>
        <p:nvSpPr>
          <p:cNvPr id="50" name="Decagon 49">
            <a:extLst>
              <a:ext uri="{FF2B5EF4-FFF2-40B4-BE49-F238E27FC236}">
                <a16:creationId xmlns:a16="http://schemas.microsoft.com/office/drawing/2014/main" id="{DD191C01-6B3E-91F9-B042-14FBE096B2D6}"/>
              </a:ext>
            </a:extLst>
          </p:cNvPr>
          <p:cNvSpPr/>
          <p:nvPr/>
        </p:nvSpPr>
        <p:spPr bwMode="auto">
          <a:xfrm>
            <a:off x="4659123" y="3551909"/>
            <a:ext cx="275895" cy="255731"/>
          </a:xfrm>
          <a:prstGeom prst="decagon">
            <a:avLst/>
          </a:prstGeom>
          <a:solidFill>
            <a:srgbClr val="FFC000"/>
          </a:solidFill>
          <a:ln>
            <a:solidFill>
              <a:schemeClr val="tx1"/>
            </a:solidFill>
          </a:ln>
          <a:effectLst>
            <a:glow rad="63500">
              <a:schemeClr val="accent2">
                <a:satMod val="175000"/>
                <a:alpha val="40000"/>
              </a:schemeClr>
            </a:glow>
          </a:effectLst>
        </p:spPr>
        <p:txBody>
          <a:bodyPr/>
          <a:lstStyle/>
          <a:p>
            <a:pPr eaLnBrk="1" hangingPunct="1">
              <a:defRPr/>
            </a:pPr>
            <a:r>
              <a:rPr lang="en-US" sz="800" b="1" dirty="0">
                <a:solidFill>
                  <a:schemeClr val="tx1"/>
                </a:solidFill>
                <a:latin typeface="+mn-lt"/>
                <a:sym typeface="Arial" charset="0"/>
              </a:rPr>
              <a:t>8</a:t>
            </a:r>
          </a:p>
        </p:txBody>
      </p:sp>
      <p:sp>
        <p:nvSpPr>
          <p:cNvPr id="53" name="Oval 26">
            <a:extLst>
              <a:ext uri="{FF2B5EF4-FFF2-40B4-BE49-F238E27FC236}">
                <a16:creationId xmlns:a16="http://schemas.microsoft.com/office/drawing/2014/main" id="{8B6CDC9D-BB26-2801-0CE7-ACA0037F71C6}"/>
              </a:ext>
            </a:extLst>
          </p:cNvPr>
          <p:cNvSpPr>
            <a:spLocks noChangeArrowheads="1"/>
          </p:cNvSpPr>
          <p:nvPr/>
        </p:nvSpPr>
        <p:spPr bwMode="auto">
          <a:xfrm>
            <a:off x="7897269" y="1221609"/>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D</a:t>
            </a:r>
          </a:p>
        </p:txBody>
      </p:sp>
      <p:sp>
        <p:nvSpPr>
          <p:cNvPr id="54" name="Oval 26">
            <a:extLst>
              <a:ext uri="{FF2B5EF4-FFF2-40B4-BE49-F238E27FC236}">
                <a16:creationId xmlns:a16="http://schemas.microsoft.com/office/drawing/2014/main" id="{98B0F680-F3D8-F5F7-8B57-0FC398EB08AB}"/>
              </a:ext>
            </a:extLst>
          </p:cNvPr>
          <p:cNvSpPr>
            <a:spLocks noChangeArrowheads="1"/>
          </p:cNvSpPr>
          <p:nvPr/>
        </p:nvSpPr>
        <p:spPr bwMode="auto">
          <a:xfrm>
            <a:off x="8403226" y="3989408"/>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B</a:t>
            </a:r>
          </a:p>
        </p:txBody>
      </p:sp>
      <p:sp>
        <p:nvSpPr>
          <p:cNvPr id="55" name="Oval 26">
            <a:extLst>
              <a:ext uri="{FF2B5EF4-FFF2-40B4-BE49-F238E27FC236}">
                <a16:creationId xmlns:a16="http://schemas.microsoft.com/office/drawing/2014/main" id="{331337A9-E30E-FFCE-0794-B5210D5613B2}"/>
              </a:ext>
            </a:extLst>
          </p:cNvPr>
          <p:cNvSpPr>
            <a:spLocks noChangeArrowheads="1"/>
          </p:cNvSpPr>
          <p:nvPr/>
        </p:nvSpPr>
        <p:spPr bwMode="auto">
          <a:xfrm>
            <a:off x="8403226" y="2703436"/>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C</a:t>
            </a:r>
          </a:p>
        </p:txBody>
      </p:sp>
      <p:sp>
        <p:nvSpPr>
          <p:cNvPr id="56" name="Oval 26">
            <a:extLst>
              <a:ext uri="{FF2B5EF4-FFF2-40B4-BE49-F238E27FC236}">
                <a16:creationId xmlns:a16="http://schemas.microsoft.com/office/drawing/2014/main" id="{7592945C-5761-308A-BA69-18EFE87DC7ED}"/>
              </a:ext>
            </a:extLst>
          </p:cNvPr>
          <p:cNvSpPr>
            <a:spLocks noChangeArrowheads="1"/>
          </p:cNvSpPr>
          <p:nvPr/>
        </p:nvSpPr>
        <p:spPr bwMode="auto">
          <a:xfrm>
            <a:off x="7992342" y="5391727"/>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A</a:t>
            </a:r>
          </a:p>
        </p:txBody>
      </p:sp>
      <p:sp>
        <p:nvSpPr>
          <p:cNvPr id="57" name="Oval 26">
            <a:extLst>
              <a:ext uri="{FF2B5EF4-FFF2-40B4-BE49-F238E27FC236}">
                <a16:creationId xmlns:a16="http://schemas.microsoft.com/office/drawing/2014/main" id="{D9011627-894C-A18E-03AC-4408E4E2318E}"/>
              </a:ext>
            </a:extLst>
          </p:cNvPr>
          <p:cNvSpPr>
            <a:spLocks noChangeArrowheads="1"/>
          </p:cNvSpPr>
          <p:nvPr/>
        </p:nvSpPr>
        <p:spPr bwMode="auto">
          <a:xfrm>
            <a:off x="6113609" y="1665288"/>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G</a:t>
            </a:r>
          </a:p>
        </p:txBody>
      </p:sp>
      <p:sp>
        <p:nvSpPr>
          <p:cNvPr id="58" name="Oval 26">
            <a:extLst>
              <a:ext uri="{FF2B5EF4-FFF2-40B4-BE49-F238E27FC236}">
                <a16:creationId xmlns:a16="http://schemas.microsoft.com/office/drawing/2014/main" id="{D5CCFEDD-1395-94A2-AF40-E9067BEE5EFF}"/>
              </a:ext>
            </a:extLst>
          </p:cNvPr>
          <p:cNvSpPr>
            <a:spLocks noChangeArrowheads="1"/>
          </p:cNvSpPr>
          <p:nvPr/>
        </p:nvSpPr>
        <p:spPr bwMode="auto">
          <a:xfrm>
            <a:off x="6207126" y="4642283"/>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E</a:t>
            </a:r>
          </a:p>
        </p:txBody>
      </p:sp>
      <p:sp>
        <p:nvSpPr>
          <p:cNvPr id="59" name="Oval 26">
            <a:extLst>
              <a:ext uri="{FF2B5EF4-FFF2-40B4-BE49-F238E27FC236}">
                <a16:creationId xmlns:a16="http://schemas.microsoft.com/office/drawing/2014/main" id="{37B85159-F8B3-EB72-3347-1C91ED66B3AA}"/>
              </a:ext>
            </a:extLst>
          </p:cNvPr>
          <p:cNvSpPr>
            <a:spLocks noChangeArrowheads="1"/>
          </p:cNvSpPr>
          <p:nvPr/>
        </p:nvSpPr>
        <p:spPr bwMode="auto">
          <a:xfrm>
            <a:off x="6560007" y="3235775"/>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F</a:t>
            </a:r>
          </a:p>
        </p:txBody>
      </p:sp>
      <p:sp>
        <p:nvSpPr>
          <p:cNvPr id="60" name="Oval 26">
            <a:extLst>
              <a:ext uri="{FF2B5EF4-FFF2-40B4-BE49-F238E27FC236}">
                <a16:creationId xmlns:a16="http://schemas.microsoft.com/office/drawing/2014/main" id="{A392C9DF-AE2C-24F7-D0EB-5B6BCE31B7EF}"/>
              </a:ext>
            </a:extLst>
          </p:cNvPr>
          <p:cNvSpPr>
            <a:spLocks noChangeArrowheads="1"/>
          </p:cNvSpPr>
          <p:nvPr/>
        </p:nvSpPr>
        <p:spPr bwMode="auto">
          <a:xfrm>
            <a:off x="4566079" y="1461582"/>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J</a:t>
            </a:r>
          </a:p>
        </p:txBody>
      </p:sp>
      <p:sp>
        <p:nvSpPr>
          <p:cNvPr id="61" name="Oval 26">
            <a:extLst>
              <a:ext uri="{FF2B5EF4-FFF2-40B4-BE49-F238E27FC236}">
                <a16:creationId xmlns:a16="http://schemas.microsoft.com/office/drawing/2014/main" id="{92FE9F01-80A6-C39A-C790-066A22E7C192}"/>
              </a:ext>
            </a:extLst>
          </p:cNvPr>
          <p:cNvSpPr>
            <a:spLocks noChangeArrowheads="1"/>
          </p:cNvSpPr>
          <p:nvPr/>
        </p:nvSpPr>
        <p:spPr bwMode="auto">
          <a:xfrm>
            <a:off x="4221308" y="5206134"/>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H</a:t>
            </a:r>
          </a:p>
        </p:txBody>
      </p:sp>
      <p:sp>
        <p:nvSpPr>
          <p:cNvPr id="62" name="Oval 26">
            <a:extLst>
              <a:ext uri="{FF2B5EF4-FFF2-40B4-BE49-F238E27FC236}">
                <a16:creationId xmlns:a16="http://schemas.microsoft.com/office/drawing/2014/main" id="{04F6986F-AF26-8085-C2CC-0147248CEAC1}"/>
              </a:ext>
            </a:extLst>
          </p:cNvPr>
          <p:cNvSpPr>
            <a:spLocks noChangeArrowheads="1"/>
          </p:cNvSpPr>
          <p:nvPr/>
        </p:nvSpPr>
        <p:spPr bwMode="auto">
          <a:xfrm>
            <a:off x="3767139" y="3156204"/>
            <a:ext cx="271946" cy="27709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rPr>
              <a:t>I</a:t>
            </a:r>
          </a:p>
        </p:txBody>
      </p:sp>
      <p:sp>
        <p:nvSpPr>
          <p:cNvPr id="26671" name="Rectangle 45">
            <a:extLst>
              <a:ext uri="{FF2B5EF4-FFF2-40B4-BE49-F238E27FC236}">
                <a16:creationId xmlns:a16="http://schemas.microsoft.com/office/drawing/2014/main" id="{B3209C48-7ABE-A5C0-97E0-4F1ACB67650A}"/>
              </a:ext>
            </a:extLst>
          </p:cNvPr>
          <p:cNvSpPr>
            <a:spLocks noChangeArrowheads="1"/>
          </p:cNvSpPr>
          <p:nvPr/>
        </p:nvSpPr>
        <p:spPr bwMode="auto">
          <a:xfrm>
            <a:off x="7323138" y="1522413"/>
            <a:ext cx="846137" cy="3670300"/>
          </a:xfrm>
          <a:prstGeom prst="rect">
            <a:avLst/>
          </a:prstGeom>
          <a:noFill/>
          <a:ln w="28575">
            <a:solidFill>
              <a:srgbClr val="C00000"/>
            </a:solidFill>
            <a:miter lim="800000"/>
            <a:headEnd/>
            <a:tailEnd/>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defRPr/>
            </a:pPr>
            <a:endParaRPr lang="en-US" altLang="en-US" sz="800">
              <a:latin typeface="+mn-lt"/>
            </a:endParaRPr>
          </a:p>
        </p:txBody>
      </p:sp>
      <p:sp>
        <p:nvSpPr>
          <p:cNvPr id="26672" name="Rectangle 48">
            <a:extLst>
              <a:ext uri="{FF2B5EF4-FFF2-40B4-BE49-F238E27FC236}">
                <a16:creationId xmlns:a16="http://schemas.microsoft.com/office/drawing/2014/main" id="{8A13F7C2-A28D-073C-C966-D7A315EABAAD}"/>
              </a:ext>
            </a:extLst>
          </p:cNvPr>
          <p:cNvSpPr>
            <a:spLocks noChangeArrowheads="1"/>
          </p:cNvSpPr>
          <p:nvPr/>
        </p:nvSpPr>
        <p:spPr bwMode="auto">
          <a:xfrm>
            <a:off x="7408863" y="1619250"/>
            <a:ext cx="673100" cy="352425"/>
          </a:xfrm>
          <a:prstGeom prst="rect">
            <a:avLst/>
          </a:prstGeom>
          <a:noFill/>
          <a:ln>
            <a:noFill/>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defRPr/>
            </a:pPr>
            <a:r>
              <a:rPr lang="en-US" altLang="en-US" sz="1100" b="1" dirty="0">
                <a:solidFill>
                  <a:srgbClr val="FFFF00"/>
                </a:solidFill>
                <a:latin typeface="+mn-lt"/>
              </a:rPr>
              <a:t>Zone 14</a:t>
            </a:r>
          </a:p>
        </p:txBody>
      </p:sp>
      <p:sp>
        <p:nvSpPr>
          <p:cNvPr id="65" name="Decagon 64">
            <a:extLst>
              <a:ext uri="{FF2B5EF4-FFF2-40B4-BE49-F238E27FC236}">
                <a16:creationId xmlns:a16="http://schemas.microsoft.com/office/drawing/2014/main" id="{124B90D1-2AA6-C5AB-4419-CDE9DCE91B66}"/>
              </a:ext>
            </a:extLst>
          </p:cNvPr>
          <p:cNvSpPr/>
          <p:nvPr/>
        </p:nvSpPr>
        <p:spPr bwMode="auto">
          <a:xfrm>
            <a:off x="5745163" y="3841750"/>
            <a:ext cx="263525" cy="227013"/>
          </a:xfrm>
          <a:prstGeom prst="decagon">
            <a:avLst/>
          </a:prstGeom>
          <a:solidFill>
            <a:srgbClr val="F99BF5"/>
          </a:solidFill>
          <a:ln>
            <a:solidFill>
              <a:schemeClr val="tx1"/>
            </a:solidFill>
          </a:ln>
          <a:effectLst/>
        </p:spPr>
        <p:txBody>
          <a:bodyPr/>
          <a:lstStyle/>
          <a:p>
            <a:pPr eaLnBrk="1" hangingPunct="1">
              <a:defRPr/>
            </a:pPr>
            <a:r>
              <a:rPr lang="en-US" sz="800" b="1" dirty="0">
                <a:latin typeface="+mn-lt"/>
                <a:sym typeface="Arial" charset="0"/>
              </a:rPr>
              <a:t>9	</a:t>
            </a:r>
          </a:p>
        </p:txBody>
      </p:sp>
      <p:sp>
        <p:nvSpPr>
          <p:cNvPr id="66" name="Decagon 65">
            <a:extLst>
              <a:ext uri="{FF2B5EF4-FFF2-40B4-BE49-F238E27FC236}">
                <a16:creationId xmlns:a16="http://schemas.microsoft.com/office/drawing/2014/main" id="{B9CACED3-F423-0B54-6AAA-B0FB5024293D}"/>
              </a:ext>
            </a:extLst>
          </p:cNvPr>
          <p:cNvSpPr/>
          <p:nvPr/>
        </p:nvSpPr>
        <p:spPr bwMode="auto">
          <a:xfrm>
            <a:off x="5302250" y="2995613"/>
            <a:ext cx="289694" cy="273050"/>
          </a:xfrm>
          <a:prstGeom prst="decagon">
            <a:avLst/>
          </a:prstGeom>
          <a:solidFill>
            <a:schemeClr val="bg1">
              <a:lumMod val="40000"/>
              <a:lumOff val="60000"/>
            </a:schemeClr>
          </a:solidFill>
          <a:ln>
            <a:solidFill>
              <a:schemeClr val="tx1"/>
            </a:solidFill>
          </a:ln>
          <a:effectLst/>
        </p:spPr>
        <p:txBody>
          <a:bodyPr/>
          <a:lstStyle/>
          <a:p>
            <a:pPr eaLnBrk="1" hangingPunct="1">
              <a:defRPr/>
            </a:pPr>
            <a:r>
              <a:rPr lang="en-US" sz="600" b="1" spc="-150" dirty="0">
                <a:latin typeface="+mn-lt"/>
                <a:sym typeface="Arial" charset="0"/>
              </a:rPr>
              <a:t>10	</a:t>
            </a:r>
          </a:p>
        </p:txBody>
      </p:sp>
      <p:pic>
        <p:nvPicPr>
          <p:cNvPr id="106" name="Picture 2">
            <a:extLst>
              <a:ext uri="{FF2B5EF4-FFF2-40B4-BE49-F238E27FC236}">
                <a16:creationId xmlns:a16="http://schemas.microsoft.com/office/drawing/2014/main" id="{87A5DDB6-AC95-6F6B-1158-02B9B8A835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1350" y="3168650"/>
            <a:ext cx="2365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Group 280">
            <a:extLst>
              <a:ext uri="{FF2B5EF4-FFF2-40B4-BE49-F238E27FC236}">
                <a16:creationId xmlns:a16="http://schemas.microsoft.com/office/drawing/2014/main" id="{D0CD042E-DAFC-3B0A-F408-BDEDCE548A6D}"/>
              </a:ext>
            </a:extLst>
          </p:cNvPr>
          <p:cNvGrpSpPr>
            <a:grpSpLocks/>
          </p:cNvGrpSpPr>
          <p:nvPr/>
        </p:nvGrpSpPr>
        <p:grpSpPr bwMode="auto">
          <a:xfrm>
            <a:off x="2165350" y="3243263"/>
            <a:ext cx="174625" cy="180975"/>
            <a:chOff x="0" y="0"/>
            <a:chExt cx="89" cy="85"/>
          </a:xfrm>
        </p:grpSpPr>
        <p:sp>
          <p:nvSpPr>
            <p:cNvPr id="64" name="Freeform 281">
              <a:extLst>
                <a:ext uri="{FF2B5EF4-FFF2-40B4-BE49-F238E27FC236}">
                  <a16:creationId xmlns:a16="http://schemas.microsoft.com/office/drawing/2014/main" id="{AA7ECFF9-C487-DAE2-B1D7-18DC2B8D100F}"/>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sz="800">
                <a:latin typeface="+mn-lt"/>
              </a:endParaRPr>
            </a:p>
          </p:txBody>
        </p:sp>
        <p:sp>
          <p:nvSpPr>
            <p:cNvPr id="67" name="Freeform 282">
              <a:extLst>
                <a:ext uri="{FF2B5EF4-FFF2-40B4-BE49-F238E27FC236}">
                  <a16:creationId xmlns:a16="http://schemas.microsoft.com/office/drawing/2014/main" id="{33C35C70-F5B8-285F-3F07-F1330F8CD9F4}"/>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sz="800">
                <a:latin typeface="+mn-lt"/>
              </a:endParaRPr>
            </a:p>
          </p:txBody>
        </p:sp>
        <p:sp>
          <p:nvSpPr>
            <p:cNvPr id="68" name="Freeform 283">
              <a:extLst>
                <a:ext uri="{FF2B5EF4-FFF2-40B4-BE49-F238E27FC236}">
                  <a16:creationId xmlns:a16="http://schemas.microsoft.com/office/drawing/2014/main" id="{8D1ED37E-68FE-0823-76B8-F497C9EDDE7E}"/>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sz="800">
                <a:latin typeface="+mn-lt"/>
              </a:endParaRPr>
            </a:p>
          </p:txBody>
        </p:sp>
        <p:sp>
          <p:nvSpPr>
            <p:cNvPr id="69" name="Freeform 284">
              <a:extLst>
                <a:ext uri="{FF2B5EF4-FFF2-40B4-BE49-F238E27FC236}">
                  <a16:creationId xmlns:a16="http://schemas.microsoft.com/office/drawing/2014/main" id="{9CF77E63-22F3-BFBC-A47A-87C0A1FABAE3}"/>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sz="800">
                <a:latin typeface="+mn-lt"/>
              </a:endParaRPr>
            </a:p>
          </p:txBody>
        </p:sp>
        <p:sp>
          <p:nvSpPr>
            <p:cNvPr id="70" name="Freeform 285">
              <a:extLst>
                <a:ext uri="{FF2B5EF4-FFF2-40B4-BE49-F238E27FC236}">
                  <a16:creationId xmlns:a16="http://schemas.microsoft.com/office/drawing/2014/main" id="{3CEF147F-4F2B-B26F-6F48-A7681EFA5385}"/>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sz="800">
                <a:latin typeface="+mn-lt"/>
              </a:endParaRPr>
            </a:p>
          </p:txBody>
        </p:sp>
        <p:sp>
          <p:nvSpPr>
            <p:cNvPr id="71" name="Freeform 286">
              <a:extLst>
                <a:ext uri="{FF2B5EF4-FFF2-40B4-BE49-F238E27FC236}">
                  <a16:creationId xmlns:a16="http://schemas.microsoft.com/office/drawing/2014/main" id="{27F2734B-614D-A245-A7B0-E1ACA1D2B53F}"/>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sz="800">
                <a:latin typeface="+mn-lt"/>
              </a:endParaRPr>
            </a:p>
          </p:txBody>
        </p:sp>
        <p:sp>
          <p:nvSpPr>
            <p:cNvPr id="72" name="Freeform 287">
              <a:extLst>
                <a:ext uri="{FF2B5EF4-FFF2-40B4-BE49-F238E27FC236}">
                  <a16:creationId xmlns:a16="http://schemas.microsoft.com/office/drawing/2014/main" id="{42EE37E3-68D5-C0D2-F0FF-981C45925FA0}"/>
                </a:ext>
              </a:extLst>
            </p:cNvPr>
            <p:cNvSpPr>
              <a:spLocks/>
            </p:cNvSpPr>
            <p:nvPr/>
          </p:nvSpPr>
          <p:spPr bwMode="auto">
            <a:xfrm>
              <a:off x="52" y="4"/>
              <a:ext cx="28" cy="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sz="800">
                <a:latin typeface="+mn-lt"/>
              </a:endParaRPr>
            </a:p>
          </p:txBody>
        </p:sp>
        <p:sp>
          <p:nvSpPr>
            <p:cNvPr id="73" name="Freeform 288">
              <a:extLst>
                <a:ext uri="{FF2B5EF4-FFF2-40B4-BE49-F238E27FC236}">
                  <a16:creationId xmlns:a16="http://schemas.microsoft.com/office/drawing/2014/main" id="{D4818CA1-505A-DDCE-2098-81CD4AEB9068}"/>
                </a:ext>
              </a:extLst>
            </p:cNvPr>
            <p:cNvSpPr>
              <a:spLocks/>
            </p:cNvSpPr>
            <p:nvPr/>
          </p:nvSpPr>
          <p:spPr bwMode="auto">
            <a:xfrm>
              <a:off x="54" y="33"/>
              <a:ext cx="15" cy="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sz="800">
                <a:latin typeface="+mn-lt"/>
              </a:endParaRPr>
            </a:p>
          </p:txBody>
        </p:sp>
        <p:sp>
          <p:nvSpPr>
            <p:cNvPr id="74" name="Freeform 289">
              <a:extLst>
                <a:ext uri="{FF2B5EF4-FFF2-40B4-BE49-F238E27FC236}">
                  <a16:creationId xmlns:a16="http://schemas.microsoft.com/office/drawing/2014/main" id="{EF4E1E63-4CB9-CDFE-9966-3814AC53B89A}"/>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sz="800">
                <a:latin typeface="+mn-lt"/>
              </a:endParaRPr>
            </a:p>
          </p:txBody>
        </p:sp>
        <p:sp>
          <p:nvSpPr>
            <p:cNvPr id="75" name="Freeform 290">
              <a:extLst>
                <a:ext uri="{FF2B5EF4-FFF2-40B4-BE49-F238E27FC236}">
                  <a16:creationId xmlns:a16="http://schemas.microsoft.com/office/drawing/2014/main" id="{79335AE1-632C-9AB0-4878-8F916EEDEA92}"/>
                </a:ext>
              </a:extLst>
            </p:cNvPr>
            <p:cNvSpPr>
              <a:spLocks/>
            </p:cNvSpPr>
            <p:nvPr/>
          </p:nvSpPr>
          <p:spPr bwMode="auto">
            <a:xfrm>
              <a:off x="2" y="37"/>
              <a:ext cx="11"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sz="800">
                <a:latin typeface="+mn-lt"/>
              </a:endParaRPr>
            </a:p>
          </p:txBody>
        </p:sp>
        <p:sp>
          <p:nvSpPr>
            <p:cNvPr id="76" name="Freeform 291">
              <a:extLst>
                <a:ext uri="{FF2B5EF4-FFF2-40B4-BE49-F238E27FC236}">
                  <a16:creationId xmlns:a16="http://schemas.microsoft.com/office/drawing/2014/main" id="{F17CB520-8ADF-A913-EE1E-00635BFB96A7}"/>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sz="800">
                <a:latin typeface="+mn-lt"/>
              </a:endParaRPr>
            </a:p>
          </p:txBody>
        </p:sp>
        <p:sp>
          <p:nvSpPr>
            <p:cNvPr id="77" name="Freeform 292">
              <a:extLst>
                <a:ext uri="{FF2B5EF4-FFF2-40B4-BE49-F238E27FC236}">
                  <a16:creationId xmlns:a16="http://schemas.microsoft.com/office/drawing/2014/main" id="{34A699A5-FCB9-9584-D1E7-34CF2E215F07}"/>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sz="800">
                <a:latin typeface="+mn-lt"/>
              </a:endParaRPr>
            </a:p>
          </p:txBody>
        </p:sp>
      </p:grpSp>
      <p:sp>
        <p:nvSpPr>
          <p:cNvPr id="78" name="Rectangle 9">
            <a:extLst>
              <a:ext uri="{FF2B5EF4-FFF2-40B4-BE49-F238E27FC236}">
                <a16:creationId xmlns:a16="http://schemas.microsoft.com/office/drawing/2014/main" id="{5DD54F47-92F1-4A48-E97B-EA706BDEEBB9}"/>
              </a:ext>
            </a:extLst>
          </p:cNvPr>
          <p:cNvSpPr>
            <a:spLocks/>
          </p:cNvSpPr>
          <p:nvPr/>
        </p:nvSpPr>
        <p:spPr bwMode="auto">
          <a:xfrm>
            <a:off x="1471613" y="1663700"/>
            <a:ext cx="1689100" cy="3476625"/>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ndParaRPr>
          </a:p>
        </p:txBody>
      </p:sp>
      <p:sp>
        <p:nvSpPr>
          <p:cNvPr id="79" name="Decagon 78">
            <a:extLst>
              <a:ext uri="{FF2B5EF4-FFF2-40B4-BE49-F238E27FC236}">
                <a16:creationId xmlns:a16="http://schemas.microsoft.com/office/drawing/2014/main" id="{F53D3B96-EE06-0683-37C6-F7EC1F9E7FDF}"/>
              </a:ext>
            </a:extLst>
          </p:cNvPr>
          <p:cNvSpPr/>
          <p:nvPr/>
        </p:nvSpPr>
        <p:spPr bwMode="auto">
          <a:xfrm>
            <a:off x="3209925" y="2600325"/>
            <a:ext cx="274638" cy="254000"/>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FFFFF"/>
                </a:solidFill>
                <a:latin typeface="+mn-lt"/>
                <a:sym typeface="Arial" charset="0"/>
              </a:rPr>
              <a:t>5	</a:t>
            </a:r>
          </a:p>
        </p:txBody>
      </p:sp>
      <p:sp>
        <p:nvSpPr>
          <p:cNvPr id="80" name="Decagon 79">
            <a:extLst>
              <a:ext uri="{FF2B5EF4-FFF2-40B4-BE49-F238E27FC236}">
                <a16:creationId xmlns:a16="http://schemas.microsoft.com/office/drawing/2014/main" id="{7B790D97-C13F-B820-0F74-62A76DA9AEEA}"/>
              </a:ext>
            </a:extLst>
          </p:cNvPr>
          <p:cNvSpPr/>
          <p:nvPr/>
        </p:nvSpPr>
        <p:spPr bwMode="auto">
          <a:xfrm>
            <a:off x="3251200" y="3770313"/>
            <a:ext cx="260350" cy="252412"/>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FFFFF"/>
                </a:solidFill>
                <a:latin typeface="+mn-lt"/>
                <a:sym typeface="Arial" charset="0"/>
              </a:rPr>
              <a:t>4</a:t>
            </a:r>
          </a:p>
        </p:txBody>
      </p:sp>
      <p:sp>
        <p:nvSpPr>
          <p:cNvPr id="81" name="Decagon 80">
            <a:extLst>
              <a:ext uri="{FF2B5EF4-FFF2-40B4-BE49-F238E27FC236}">
                <a16:creationId xmlns:a16="http://schemas.microsoft.com/office/drawing/2014/main" id="{D28DC2AC-D6E4-634C-FFE4-AEAB7EE53CFF}"/>
              </a:ext>
            </a:extLst>
          </p:cNvPr>
          <p:cNvSpPr/>
          <p:nvPr/>
        </p:nvSpPr>
        <p:spPr bwMode="auto">
          <a:xfrm>
            <a:off x="4295801" y="2598737"/>
            <a:ext cx="267574" cy="236537"/>
          </a:xfrm>
          <a:prstGeom prst="decagon">
            <a:avLst/>
          </a:prstGeom>
          <a:solidFill>
            <a:srgbClr val="00B0F0"/>
          </a:solidFill>
          <a:ln>
            <a:solidFill>
              <a:schemeClr val="tx1"/>
            </a:solidFill>
          </a:ln>
          <a:effectLst>
            <a:glow rad="63500">
              <a:schemeClr val="accent2">
                <a:satMod val="175000"/>
                <a:alpha val="40000"/>
              </a:schemeClr>
            </a:glow>
          </a:effectLst>
        </p:spPr>
        <p:txBody>
          <a:bodyPr/>
          <a:lstStyle/>
          <a:p>
            <a:pPr eaLnBrk="1" hangingPunct="1">
              <a:defRPr/>
            </a:pPr>
            <a:r>
              <a:rPr lang="en-US" sz="800" b="1" dirty="0">
                <a:latin typeface="+mn-lt"/>
                <a:sym typeface="Arial" charset="0"/>
              </a:rPr>
              <a:t>6</a:t>
            </a:r>
          </a:p>
        </p:txBody>
      </p:sp>
      <p:sp>
        <p:nvSpPr>
          <p:cNvPr id="12340" name="Rectangle 13">
            <a:extLst>
              <a:ext uri="{FF2B5EF4-FFF2-40B4-BE49-F238E27FC236}">
                <a16:creationId xmlns:a16="http://schemas.microsoft.com/office/drawing/2014/main" id="{19E41FC0-4012-76DD-4AD7-3A25B4AEF137}"/>
              </a:ext>
            </a:extLst>
          </p:cNvPr>
          <p:cNvSpPr>
            <a:spLocks noChangeArrowheads="1"/>
          </p:cNvSpPr>
          <p:nvPr/>
        </p:nvSpPr>
        <p:spPr bwMode="auto">
          <a:xfrm>
            <a:off x="1493838" y="466725"/>
            <a:ext cx="1206500" cy="357188"/>
          </a:xfrm>
          <a:prstGeom prst="rect">
            <a:avLst/>
          </a:prstGeom>
          <a:solidFill>
            <a:srgbClr val="FFFFFF"/>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100">
                <a:latin typeface="Arial Bold" panose="020B0704020202020204" pitchFamily="34" charset="0"/>
                <a:cs typeface="Arial Bold" panose="020B0704020202020204" pitchFamily="34" charset="0"/>
                <a:sym typeface="Arial Bold" panose="020B0704020202020204" pitchFamily="34" charset="0"/>
              </a:rPr>
              <a:t>Phase Two </a:t>
            </a:r>
          </a:p>
        </p:txBody>
      </p:sp>
      <p:sp>
        <p:nvSpPr>
          <p:cNvPr id="12341" name="TextBox 82">
            <a:extLst>
              <a:ext uri="{FF2B5EF4-FFF2-40B4-BE49-F238E27FC236}">
                <a16:creationId xmlns:a16="http://schemas.microsoft.com/office/drawing/2014/main" id="{0CA2A7D1-932A-2A34-BDCF-4727C249156C}"/>
              </a:ext>
            </a:extLst>
          </p:cNvPr>
          <p:cNvSpPr txBox="1">
            <a:spLocks noChangeArrowheads="1"/>
          </p:cNvSpPr>
          <p:nvPr/>
        </p:nvSpPr>
        <p:spPr bwMode="auto">
          <a:xfrm>
            <a:off x="63500" y="133350"/>
            <a:ext cx="1320800" cy="368300"/>
          </a:xfrm>
          <a:prstGeom prst="rect">
            <a:avLst/>
          </a:prstGeom>
          <a:solidFill>
            <a:srgbClr val="FFFFFF"/>
          </a:solidFill>
          <a:ln>
            <a:solidFill>
              <a:schemeClr val="tx1"/>
            </a:solid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Bold" panose="020B0704020202020204" pitchFamily="34" charset="0"/>
                <a:cs typeface="Arial Bold" panose="020B0704020202020204" pitchFamily="34" charset="0"/>
                <a:sym typeface="Arial Bold" panose="020B0704020202020204" pitchFamily="34" charset="0"/>
              </a:rPr>
              <a:t>Animation</a:t>
            </a:r>
            <a:endParaRPr lang="en-US" altLang="en-US" sz="1800"/>
          </a:p>
        </p:txBody>
      </p:sp>
    </p:spTree>
    <p:extLst>
      <p:ext uri="{BB962C8B-B14F-4D97-AF65-F5344CB8AC3E}">
        <p14:creationId xmlns:p14="http://schemas.microsoft.com/office/powerpoint/2010/main" val="4013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04167E-6 -2.96296E-6 L 0.00404 0.16644 " pathEditMode="relative" rAng="0" ptsTypes="AA">
                                      <p:cBhvr>
                                        <p:cTn id="6" dur="4000" fill="hold"/>
                                        <p:tgtEl>
                                          <p:spTgt spid="18"/>
                                        </p:tgtEl>
                                        <p:attrNameLst>
                                          <p:attrName>ppt_x</p:attrName>
                                          <p:attrName>ppt_y</p:attrName>
                                        </p:attrNameLst>
                                      </p:cBhvr>
                                      <p:rCtr x="195" y="8310"/>
                                    </p:animMotion>
                                  </p:childTnLst>
                                </p:cTn>
                              </p:par>
                              <p:par>
                                <p:cTn id="7" presetID="56" presetClass="path" presetSubtype="0" accel="50000" decel="50000" fill="hold" nodeType="withEffect">
                                  <p:stCondLst>
                                    <p:cond delay="0"/>
                                  </p:stCondLst>
                                  <p:childTnLst>
                                    <p:animMotion origin="layout" path="M 1.875E-6 1.11111E-6 L 0.11133 0.11782 " pathEditMode="relative" rAng="0" ptsTypes="AA">
                                      <p:cBhvr>
                                        <p:cTn id="8" dur="4000" fill="hold"/>
                                        <p:tgtEl>
                                          <p:spTgt spid="22"/>
                                        </p:tgtEl>
                                        <p:attrNameLst>
                                          <p:attrName>ppt_x</p:attrName>
                                          <p:attrName>ppt_y</p:attrName>
                                        </p:attrNameLst>
                                      </p:cBhvr>
                                      <p:rCtr x="5560" y="5880"/>
                                    </p:animMotion>
                                  </p:childTnLst>
                                </p:cTn>
                              </p:par>
                              <p:par>
                                <p:cTn id="9" presetID="49" presetClass="path" presetSubtype="0" accel="50000" decel="50000" fill="hold" nodeType="withEffect">
                                  <p:stCondLst>
                                    <p:cond delay="0"/>
                                  </p:stCondLst>
                                  <p:childTnLst>
                                    <p:animMotion origin="layout" path="M -2.70833E-6 4.81481E-6 L 0.02175 0.17523 " pathEditMode="relative" rAng="0" ptsTypes="AA">
                                      <p:cBhvr>
                                        <p:cTn id="10" dur="4000" fill="hold"/>
                                        <p:tgtEl>
                                          <p:spTgt spid="26"/>
                                        </p:tgtEl>
                                        <p:attrNameLst>
                                          <p:attrName>ppt_x</p:attrName>
                                          <p:attrName>ppt_y</p:attrName>
                                        </p:attrNameLst>
                                      </p:cBhvr>
                                      <p:rCtr x="1081" y="8750"/>
                                    </p:animMotion>
                                  </p:childTnLst>
                                </p:cTn>
                              </p:par>
                              <p:par>
                                <p:cTn id="11" presetID="49" presetClass="path" presetSubtype="0" accel="50000" decel="50000" fill="hold" nodeType="withEffect">
                                  <p:stCondLst>
                                    <p:cond delay="0"/>
                                  </p:stCondLst>
                                  <p:childTnLst>
                                    <p:animMotion origin="layout" path="M -1.66667E-6 -4.81481E-6 L 0.08307 -0.14189 " pathEditMode="relative" rAng="0" ptsTypes="AA">
                                      <p:cBhvr>
                                        <p:cTn id="12" dur="4000" fill="hold"/>
                                        <p:tgtEl>
                                          <p:spTgt spid="25"/>
                                        </p:tgtEl>
                                        <p:attrNameLst>
                                          <p:attrName>ppt_x</p:attrName>
                                          <p:attrName>ppt_y</p:attrName>
                                        </p:attrNameLst>
                                      </p:cBhvr>
                                      <p:rCtr x="4154" y="-7106"/>
                                    </p:animMotion>
                                  </p:childTnLst>
                                </p:cTn>
                              </p:par>
                              <p:par>
                                <p:cTn id="13" presetID="49" presetClass="path" presetSubtype="0" accel="50000" decel="50000" fill="hold" nodeType="withEffect">
                                  <p:stCondLst>
                                    <p:cond delay="0"/>
                                  </p:stCondLst>
                                  <p:childTnLst>
                                    <p:animMotion origin="layout" path="M 4.16667E-7 -4.07407E-6 L -0.0168 0.06991 " pathEditMode="relative" rAng="0" ptsTypes="AA">
                                      <p:cBhvr>
                                        <p:cTn id="14" dur="4000" fill="hold"/>
                                        <p:tgtEl>
                                          <p:spTgt spid="50"/>
                                        </p:tgtEl>
                                        <p:attrNameLst>
                                          <p:attrName>ppt_x</p:attrName>
                                          <p:attrName>ppt_y</p:attrName>
                                        </p:attrNameLst>
                                      </p:cBhvr>
                                      <p:rCtr x="-846" y="3495"/>
                                    </p:animMotion>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
                                        <p:tgtEl>
                                          <p:spTgt spid="42"/>
                                        </p:tgtEl>
                                      </p:cBhvr>
                                    </p:animEffect>
                                    <p:anim calcmode="lin" valueType="num">
                                      <p:cBhvr>
                                        <p:cTn id="18" dur="10" fill="hold"/>
                                        <p:tgtEl>
                                          <p:spTgt spid="42"/>
                                        </p:tgtEl>
                                        <p:attrNameLst>
                                          <p:attrName>ppt_x</p:attrName>
                                        </p:attrNameLst>
                                      </p:cBhvr>
                                      <p:tavLst>
                                        <p:tav tm="0">
                                          <p:val>
                                            <p:strVal val="#ppt_x"/>
                                          </p:val>
                                        </p:tav>
                                        <p:tav tm="100000">
                                          <p:val>
                                            <p:strVal val="#ppt_x"/>
                                          </p:val>
                                        </p:tav>
                                      </p:tavLst>
                                    </p:anim>
                                    <p:anim calcmode="lin" valueType="num">
                                      <p:cBhvr>
                                        <p:cTn id="19" dur="10" fill="hold"/>
                                        <p:tgtEl>
                                          <p:spTgt spid="42"/>
                                        </p:tgtEl>
                                        <p:attrNameLst>
                                          <p:attrName>ppt_y</p:attrName>
                                        </p:attrNameLst>
                                      </p:cBhvr>
                                      <p:tavLst>
                                        <p:tav tm="0">
                                          <p:val>
                                            <p:strVal val="#ppt_y+.1"/>
                                          </p:val>
                                        </p:tav>
                                        <p:tav tm="100000">
                                          <p:val>
                                            <p:strVal val="#ppt_y"/>
                                          </p:val>
                                        </p:tav>
                                      </p:tavLst>
                                    </p:anim>
                                  </p:childTnLst>
                                </p:cTn>
                              </p:par>
                              <p:par>
                                <p:cTn id="20" presetID="49" presetClass="path" presetSubtype="0" accel="50000" decel="50000" fill="hold" nodeType="withEffect">
                                  <p:stCondLst>
                                    <p:cond delay="0"/>
                                  </p:stCondLst>
                                  <p:childTnLst>
                                    <p:animMotion origin="layout" path="M -3.125E-6 4.44444E-6 L 0.11029 0.05 " pathEditMode="relative" rAng="0" ptsTypes="AA">
                                      <p:cBhvr>
                                        <p:cTn id="21" dur="4000" fill="hold"/>
                                        <p:tgtEl>
                                          <p:spTgt spid="65"/>
                                        </p:tgtEl>
                                        <p:attrNameLst>
                                          <p:attrName>ppt_x</p:attrName>
                                          <p:attrName>ppt_y</p:attrName>
                                        </p:attrNameLst>
                                      </p:cBhvr>
                                      <p:rCtr x="5508" y="2500"/>
                                    </p:animMotion>
                                  </p:childTnLst>
                                </p:cTn>
                              </p:par>
                              <p:par>
                                <p:cTn id="22" presetID="49" presetClass="path" presetSubtype="0" accel="50000" decel="50000" fill="hold" nodeType="withEffect">
                                  <p:stCondLst>
                                    <p:cond delay="0"/>
                                  </p:stCondLst>
                                  <p:childTnLst>
                                    <p:animMotion origin="layout" path="M -4.79167E-6 -2.96296E-6 L 0.11902 -0.06412 " pathEditMode="relative" rAng="0" ptsTypes="AA">
                                      <p:cBhvr>
                                        <p:cTn id="23" dur="4000" fill="hold"/>
                                        <p:tgtEl>
                                          <p:spTgt spid="66"/>
                                        </p:tgtEl>
                                        <p:attrNameLst>
                                          <p:attrName>ppt_x</p:attrName>
                                          <p:attrName>ppt_y</p:attrName>
                                        </p:attrNameLst>
                                      </p:cBhvr>
                                      <p:rCtr x="5951" y="-3218"/>
                                    </p:animMotion>
                                  </p:childTnLst>
                                </p:cTn>
                              </p:par>
                              <p:par>
                                <p:cTn id="24" presetID="63" presetClass="path" presetSubtype="0" accel="50000" decel="50000" fill="hold" nodeType="withEffect">
                                  <p:stCondLst>
                                    <p:cond delay="200"/>
                                  </p:stCondLst>
                                  <p:childTnLst>
                                    <p:animMotion origin="layout" path="M 3.75E-6 -7.40741E-7 L 0.00612 0.06343 " pathEditMode="relative" rAng="0" ptsTypes="AA">
                                      <p:cBhvr>
                                        <p:cTn id="25" dur="5000" fill="hold"/>
                                        <p:tgtEl>
                                          <p:spTgt spid="106"/>
                                        </p:tgtEl>
                                        <p:attrNameLst>
                                          <p:attrName>ppt_x</p:attrName>
                                          <p:attrName>ppt_y</p:attrName>
                                        </p:attrNameLst>
                                      </p:cBhvr>
                                      <p:rCtr x="299" y="3171"/>
                                    </p:animMotion>
                                  </p:childTnLst>
                                </p:cTn>
                              </p:par>
                              <p:par>
                                <p:cTn id="26" presetID="35" presetClass="path" presetSubtype="0" accel="50000" decel="50000" fill="hold" nodeType="withEffect">
                                  <p:stCondLst>
                                    <p:cond delay="0"/>
                                  </p:stCondLst>
                                  <p:childTnLst>
                                    <p:animMotion origin="layout" path="M 4.16667E-6 2.59259E-6 L -0.00847 0.23171 " pathEditMode="relative" rAng="0" ptsTypes="AA">
                                      <p:cBhvr>
                                        <p:cTn id="27" dur="4000" fill="hold"/>
                                        <p:tgtEl>
                                          <p:spTgt spid="63"/>
                                        </p:tgtEl>
                                        <p:attrNameLst>
                                          <p:attrName>ppt_x</p:attrName>
                                          <p:attrName>ppt_y</p:attrName>
                                        </p:attrNameLst>
                                      </p:cBhvr>
                                      <p:rCtr x="-430" y="11574"/>
                                    </p:animMotion>
                                  </p:childTnLst>
                                </p:cTn>
                              </p:par>
                              <p:par>
                                <p:cTn id="28" presetID="42" presetClass="path" presetSubtype="0" accel="50000" decel="50000" fill="hold" nodeType="withEffect">
                                  <p:stCondLst>
                                    <p:cond delay="0"/>
                                  </p:stCondLst>
                                  <p:childTnLst>
                                    <p:animMotion origin="layout" path="M 8.33333E-7 4.81481E-6 L -0.07526 -0.19653 " pathEditMode="relative" rAng="0" ptsTypes="AA">
                                      <p:cBhvr>
                                        <p:cTn id="29" dur="4000" fill="hold"/>
                                        <p:tgtEl>
                                          <p:spTgt spid="79"/>
                                        </p:tgtEl>
                                        <p:attrNameLst>
                                          <p:attrName>ppt_x</p:attrName>
                                          <p:attrName>ppt_y</p:attrName>
                                        </p:attrNameLst>
                                      </p:cBhvr>
                                      <p:rCtr x="-3763" y="-9838"/>
                                    </p:animMotion>
                                  </p:childTnLst>
                                </p:cTn>
                              </p:par>
                              <p:par>
                                <p:cTn id="30" presetID="42" presetClass="path" presetSubtype="0" accel="50000" decel="50000" fill="hold" nodeType="withEffect">
                                  <p:stCondLst>
                                    <p:cond delay="0"/>
                                  </p:stCondLst>
                                  <p:childTnLst>
                                    <p:animMotion origin="layout" path="M -0.12513 0.16643 L -3.75E-6 4.44444E-6 " pathEditMode="relative" rAng="0" ptsTypes="AA">
                                      <p:cBhvr>
                                        <p:cTn id="31" dur="4000" spd="-100000" fill="hold"/>
                                        <p:tgtEl>
                                          <p:spTgt spid="80"/>
                                        </p:tgtEl>
                                        <p:attrNameLst>
                                          <p:attrName>ppt_x</p:attrName>
                                          <p:attrName>ppt_y</p:attrName>
                                        </p:attrNameLst>
                                      </p:cBhvr>
                                      <p:rCtr x="6250" y="-8333"/>
                                    </p:animMotion>
                                  </p:childTnLst>
                                </p:cTn>
                              </p:par>
                              <p:par>
                                <p:cTn id="32" presetID="42" presetClass="path" presetSubtype="0" accel="50000" decel="50000" fill="hold" nodeType="withEffect">
                                  <p:stCondLst>
                                    <p:cond delay="0"/>
                                  </p:stCondLst>
                                  <p:childTnLst>
                                    <p:animMotion origin="layout" path="M -1.25E-6 -4.81481E-6 L -0.08502 0.16945 " pathEditMode="relative" rAng="0" ptsTypes="AA">
                                      <p:cBhvr>
                                        <p:cTn id="33" dur="4000" fill="hold"/>
                                        <p:tgtEl>
                                          <p:spTgt spid="81"/>
                                        </p:tgtEl>
                                        <p:attrNameLst>
                                          <p:attrName>ppt_x</p:attrName>
                                          <p:attrName>ppt_y</p:attrName>
                                        </p:attrNameLst>
                                      </p:cBhvr>
                                      <p:rCtr x="-4258" y="8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79" grpId="0" animBg="1"/>
      <p:bldP spid="8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1">
            <a:extLst>
              <a:ext uri="{FF2B5EF4-FFF2-40B4-BE49-F238E27FC236}">
                <a16:creationId xmlns:a16="http://schemas.microsoft.com/office/drawing/2014/main" id="{26256497-F21B-E0EC-FE99-91D84AEDD01B}"/>
              </a:ext>
            </a:extLst>
          </p:cNvPr>
          <p:cNvSpPr>
            <a:spLocks/>
          </p:cNvSpPr>
          <p:nvPr/>
        </p:nvSpPr>
        <p:spPr bwMode="auto">
          <a:xfrm>
            <a:off x="2005013" y="2722894"/>
            <a:ext cx="1540938" cy="1595105"/>
          </a:xfrm>
          <a:prstGeom prst="ellipse">
            <a:avLst/>
          </a:prstGeom>
          <a:noFill/>
          <a:ln w="28575">
            <a:solidFill>
              <a:srgbClr val="FFFFFF"/>
            </a:solidFill>
            <a:round/>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a typeface="+mn-ea"/>
            </a:endParaRPr>
          </a:p>
        </p:txBody>
      </p:sp>
      <p:sp>
        <p:nvSpPr>
          <p:cNvPr id="26627" name="Rectangle 2">
            <a:extLst>
              <a:ext uri="{FF2B5EF4-FFF2-40B4-BE49-F238E27FC236}">
                <a16:creationId xmlns:a16="http://schemas.microsoft.com/office/drawing/2014/main" id="{94F8CD77-EA33-2947-CFC6-3F6CE7D4E147}"/>
              </a:ext>
            </a:extLst>
          </p:cNvPr>
          <p:cNvSpPr>
            <a:spLocks/>
          </p:cNvSpPr>
          <p:nvPr/>
        </p:nvSpPr>
        <p:spPr bwMode="auto">
          <a:xfrm>
            <a:off x="1477963" y="1662113"/>
            <a:ext cx="1716087" cy="3568700"/>
          </a:xfrm>
          <a:prstGeom prst="rect">
            <a:avLst/>
          </a:prstGeom>
          <a:solidFill>
            <a:srgbClr val="00990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a typeface="+mn-ea"/>
            </a:endParaRPr>
          </a:p>
        </p:txBody>
      </p:sp>
      <p:grpSp>
        <p:nvGrpSpPr>
          <p:cNvPr id="179204" name="Group 3">
            <a:extLst>
              <a:ext uri="{FF2B5EF4-FFF2-40B4-BE49-F238E27FC236}">
                <a16:creationId xmlns:a16="http://schemas.microsoft.com/office/drawing/2014/main" id="{7DF06917-2FF9-1314-7C6A-DD83C7ABF6FF}"/>
              </a:ext>
            </a:extLst>
          </p:cNvPr>
          <p:cNvGrpSpPr>
            <a:grpSpLocks/>
          </p:cNvGrpSpPr>
          <p:nvPr/>
        </p:nvGrpSpPr>
        <p:grpSpPr bwMode="auto">
          <a:xfrm>
            <a:off x="1436688" y="376238"/>
            <a:ext cx="9293225" cy="6084887"/>
            <a:chOff x="0" y="0"/>
            <a:chExt cx="5853" cy="3832"/>
          </a:xfrm>
          <a:solidFill>
            <a:schemeClr val="bg1"/>
          </a:solidFill>
        </p:grpSpPr>
        <p:sp>
          <p:nvSpPr>
            <p:cNvPr id="179266" name="Rectangle 4">
              <a:extLst>
                <a:ext uri="{FF2B5EF4-FFF2-40B4-BE49-F238E27FC236}">
                  <a16:creationId xmlns:a16="http://schemas.microsoft.com/office/drawing/2014/main" id="{7903D0DF-B869-8826-C358-472EB108EDF1}"/>
                </a:ext>
              </a:extLst>
            </p:cNvPr>
            <p:cNvSpPr>
              <a:spLocks/>
            </p:cNvSpPr>
            <p:nvPr/>
          </p:nvSpPr>
          <p:spPr bwMode="auto">
            <a:xfrm>
              <a:off x="23" y="20"/>
              <a:ext cx="5828" cy="3803"/>
            </a:xfrm>
            <a:prstGeom prst="rect">
              <a:avLst/>
            </a:prstGeom>
            <a:solidFill>
              <a:srgbClr val="00B05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600">
                <a:solidFill>
                  <a:srgbClr val="000000"/>
                </a:solidFill>
                <a:ea typeface="+mn-ea"/>
              </a:endParaRPr>
            </a:p>
          </p:txBody>
        </p:sp>
        <p:sp>
          <p:nvSpPr>
            <p:cNvPr id="179267" name="Freeform 5">
              <a:extLst>
                <a:ext uri="{FF2B5EF4-FFF2-40B4-BE49-F238E27FC236}">
                  <a16:creationId xmlns:a16="http://schemas.microsoft.com/office/drawing/2014/main" id="{8228560C-1318-7B7B-6A2C-203ACCA3E3BC}"/>
                </a:ext>
              </a:extLst>
            </p:cNvPr>
            <p:cNvSpPr>
              <a:spLocks/>
            </p:cNvSpPr>
            <p:nvPr/>
          </p:nvSpPr>
          <p:spPr bwMode="auto">
            <a:xfrm rot="2940000">
              <a:off x="80" y="-13"/>
              <a:ext cx="51"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sz="1600">
                <a:ea typeface="+mn-ea"/>
                <a:cs typeface="ヒラギノ角ゴ ProN W3" charset="0"/>
              </a:endParaRPr>
            </a:p>
          </p:txBody>
        </p:sp>
        <p:sp>
          <p:nvSpPr>
            <p:cNvPr id="179268" name="Freeform 6">
              <a:extLst>
                <a:ext uri="{FF2B5EF4-FFF2-40B4-BE49-F238E27FC236}">
                  <a16:creationId xmlns:a16="http://schemas.microsoft.com/office/drawing/2014/main" id="{DA62377B-F241-B85C-2A06-437FB9B1DE0F}"/>
                </a:ext>
              </a:extLst>
            </p:cNvPr>
            <p:cNvSpPr>
              <a:spLocks/>
            </p:cNvSpPr>
            <p:nvPr/>
          </p:nvSpPr>
          <p:spPr bwMode="auto">
            <a:xfrm rot="-2340000">
              <a:off x="58" y="3636"/>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sz="1600">
                <a:ea typeface="+mn-ea"/>
                <a:cs typeface="ヒラギノ角ゴ ProN W3" charset="0"/>
              </a:endParaRPr>
            </a:p>
          </p:txBody>
        </p:sp>
        <p:sp>
          <p:nvSpPr>
            <p:cNvPr id="179269" name="Freeform 7">
              <a:extLst>
                <a:ext uri="{FF2B5EF4-FFF2-40B4-BE49-F238E27FC236}">
                  <a16:creationId xmlns:a16="http://schemas.microsoft.com/office/drawing/2014/main" id="{DA85E3A0-BBC5-2577-CCE9-5677B372614F}"/>
                </a:ext>
              </a:extLst>
            </p:cNvPr>
            <p:cNvSpPr>
              <a:spLocks/>
            </p:cNvSpPr>
            <p:nvPr/>
          </p:nvSpPr>
          <p:spPr bwMode="auto">
            <a:xfrm rot="8040000">
              <a:off x="5740" y="-6"/>
              <a:ext cx="52"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sz="1600">
                <a:ea typeface="+mn-ea"/>
                <a:cs typeface="ヒラギノ角ゴ ProN W3" charset="0"/>
              </a:endParaRPr>
            </a:p>
          </p:txBody>
        </p:sp>
        <p:sp>
          <p:nvSpPr>
            <p:cNvPr id="179270" name="Freeform 8">
              <a:extLst>
                <a:ext uri="{FF2B5EF4-FFF2-40B4-BE49-F238E27FC236}">
                  <a16:creationId xmlns:a16="http://schemas.microsoft.com/office/drawing/2014/main" id="{E35184CD-37C9-C9D0-55F1-85F332DB1F05}"/>
                </a:ext>
              </a:extLst>
            </p:cNvPr>
            <p:cNvSpPr>
              <a:spLocks/>
            </p:cNvSpPr>
            <p:nvPr/>
          </p:nvSpPr>
          <p:spPr bwMode="auto">
            <a:xfrm rot="-8220000">
              <a:off x="5727" y="3635"/>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sz="1600">
                <a:ea typeface="+mn-ea"/>
                <a:cs typeface="ヒラギノ角ゴ ProN W3" charset="0"/>
              </a:endParaRPr>
            </a:p>
          </p:txBody>
        </p:sp>
      </p:grpSp>
      <p:sp>
        <p:nvSpPr>
          <p:cNvPr id="26629" name="Rectangle 9">
            <a:extLst>
              <a:ext uri="{FF2B5EF4-FFF2-40B4-BE49-F238E27FC236}">
                <a16:creationId xmlns:a16="http://schemas.microsoft.com/office/drawing/2014/main" id="{2C43D4E7-898B-405E-9E94-1906CE3A8389}"/>
              </a:ext>
            </a:extLst>
          </p:cNvPr>
          <p:cNvSpPr>
            <a:spLocks/>
          </p:cNvSpPr>
          <p:nvPr/>
        </p:nvSpPr>
        <p:spPr bwMode="auto">
          <a:xfrm>
            <a:off x="9010650" y="1644650"/>
            <a:ext cx="1716088" cy="3568700"/>
          </a:xfrm>
          <a:prstGeom prst="rect">
            <a:avLst/>
          </a:prstGeom>
          <a:solidFill>
            <a:srgbClr val="00B05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26630" name="Rectangle 10">
            <a:extLst>
              <a:ext uri="{FF2B5EF4-FFF2-40B4-BE49-F238E27FC236}">
                <a16:creationId xmlns:a16="http://schemas.microsoft.com/office/drawing/2014/main" id="{F1DFFC58-A578-1B2E-5BAB-F8D8BB7C6450}"/>
              </a:ext>
            </a:extLst>
          </p:cNvPr>
          <p:cNvSpPr>
            <a:spLocks/>
          </p:cNvSpPr>
          <p:nvPr/>
        </p:nvSpPr>
        <p:spPr bwMode="auto">
          <a:xfrm>
            <a:off x="1276350" y="2743200"/>
            <a:ext cx="200025" cy="1371600"/>
          </a:xfrm>
          <a:prstGeom prst="rect">
            <a:avLst/>
          </a:prstGeom>
          <a:blipFill dpi="0" rotWithShape="0">
            <a:blip r:embed="rId2"/>
            <a:srcRect/>
            <a:tile tx="0" ty="0" sx="100000" sy="100000" flip="none" algn="tl"/>
          </a:blipFill>
          <a:ln w="19050">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a typeface="+mn-ea"/>
            </a:endParaRPr>
          </a:p>
        </p:txBody>
      </p:sp>
      <p:sp>
        <p:nvSpPr>
          <p:cNvPr id="26631" name="Rectangle 11">
            <a:extLst>
              <a:ext uri="{FF2B5EF4-FFF2-40B4-BE49-F238E27FC236}">
                <a16:creationId xmlns:a16="http://schemas.microsoft.com/office/drawing/2014/main" id="{9E5E9184-7DB1-F853-AA22-20744E0C7983}"/>
              </a:ext>
            </a:extLst>
          </p:cNvPr>
          <p:cNvSpPr>
            <a:spLocks/>
          </p:cNvSpPr>
          <p:nvPr/>
        </p:nvSpPr>
        <p:spPr bwMode="auto">
          <a:xfrm>
            <a:off x="10728325" y="2782888"/>
            <a:ext cx="200025" cy="1371600"/>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179208" name="Line 12">
            <a:extLst>
              <a:ext uri="{FF2B5EF4-FFF2-40B4-BE49-F238E27FC236}">
                <a16:creationId xmlns:a16="http://schemas.microsoft.com/office/drawing/2014/main" id="{4AA1773E-39B2-C584-014A-1194C66642FC}"/>
              </a:ext>
            </a:extLst>
          </p:cNvPr>
          <p:cNvSpPr>
            <a:spLocks noChangeShapeType="1"/>
          </p:cNvSpPr>
          <p:nvPr/>
        </p:nvSpPr>
        <p:spPr bwMode="auto">
          <a:xfrm>
            <a:off x="6096000" y="404813"/>
            <a:ext cx="1588" cy="6035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49" name="Rectangle 13">
            <a:extLst>
              <a:ext uri="{FF2B5EF4-FFF2-40B4-BE49-F238E27FC236}">
                <a16:creationId xmlns:a16="http://schemas.microsoft.com/office/drawing/2014/main" id="{7CA34261-C610-D053-35EB-981888EB95B1}"/>
              </a:ext>
            </a:extLst>
          </p:cNvPr>
          <p:cNvSpPr>
            <a:spLocks/>
          </p:cNvSpPr>
          <p:nvPr/>
        </p:nvSpPr>
        <p:spPr bwMode="auto">
          <a:xfrm>
            <a:off x="2860675" y="25400"/>
            <a:ext cx="7902575" cy="371475"/>
          </a:xfrm>
          <a:prstGeom prst="rect">
            <a:avLst/>
          </a:prstGeom>
          <a:solidFill>
            <a:srgbClr val="FFFFFF"/>
          </a:solidFill>
          <a:ln w="12700">
            <a:solidFill>
              <a:schemeClr val="tx1"/>
            </a:solidFill>
            <a:miter lim="800000"/>
            <a:headEnd/>
            <a:tailEnd/>
          </a:ln>
        </p:spPr>
        <p:txBody>
          <a:bodyPr lIns="76200" tIns="76200" rIns="163731" bIns="7620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spcBef>
                <a:spcPts val="1050"/>
              </a:spcBef>
              <a:defRPr/>
            </a:pPr>
            <a:r>
              <a:rPr lang="en-US" altLang="en-US" dirty="0">
                <a:solidFill>
                  <a:schemeClr val="tx1"/>
                </a:solidFill>
                <a:latin typeface="Arial Bold" panose="020B0704020202020204" pitchFamily="34" charset="0"/>
                <a:ea typeface="+mn-ea"/>
                <a:cs typeface="Arial Bold" panose="020B0704020202020204" pitchFamily="34" charset="0"/>
                <a:sym typeface="Arial Bold" panose="020B0704020202020204" pitchFamily="34" charset="0"/>
              </a:rPr>
              <a:t>Another way to Build out the back: We push out, the opposition follow and mark us</a:t>
            </a:r>
          </a:p>
        </p:txBody>
      </p:sp>
      <p:sp>
        <p:nvSpPr>
          <p:cNvPr id="26634" name="Rectangle 14">
            <a:extLst>
              <a:ext uri="{FF2B5EF4-FFF2-40B4-BE49-F238E27FC236}">
                <a16:creationId xmlns:a16="http://schemas.microsoft.com/office/drawing/2014/main" id="{BB6B5912-FD21-60AA-D7AF-0D07C252883E}"/>
              </a:ext>
            </a:extLst>
          </p:cNvPr>
          <p:cNvSpPr>
            <a:spLocks/>
          </p:cNvSpPr>
          <p:nvPr/>
        </p:nvSpPr>
        <p:spPr bwMode="auto">
          <a:xfrm>
            <a:off x="1276350" y="2743200"/>
            <a:ext cx="200025" cy="1371600"/>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a typeface="+mn-ea"/>
            </a:endParaRPr>
          </a:p>
        </p:txBody>
      </p:sp>
      <p:sp>
        <p:nvSpPr>
          <p:cNvPr id="18" name="Decagon 17">
            <a:extLst>
              <a:ext uri="{FF2B5EF4-FFF2-40B4-BE49-F238E27FC236}">
                <a16:creationId xmlns:a16="http://schemas.microsoft.com/office/drawing/2014/main" id="{84E75BA0-123C-12BF-DC5D-23FDB7DB15C0}"/>
              </a:ext>
            </a:extLst>
          </p:cNvPr>
          <p:cNvSpPr/>
          <p:nvPr/>
        </p:nvSpPr>
        <p:spPr bwMode="auto">
          <a:xfrm>
            <a:off x="3287689" y="4833596"/>
            <a:ext cx="274489" cy="254452"/>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800" b="1" dirty="0">
                <a:latin typeface="+mn-lt"/>
                <a:ea typeface="+mn-ea"/>
                <a:cs typeface="ヒラギノ角ゴ ProN W3" charset="0"/>
                <a:sym typeface="Arial" charset="0"/>
              </a:rPr>
              <a:t>2</a:t>
            </a:r>
          </a:p>
        </p:txBody>
      </p:sp>
      <p:sp>
        <p:nvSpPr>
          <p:cNvPr id="19" name="Decagon 18">
            <a:extLst>
              <a:ext uri="{FF2B5EF4-FFF2-40B4-BE49-F238E27FC236}">
                <a16:creationId xmlns:a16="http://schemas.microsoft.com/office/drawing/2014/main" id="{C3B73E1D-F431-75EB-41DC-417708DFE6E8}"/>
              </a:ext>
            </a:extLst>
          </p:cNvPr>
          <p:cNvSpPr/>
          <p:nvPr/>
        </p:nvSpPr>
        <p:spPr bwMode="auto">
          <a:xfrm>
            <a:off x="4325193" y="2719270"/>
            <a:ext cx="287658" cy="258881"/>
          </a:xfrm>
          <a:prstGeom prst="decagon">
            <a:avLst/>
          </a:prstGeom>
          <a:solidFill>
            <a:srgbClr val="00B0F0"/>
          </a:solidFill>
          <a:ln>
            <a:solidFill>
              <a:schemeClr val="tx1"/>
            </a:solidFill>
          </a:ln>
          <a:effectLst>
            <a:glow rad="63500">
              <a:schemeClr val="accent2">
                <a:satMod val="175000"/>
                <a:alpha val="40000"/>
              </a:schemeClr>
            </a:glow>
          </a:effectLst>
        </p:spPr>
        <p:txBody>
          <a:bodyPr/>
          <a:lstStyle/>
          <a:p>
            <a:pPr algn="ctr" eaLnBrk="1" hangingPunct="1">
              <a:defRPr/>
            </a:pPr>
            <a:r>
              <a:rPr lang="en-US" sz="800" b="1" dirty="0">
                <a:latin typeface="+mn-lt"/>
                <a:ea typeface="+mn-ea"/>
                <a:cs typeface="ヒラギノ角ゴ ProN W3" charset="0"/>
                <a:sym typeface="Arial" charset="0"/>
              </a:rPr>
              <a:t>6</a:t>
            </a:r>
          </a:p>
        </p:txBody>
      </p:sp>
      <p:sp>
        <p:nvSpPr>
          <p:cNvPr id="22" name="Decagon 21">
            <a:extLst>
              <a:ext uri="{FF2B5EF4-FFF2-40B4-BE49-F238E27FC236}">
                <a16:creationId xmlns:a16="http://schemas.microsoft.com/office/drawing/2014/main" id="{9DA6AA94-F3C3-2FA1-C604-64176C6E5794}"/>
              </a:ext>
            </a:extLst>
          </p:cNvPr>
          <p:cNvSpPr/>
          <p:nvPr/>
        </p:nvSpPr>
        <p:spPr bwMode="auto">
          <a:xfrm>
            <a:off x="3340530" y="1479160"/>
            <a:ext cx="283922" cy="257962"/>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800" b="1" dirty="0">
                <a:latin typeface="+mn-lt"/>
                <a:ea typeface="+mn-ea"/>
                <a:cs typeface="ヒラギノ角ゴ ProN W3" charset="0"/>
                <a:sym typeface="Arial" charset="0"/>
              </a:rPr>
              <a:t>3</a:t>
            </a:r>
          </a:p>
        </p:txBody>
      </p:sp>
      <p:sp>
        <p:nvSpPr>
          <p:cNvPr id="25" name="Decagon 24">
            <a:extLst>
              <a:ext uri="{FF2B5EF4-FFF2-40B4-BE49-F238E27FC236}">
                <a16:creationId xmlns:a16="http://schemas.microsoft.com/office/drawing/2014/main" id="{6BBFE8FA-919E-9223-F13F-EF8AC1E986B3}"/>
              </a:ext>
            </a:extLst>
          </p:cNvPr>
          <p:cNvSpPr/>
          <p:nvPr/>
        </p:nvSpPr>
        <p:spPr bwMode="auto">
          <a:xfrm>
            <a:off x="4974186" y="1890699"/>
            <a:ext cx="306329" cy="278344"/>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700" b="1" spc="-150" dirty="0">
                <a:latin typeface="+mn-lt"/>
                <a:ea typeface="+mn-ea"/>
                <a:cs typeface="ヒラギノ角ゴ ProN W3" charset="0"/>
                <a:sym typeface="Arial" charset="0"/>
              </a:rPr>
              <a:t>11</a:t>
            </a:r>
          </a:p>
        </p:txBody>
      </p:sp>
      <p:sp>
        <p:nvSpPr>
          <p:cNvPr id="26" name="Decagon 25">
            <a:extLst>
              <a:ext uri="{FF2B5EF4-FFF2-40B4-BE49-F238E27FC236}">
                <a16:creationId xmlns:a16="http://schemas.microsoft.com/office/drawing/2014/main" id="{193A2686-781A-580D-BB20-8E98FCB7F4A9}"/>
              </a:ext>
            </a:extLst>
          </p:cNvPr>
          <p:cNvSpPr/>
          <p:nvPr/>
        </p:nvSpPr>
        <p:spPr bwMode="auto">
          <a:xfrm>
            <a:off x="4936209" y="4808644"/>
            <a:ext cx="265675" cy="239506"/>
          </a:xfrm>
          <a:prstGeom prst="decagon">
            <a:avLst/>
          </a:prstGeom>
          <a:solidFill>
            <a:srgbClr val="FFFF00"/>
          </a:solidFill>
          <a:ln>
            <a:solidFill>
              <a:schemeClr val="tx1"/>
            </a:solidFill>
          </a:ln>
          <a:effectLst>
            <a:innerShdw blurRad="114300">
              <a:prstClr val="black"/>
            </a:innerShdw>
          </a:effectLst>
        </p:spPr>
        <p:txBody>
          <a:bodyPr/>
          <a:lstStyle/>
          <a:p>
            <a:pPr algn="ctr" eaLnBrk="1" hangingPunct="1">
              <a:defRPr/>
            </a:pPr>
            <a:r>
              <a:rPr lang="en-US" sz="800" b="1" dirty="0">
                <a:latin typeface="+mn-lt"/>
                <a:ea typeface="+mn-ea"/>
                <a:cs typeface="ヒラギノ角ゴ ProN W3" charset="0"/>
                <a:sym typeface="Arial" charset="0"/>
              </a:rPr>
              <a:t>7</a:t>
            </a:r>
          </a:p>
        </p:txBody>
      </p:sp>
      <p:sp>
        <p:nvSpPr>
          <p:cNvPr id="19491" name="Rectangle 13">
            <a:extLst>
              <a:ext uri="{FF2B5EF4-FFF2-40B4-BE49-F238E27FC236}">
                <a16:creationId xmlns:a16="http://schemas.microsoft.com/office/drawing/2014/main" id="{3209BF5E-C22A-5889-C048-1B991979E9E7}"/>
              </a:ext>
            </a:extLst>
          </p:cNvPr>
          <p:cNvSpPr>
            <a:spLocks/>
          </p:cNvSpPr>
          <p:nvPr/>
        </p:nvSpPr>
        <p:spPr bwMode="auto">
          <a:xfrm>
            <a:off x="1446579" y="6418471"/>
            <a:ext cx="9318625" cy="406400"/>
          </a:xfrm>
          <a:prstGeom prst="rect">
            <a:avLst/>
          </a:prstGeom>
          <a:solidFill>
            <a:srgbClr val="FFFFFF"/>
          </a:solidFill>
          <a:ln w="12700">
            <a:solidFill>
              <a:schemeClr val="tx1"/>
            </a:solidFill>
            <a:miter lim="800000"/>
            <a:headEnd/>
            <a:tailEnd/>
          </a:ln>
        </p:spPr>
        <p:txBody>
          <a:bodyPr lIns="76200" tIns="76200" rIns="163731" bIns="76200"/>
          <a:lstStyle/>
          <a:p>
            <a:pPr algn="ctr" eaLnBrk="1" hangingPunct="1">
              <a:spcBef>
                <a:spcPts val="1050"/>
              </a:spcBef>
              <a:defRPr/>
            </a:pPr>
            <a:r>
              <a:rPr lang="en-US" sz="1400" dirty="0">
                <a:solidFill>
                  <a:schemeClr val="tx1"/>
                </a:solidFill>
                <a:latin typeface="Arial Bold" charset="0"/>
                <a:ea typeface="+mn-ea"/>
                <a:cs typeface="Arial Bold" charset="0"/>
                <a:sym typeface="Arial Bold" charset="0"/>
              </a:rPr>
              <a:t>Defensive team shape 1-4-4-2 (condensed) to an Attacking team shape</a:t>
            </a:r>
          </a:p>
        </p:txBody>
      </p:sp>
      <p:pic>
        <p:nvPicPr>
          <p:cNvPr id="42" name="Picture 2">
            <a:extLst>
              <a:ext uri="{FF2B5EF4-FFF2-40B4-BE49-F238E27FC236}">
                <a16:creationId xmlns:a16="http://schemas.microsoft.com/office/drawing/2014/main" id="{125C87E8-02A2-F605-22AD-445A4E89D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3550" y="3302492"/>
            <a:ext cx="315913" cy="29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6" name="Rectangle 2">
            <a:extLst>
              <a:ext uri="{FF2B5EF4-FFF2-40B4-BE49-F238E27FC236}">
                <a16:creationId xmlns:a16="http://schemas.microsoft.com/office/drawing/2014/main" id="{E03F8B2A-1531-1AD7-D00E-9DC549D6599F}"/>
              </a:ext>
            </a:extLst>
          </p:cNvPr>
          <p:cNvSpPr>
            <a:spLocks/>
          </p:cNvSpPr>
          <p:nvPr/>
        </p:nvSpPr>
        <p:spPr bwMode="auto">
          <a:xfrm>
            <a:off x="1476375" y="2370138"/>
            <a:ext cx="644525" cy="2071687"/>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a typeface="+mn-ea"/>
            </a:endParaRPr>
          </a:p>
        </p:txBody>
      </p:sp>
      <p:sp>
        <p:nvSpPr>
          <p:cNvPr id="26657" name="Rectangle 2">
            <a:extLst>
              <a:ext uri="{FF2B5EF4-FFF2-40B4-BE49-F238E27FC236}">
                <a16:creationId xmlns:a16="http://schemas.microsoft.com/office/drawing/2014/main" id="{78C1598D-50E7-C69B-D274-92D80F0ED02B}"/>
              </a:ext>
            </a:extLst>
          </p:cNvPr>
          <p:cNvSpPr>
            <a:spLocks/>
          </p:cNvSpPr>
          <p:nvPr/>
        </p:nvSpPr>
        <p:spPr bwMode="auto">
          <a:xfrm>
            <a:off x="10186987" y="2439988"/>
            <a:ext cx="538163" cy="2073275"/>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53" name="Oval 26">
            <a:extLst>
              <a:ext uri="{FF2B5EF4-FFF2-40B4-BE49-F238E27FC236}">
                <a16:creationId xmlns:a16="http://schemas.microsoft.com/office/drawing/2014/main" id="{651534E5-0E15-C456-7A9C-248E0CAB850C}"/>
              </a:ext>
            </a:extLst>
          </p:cNvPr>
          <p:cNvSpPr>
            <a:spLocks noChangeArrowheads="1"/>
          </p:cNvSpPr>
          <p:nvPr/>
        </p:nvSpPr>
        <p:spPr bwMode="auto">
          <a:xfrm>
            <a:off x="7444581" y="1268407"/>
            <a:ext cx="294899" cy="30812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D</a:t>
            </a:r>
          </a:p>
        </p:txBody>
      </p:sp>
      <p:sp>
        <p:nvSpPr>
          <p:cNvPr id="56" name="Oval 26">
            <a:extLst>
              <a:ext uri="{FF2B5EF4-FFF2-40B4-BE49-F238E27FC236}">
                <a16:creationId xmlns:a16="http://schemas.microsoft.com/office/drawing/2014/main" id="{3283F1E5-E043-DA38-00F3-49F47A2FA181}"/>
              </a:ext>
            </a:extLst>
          </p:cNvPr>
          <p:cNvSpPr>
            <a:spLocks noChangeArrowheads="1"/>
          </p:cNvSpPr>
          <p:nvPr/>
        </p:nvSpPr>
        <p:spPr bwMode="auto">
          <a:xfrm>
            <a:off x="7421075" y="5425077"/>
            <a:ext cx="294899" cy="30812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A</a:t>
            </a:r>
          </a:p>
        </p:txBody>
      </p:sp>
      <p:sp>
        <p:nvSpPr>
          <p:cNvPr id="57" name="Oval 26">
            <a:extLst>
              <a:ext uri="{FF2B5EF4-FFF2-40B4-BE49-F238E27FC236}">
                <a16:creationId xmlns:a16="http://schemas.microsoft.com/office/drawing/2014/main" id="{3E05B801-30FE-BA54-B851-B09A1D420B28}"/>
              </a:ext>
            </a:extLst>
          </p:cNvPr>
          <p:cNvSpPr>
            <a:spLocks noChangeArrowheads="1"/>
          </p:cNvSpPr>
          <p:nvPr/>
        </p:nvSpPr>
        <p:spPr bwMode="auto">
          <a:xfrm>
            <a:off x="6113609" y="1666930"/>
            <a:ext cx="264068" cy="27545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G</a:t>
            </a:r>
          </a:p>
        </p:txBody>
      </p:sp>
      <p:sp>
        <p:nvSpPr>
          <p:cNvPr id="58" name="Oval 26">
            <a:extLst>
              <a:ext uri="{FF2B5EF4-FFF2-40B4-BE49-F238E27FC236}">
                <a16:creationId xmlns:a16="http://schemas.microsoft.com/office/drawing/2014/main" id="{A393525C-28CD-6915-0EE4-9BA44AECEBA6}"/>
              </a:ext>
            </a:extLst>
          </p:cNvPr>
          <p:cNvSpPr>
            <a:spLocks noChangeArrowheads="1"/>
          </p:cNvSpPr>
          <p:nvPr/>
        </p:nvSpPr>
        <p:spPr bwMode="auto">
          <a:xfrm>
            <a:off x="6207126" y="4643925"/>
            <a:ext cx="264068" cy="27545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E</a:t>
            </a:r>
          </a:p>
        </p:txBody>
      </p:sp>
      <p:sp>
        <p:nvSpPr>
          <p:cNvPr id="60" name="Oval 26">
            <a:extLst>
              <a:ext uri="{FF2B5EF4-FFF2-40B4-BE49-F238E27FC236}">
                <a16:creationId xmlns:a16="http://schemas.microsoft.com/office/drawing/2014/main" id="{8004101B-3979-3F27-4D34-B6A106418A32}"/>
              </a:ext>
            </a:extLst>
          </p:cNvPr>
          <p:cNvSpPr>
            <a:spLocks noChangeArrowheads="1"/>
          </p:cNvSpPr>
          <p:nvPr/>
        </p:nvSpPr>
        <p:spPr bwMode="auto">
          <a:xfrm>
            <a:off x="3795260" y="1646238"/>
            <a:ext cx="283922" cy="29614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J</a:t>
            </a:r>
          </a:p>
        </p:txBody>
      </p:sp>
      <p:sp>
        <p:nvSpPr>
          <p:cNvPr id="61" name="Oval 26">
            <a:extLst>
              <a:ext uri="{FF2B5EF4-FFF2-40B4-BE49-F238E27FC236}">
                <a16:creationId xmlns:a16="http://schemas.microsoft.com/office/drawing/2014/main" id="{CD1F4BED-B18A-3004-3AE0-24AA533FBFC6}"/>
              </a:ext>
            </a:extLst>
          </p:cNvPr>
          <p:cNvSpPr>
            <a:spLocks noChangeArrowheads="1"/>
          </p:cNvSpPr>
          <p:nvPr/>
        </p:nvSpPr>
        <p:spPr bwMode="auto">
          <a:xfrm>
            <a:off x="3778990" y="4665450"/>
            <a:ext cx="283922" cy="29614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H</a:t>
            </a:r>
          </a:p>
        </p:txBody>
      </p:sp>
      <p:sp>
        <p:nvSpPr>
          <p:cNvPr id="62" name="Oval 26">
            <a:extLst>
              <a:ext uri="{FF2B5EF4-FFF2-40B4-BE49-F238E27FC236}">
                <a16:creationId xmlns:a16="http://schemas.microsoft.com/office/drawing/2014/main" id="{C900C8D9-04F6-B96E-732D-9B529A506BC5}"/>
              </a:ext>
            </a:extLst>
          </p:cNvPr>
          <p:cNvSpPr>
            <a:spLocks noChangeArrowheads="1"/>
          </p:cNvSpPr>
          <p:nvPr/>
        </p:nvSpPr>
        <p:spPr bwMode="auto">
          <a:xfrm>
            <a:off x="3485459" y="3137155"/>
            <a:ext cx="274489" cy="29614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I</a:t>
            </a:r>
          </a:p>
        </p:txBody>
      </p:sp>
      <p:sp>
        <p:nvSpPr>
          <p:cNvPr id="26671" name="Rectangle 45">
            <a:extLst>
              <a:ext uri="{FF2B5EF4-FFF2-40B4-BE49-F238E27FC236}">
                <a16:creationId xmlns:a16="http://schemas.microsoft.com/office/drawing/2014/main" id="{3F54B325-8AF8-47C5-7639-150D8973A6F8}"/>
              </a:ext>
            </a:extLst>
          </p:cNvPr>
          <p:cNvSpPr>
            <a:spLocks noChangeArrowheads="1"/>
          </p:cNvSpPr>
          <p:nvPr/>
        </p:nvSpPr>
        <p:spPr bwMode="auto">
          <a:xfrm>
            <a:off x="7323138" y="1646238"/>
            <a:ext cx="1004887" cy="3546475"/>
          </a:xfrm>
          <a:prstGeom prst="rect">
            <a:avLst/>
          </a:prstGeom>
          <a:noFill/>
          <a:ln w="28575">
            <a:solidFill>
              <a:srgbClr val="C00000"/>
            </a:solidFill>
            <a:miter lim="800000"/>
            <a:headEnd/>
            <a:tailEnd/>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defRPr/>
            </a:pPr>
            <a:endParaRPr lang="en-US" altLang="en-US" sz="800" dirty="0">
              <a:latin typeface="+mn-lt"/>
              <a:ea typeface="+mn-ea"/>
            </a:endParaRPr>
          </a:p>
        </p:txBody>
      </p:sp>
      <p:sp>
        <p:nvSpPr>
          <p:cNvPr id="26672" name="Rectangle 48">
            <a:extLst>
              <a:ext uri="{FF2B5EF4-FFF2-40B4-BE49-F238E27FC236}">
                <a16:creationId xmlns:a16="http://schemas.microsoft.com/office/drawing/2014/main" id="{ED22B51D-D167-4AF6-6A7B-A3C816A8DF01}"/>
              </a:ext>
            </a:extLst>
          </p:cNvPr>
          <p:cNvSpPr>
            <a:spLocks noChangeArrowheads="1"/>
          </p:cNvSpPr>
          <p:nvPr/>
        </p:nvSpPr>
        <p:spPr bwMode="auto">
          <a:xfrm>
            <a:off x="7345363" y="1665288"/>
            <a:ext cx="942975" cy="301625"/>
          </a:xfrm>
          <a:prstGeom prst="rect">
            <a:avLst/>
          </a:prstGeom>
          <a:noFill/>
          <a:ln>
            <a:noFill/>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defRPr/>
            </a:pPr>
            <a:r>
              <a:rPr lang="en-US" altLang="en-US" sz="1000" b="1" dirty="0">
                <a:solidFill>
                  <a:srgbClr val="FFFF00"/>
                </a:solidFill>
                <a:latin typeface="+mn-lt"/>
                <a:ea typeface="+mn-ea"/>
              </a:rPr>
              <a:t>Zone 14</a:t>
            </a:r>
          </a:p>
        </p:txBody>
      </p:sp>
      <p:pic>
        <p:nvPicPr>
          <p:cNvPr id="179246" name="Picture 2">
            <a:extLst>
              <a:ext uri="{FF2B5EF4-FFF2-40B4-BE49-F238E27FC236}">
                <a16:creationId xmlns:a16="http://schemas.microsoft.com/office/drawing/2014/main" id="{AAE509E3-697D-C105-7493-D9C3798AC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7187" y="3185637"/>
            <a:ext cx="291414" cy="30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9247" name="Group 280">
            <a:extLst>
              <a:ext uri="{FF2B5EF4-FFF2-40B4-BE49-F238E27FC236}">
                <a16:creationId xmlns:a16="http://schemas.microsoft.com/office/drawing/2014/main" id="{CA810E56-5967-2D3D-E42C-338B34C46D10}"/>
              </a:ext>
            </a:extLst>
          </p:cNvPr>
          <p:cNvGrpSpPr>
            <a:grpSpLocks/>
          </p:cNvGrpSpPr>
          <p:nvPr/>
        </p:nvGrpSpPr>
        <p:grpSpPr bwMode="auto">
          <a:xfrm>
            <a:off x="2216150" y="3261471"/>
            <a:ext cx="221759" cy="180229"/>
            <a:chOff x="0" y="0"/>
            <a:chExt cx="89" cy="85"/>
          </a:xfrm>
        </p:grpSpPr>
        <p:sp>
          <p:nvSpPr>
            <p:cNvPr id="64" name="Freeform 281">
              <a:extLst>
                <a:ext uri="{FF2B5EF4-FFF2-40B4-BE49-F238E27FC236}">
                  <a16:creationId xmlns:a16="http://schemas.microsoft.com/office/drawing/2014/main" id="{78CA1BCF-700F-224E-5E68-83514E13F6DD}"/>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67" name="Freeform 282">
              <a:extLst>
                <a:ext uri="{FF2B5EF4-FFF2-40B4-BE49-F238E27FC236}">
                  <a16:creationId xmlns:a16="http://schemas.microsoft.com/office/drawing/2014/main" id="{7BC998EF-37DE-BCC8-881B-6A2DF31D4EAD}"/>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sz="800" dirty="0">
                <a:latin typeface="+mn-lt"/>
                <a:ea typeface="+mn-ea"/>
                <a:cs typeface="ヒラギノ角ゴ ProN W3" charset="0"/>
              </a:endParaRPr>
            </a:p>
          </p:txBody>
        </p:sp>
        <p:sp>
          <p:nvSpPr>
            <p:cNvPr id="68" name="Freeform 283">
              <a:extLst>
                <a:ext uri="{FF2B5EF4-FFF2-40B4-BE49-F238E27FC236}">
                  <a16:creationId xmlns:a16="http://schemas.microsoft.com/office/drawing/2014/main" id="{045D1B3D-0CC7-54C9-1E2F-8A9E872BCB7F}"/>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69" name="Freeform 284">
              <a:extLst>
                <a:ext uri="{FF2B5EF4-FFF2-40B4-BE49-F238E27FC236}">
                  <a16:creationId xmlns:a16="http://schemas.microsoft.com/office/drawing/2014/main" id="{B202C238-78BF-0369-7D08-32CBE9014B76}"/>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70" name="Freeform 285">
              <a:extLst>
                <a:ext uri="{FF2B5EF4-FFF2-40B4-BE49-F238E27FC236}">
                  <a16:creationId xmlns:a16="http://schemas.microsoft.com/office/drawing/2014/main" id="{03DC1FC5-DB45-713D-FE2E-DDC5889B3F1D}"/>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71" name="Freeform 286">
              <a:extLst>
                <a:ext uri="{FF2B5EF4-FFF2-40B4-BE49-F238E27FC236}">
                  <a16:creationId xmlns:a16="http://schemas.microsoft.com/office/drawing/2014/main" id="{0989BC97-6131-546C-7B92-AC7BC402C6DF}"/>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72" name="Freeform 287">
              <a:extLst>
                <a:ext uri="{FF2B5EF4-FFF2-40B4-BE49-F238E27FC236}">
                  <a16:creationId xmlns:a16="http://schemas.microsoft.com/office/drawing/2014/main" id="{20963805-9E3E-D323-C4CD-9414937A2AA3}"/>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73" name="Freeform 288">
              <a:extLst>
                <a:ext uri="{FF2B5EF4-FFF2-40B4-BE49-F238E27FC236}">
                  <a16:creationId xmlns:a16="http://schemas.microsoft.com/office/drawing/2014/main" id="{92C3ECF8-E08A-9FA4-3081-65EE1ECA6245}"/>
                </a:ext>
              </a:extLst>
            </p:cNvPr>
            <p:cNvSpPr>
              <a:spLocks/>
            </p:cNvSpPr>
            <p:nvPr/>
          </p:nvSpPr>
          <p:spPr bwMode="auto">
            <a:xfrm>
              <a:off x="54" y="33"/>
              <a:ext cx="15" cy="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74" name="Freeform 289">
              <a:extLst>
                <a:ext uri="{FF2B5EF4-FFF2-40B4-BE49-F238E27FC236}">
                  <a16:creationId xmlns:a16="http://schemas.microsoft.com/office/drawing/2014/main" id="{F6B0678F-7CCE-2EC8-91C8-75108A425301}"/>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75" name="Freeform 290">
              <a:extLst>
                <a:ext uri="{FF2B5EF4-FFF2-40B4-BE49-F238E27FC236}">
                  <a16:creationId xmlns:a16="http://schemas.microsoft.com/office/drawing/2014/main" id="{29C283CF-80F3-AC9B-7809-B578A260554F}"/>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76" name="Freeform 291">
              <a:extLst>
                <a:ext uri="{FF2B5EF4-FFF2-40B4-BE49-F238E27FC236}">
                  <a16:creationId xmlns:a16="http://schemas.microsoft.com/office/drawing/2014/main" id="{90B4E275-2CD6-796D-DBCB-4AA0DBCF820E}"/>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sp>
          <p:nvSpPr>
            <p:cNvPr id="77" name="Freeform 292">
              <a:extLst>
                <a:ext uri="{FF2B5EF4-FFF2-40B4-BE49-F238E27FC236}">
                  <a16:creationId xmlns:a16="http://schemas.microsoft.com/office/drawing/2014/main" id="{DDCE362E-2796-DD9E-D692-E4081243CAFB}"/>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sz="800" dirty="0">
                <a:latin typeface="+mn-lt"/>
                <a:ea typeface="+mn-ea"/>
                <a:cs typeface="ヒラギノ角ゴ ProN W3" charset="0"/>
              </a:endParaRPr>
            </a:p>
          </p:txBody>
        </p:sp>
      </p:grpSp>
      <p:sp>
        <p:nvSpPr>
          <p:cNvPr id="179248" name="Rectangle 62">
            <a:extLst>
              <a:ext uri="{FF2B5EF4-FFF2-40B4-BE49-F238E27FC236}">
                <a16:creationId xmlns:a16="http://schemas.microsoft.com/office/drawing/2014/main" id="{E6F42C0D-6B88-AF9B-09C9-45F71F2E9C54}"/>
              </a:ext>
            </a:extLst>
          </p:cNvPr>
          <p:cNvSpPr>
            <a:spLocks noChangeArrowheads="1"/>
          </p:cNvSpPr>
          <p:nvPr/>
        </p:nvSpPr>
        <p:spPr bwMode="auto">
          <a:xfrm>
            <a:off x="195143" y="394931"/>
            <a:ext cx="1057275" cy="307975"/>
          </a:xfrm>
          <a:prstGeom prst="rect">
            <a:avLst/>
          </a:prstGeom>
          <a:solidFill>
            <a:srgbClr val="FFFFFF"/>
          </a:solidFill>
          <a:ln w="9525">
            <a:solidFill>
              <a:schemeClr val="tx1"/>
            </a:solidFill>
            <a:miter lim="800000"/>
            <a:headEnd/>
            <a:tailEnd/>
          </a:ln>
        </p:spPr>
        <p:txBody>
          <a:bodyPr/>
          <a:lstStyle>
            <a:lvl1pPr>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r>
              <a:rPr lang="en-US" altLang="en-US" sz="1400" b="1">
                <a:solidFill>
                  <a:schemeClr val="tx1"/>
                </a:solidFill>
              </a:rPr>
              <a:t>Animation</a:t>
            </a:r>
          </a:p>
        </p:txBody>
      </p:sp>
      <p:sp>
        <p:nvSpPr>
          <p:cNvPr id="63" name="Rectangle 62">
            <a:extLst>
              <a:ext uri="{FF2B5EF4-FFF2-40B4-BE49-F238E27FC236}">
                <a16:creationId xmlns:a16="http://schemas.microsoft.com/office/drawing/2014/main" id="{2BA4BB5C-73C4-0087-CC63-2CCBC0EAD288}"/>
              </a:ext>
            </a:extLst>
          </p:cNvPr>
          <p:cNvSpPr/>
          <p:nvPr/>
        </p:nvSpPr>
        <p:spPr>
          <a:xfrm>
            <a:off x="1466850" y="398463"/>
            <a:ext cx="1057275" cy="47307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b="1" dirty="0">
                <a:solidFill>
                  <a:schemeClr val="tx1"/>
                </a:solidFill>
              </a:rPr>
              <a:t>Phase Two Beginning</a:t>
            </a:r>
          </a:p>
        </p:txBody>
      </p:sp>
      <p:sp>
        <p:nvSpPr>
          <p:cNvPr id="78" name="Oval 26">
            <a:extLst>
              <a:ext uri="{FF2B5EF4-FFF2-40B4-BE49-F238E27FC236}">
                <a16:creationId xmlns:a16="http://schemas.microsoft.com/office/drawing/2014/main" id="{2E37C112-5065-8F6E-3CDD-2970451228C1}"/>
              </a:ext>
            </a:extLst>
          </p:cNvPr>
          <p:cNvSpPr>
            <a:spLocks noChangeArrowheads="1"/>
          </p:cNvSpPr>
          <p:nvPr/>
        </p:nvSpPr>
        <p:spPr bwMode="auto">
          <a:xfrm>
            <a:off x="8094663" y="3904506"/>
            <a:ext cx="330945" cy="32618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B</a:t>
            </a:r>
          </a:p>
        </p:txBody>
      </p:sp>
      <p:sp>
        <p:nvSpPr>
          <p:cNvPr id="79" name="Oval 26">
            <a:extLst>
              <a:ext uri="{FF2B5EF4-FFF2-40B4-BE49-F238E27FC236}">
                <a16:creationId xmlns:a16="http://schemas.microsoft.com/office/drawing/2014/main" id="{8EB88913-A576-670C-5C70-CF6577299456}"/>
              </a:ext>
            </a:extLst>
          </p:cNvPr>
          <p:cNvSpPr>
            <a:spLocks noChangeArrowheads="1"/>
          </p:cNvSpPr>
          <p:nvPr/>
        </p:nvSpPr>
        <p:spPr bwMode="auto">
          <a:xfrm>
            <a:off x="8033599" y="2651969"/>
            <a:ext cx="330945" cy="32618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C</a:t>
            </a:r>
          </a:p>
        </p:txBody>
      </p:sp>
      <p:sp>
        <p:nvSpPr>
          <p:cNvPr id="80" name="Rectangle 2">
            <a:extLst>
              <a:ext uri="{FF2B5EF4-FFF2-40B4-BE49-F238E27FC236}">
                <a16:creationId xmlns:a16="http://schemas.microsoft.com/office/drawing/2014/main" id="{3044C5F4-2F6E-CC6C-77DE-E7D5D083783A}"/>
              </a:ext>
            </a:extLst>
          </p:cNvPr>
          <p:cNvSpPr>
            <a:spLocks/>
          </p:cNvSpPr>
          <p:nvPr/>
        </p:nvSpPr>
        <p:spPr bwMode="auto">
          <a:xfrm>
            <a:off x="1479197" y="1639094"/>
            <a:ext cx="1717675" cy="3605212"/>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n-lt"/>
              <a:ea typeface="+mn-ea"/>
            </a:endParaRPr>
          </a:p>
        </p:txBody>
      </p:sp>
      <p:sp>
        <p:nvSpPr>
          <p:cNvPr id="81" name="Decagon 80">
            <a:extLst>
              <a:ext uri="{FF2B5EF4-FFF2-40B4-BE49-F238E27FC236}">
                <a16:creationId xmlns:a16="http://schemas.microsoft.com/office/drawing/2014/main" id="{185995BC-CC98-591E-4595-438112F28067}"/>
              </a:ext>
            </a:extLst>
          </p:cNvPr>
          <p:cNvSpPr/>
          <p:nvPr/>
        </p:nvSpPr>
        <p:spPr bwMode="auto">
          <a:xfrm>
            <a:off x="3071815" y="2692444"/>
            <a:ext cx="273228" cy="258985"/>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8F8F8"/>
                </a:solidFill>
                <a:latin typeface="+mn-lt"/>
                <a:ea typeface="+mn-ea"/>
                <a:cs typeface="ヒラギノ角ゴ ProN W3" charset="0"/>
                <a:sym typeface="Arial" charset="0"/>
              </a:rPr>
              <a:t>5	</a:t>
            </a:r>
          </a:p>
        </p:txBody>
      </p:sp>
      <p:sp>
        <p:nvSpPr>
          <p:cNvPr id="82" name="Decagon 81">
            <a:extLst>
              <a:ext uri="{FF2B5EF4-FFF2-40B4-BE49-F238E27FC236}">
                <a16:creationId xmlns:a16="http://schemas.microsoft.com/office/drawing/2014/main" id="{84198AF4-2301-BF1A-26D9-2313E6249E5E}"/>
              </a:ext>
            </a:extLst>
          </p:cNvPr>
          <p:cNvSpPr/>
          <p:nvPr/>
        </p:nvSpPr>
        <p:spPr bwMode="auto">
          <a:xfrm>
            <a:off x="3121025" y="3786528"/>
            <a:ext cx="277803" cy="247310"/>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8F8F8"/>
                </a:solidFill>
                <a:latin typeface="+mn-lt"/>
                <a:ea typeface="+mn-ea"/>
                <a:cs typeface="ヒラギノ角ゴ ProN W3" charset="0"/>
                <a:sym typeface="Arial" charset="0"/>
              </a:rPr>
              <a:t>4</a:t>
            </a:r>
          </a:p>
        </p:txBody>
      </p:sp>
      <p:sp>
        <p:nvSpPr>
          <p:cNvPr id="5" name="Oval 69">
            <a:extLst>
              <a:ext uri="{FF2B5EF4-FFF2-40B4-BE49-F238E27FC236}">
                <a16:creationId xmlns:a16="http://schemas.microsoft.com/office/drawing/2014/main" id="{463D95A7-B832-AEF7-6DFF-FEC173B26F82}"/>
              </a:ext>
            </a:extLst>
          </p:cNvPr>
          <p:cNvSpPr>
            <a:spLocks noChangeArrowheads="1"/>
          </p:cNvSpPr>
          <p:nvPr/>
        </p:nvSpPr>
        <p:spPr bwMode="auto">
          <a:xfrm>
            <a:off x="5248275" y="2520950"/>
            <a:ext cx="1716088" cy="1776412"/>
          </a:xfrm>
          <a:prstGeom prst="ellipse">
            <a:avLst/>
          </a:prstGeom>
          <a:noFill/>
          <a:ln w="28575" algn="ctr">
            <a:solidFill>
              <a:srgbClr val="FFFFFF"/>
            </a:solidFill>
            <a:round/>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b="1">
              <a:solidFill>
                <a:srgbClr val="000000"/>
              </a:solidFill>
              <a:latin typeface="+mj-lt"/>
            </a:endParaRPr>
          </a:p>
        </p:txBody>
      </p:sp>
      <p:sp>
        <p:nvSpPr>
          <p:cNvPr id="6" name="Decagon 5">
            <a:extLst>
              <a:ext uri="{FF2B5EF4-FFF2-40B4-BE49-F238E27FC236}">
                <a16:creationId xmlns:a16="http://schemas.microsoft.com/office/drawing/2014/main" id="{3247A140-070E-3199-FE30-E26048871A49}"/>
              </a:ext>
            </a:extLst>
          </p:cNvPr>
          <p:cNvSpPr/>
          <p:nvPr/>
        </p:nvSpPr>
        <p:spPr bwMode="auto">
          <a:xfrm>
            <a:off x="5604056" y="2541086"/>
            <a:ext cx="291777" cy="279206"/>
          </a:xfrm>
          <a:prstGeom prst="decagon">
            <a:avLst/>
          </a:prstGeom>
          <a:solidFill>
            <a:schemeClr val="bg1">
              <a:lumMod val="60000"/>
              <a:lumOff val="40000"/>
            </a:schemeClr>
          </a:solidFill>
          <a:ln>
            <a:solidFill>
              <a:schemeClr val="tx1"/>
            </a:solidFill>
          </a:ln>
          <a:effectLst/>
        </p:spPr>
        <p:txBody>
          <a:bodyPr/>
          <a:lstStyle/>
          <a:p>
            <a:pPr eaLnBrk="1" hangingPunct="1">
              <a:defRPr/>
            </a:pPr>
            <a:r>
              <a:rPr lang="en-US" sz="600" b="1" spc="-150" dirty="0">
                <a:latin typeface="+mn-lt"/>
                <a:ea typeface="+mn-ea"/>
                <a:cs typeface="ヒラギノ角ゴ ProN W3" charset="0"/>
                <a:sym typeface="Arial" charset="0"/>
              </a:rPr>
              <a:t>10	</a:t>
            </a:r>
          </a:p>
        </p:txBody>
      </p:sp>
      <p:sp>
        <p:nvSpPr>
          <p:cNvPr id="7" name="Decagon 6">
            <a:extLst>
              <a:ext uri="{FF2B5EF4-FFF2-40B4-BE49-F238E27FC236}">
                <a16:creationId xmlns:a16="http://schemas.microsoft.com/office/drawing/2014/main" id="{1894824E-45C6-25B4-5698-421AF19C2CB6}"/>
              </a:ext>
            </a:extLst>
          </p:cNvPr>
          <p:cNvSpPr/>
          <p:nvPr/>
        </p:nvSpPr>
        <p:spPr bwMode="auto">
          <a:xfrm>
            <a:off x="5692775" y="3761246"/>
            <a:ext cx="302786" cy="263959"/>
          </a:xfrm>
          <a:prstGeom prst="decagon">
            <a:avLst/>
          </a:prstGeom>
          <a:solidFill>
            <a:schemeClr val="accent2">
              <a:lumMod val="40000"/>
              <a:lumOff val="60000"/>
            </a:schemeClr>
          </a:solidFill>
          <a:ln>
            <a:solidFill>
              <a:schemeClr val="tx1"/>
            </a:solidFill>
          </a:ln>
          <a:effectLst/>
        </p:spPr>
        <p:txBody>
          <a:bodyPr/>
          <a:lstStyle/>
          <a:p>
            <a:pPr algn="ctr" eaLnBrk="1" hangingPunct="1">
              <a:defRPr/>
            </a:pPr>
            <a:r>
              <a:rPr lang="en-US" sz="800" b="1" dirty="0">
                <a:latin typeface="+mn-lt"/>
                <a:ea typeface="+mn-ea"/>
                <a:cs typeface="ヒラギノ角ゴ ProN W3" charset="0"/>
                <a:sym typeface="Arial" charset="0"/>
              </a:rPr>
              <a:t>9	</a:t>
            </a:r>
          </a:p>
        </p:txBody>
      </p:sp>
      <p:sp>
        <p:nvSpPr>
          <p:cNvPr id="8" name="Oval 26">
            <a:extLst>
              <a:ext uri="{FF2B5EF4-FFF2-40B4-BE49-F238E27FC236}">
                <a16:creationId xmlns:a16="http://schemas.microsoft.com/office/drawing/2014/main" id="{E5580259-E32C-1283-9FB3-C513B85905C5}"/>
              </a:ext>
            </a:extLst>
          </p:cNvPr>
          <p:cNvSpPr>
            <a:spLocks noChangeArrowheads="1"/>
          </p:cNvSpPr>
          <p:nvPr/>
        </p:nvSpPr>
        <p:spPr bwMode="auto">
          <a:xfrm>
            <a:off x="6692900" y="3196791"/>
            <a:ext cx="294899" cy="30812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n-lt"/>
                <a:ea typeface="+mn-ea"/>
                <a:cs typeface="ヒラギノ角ゴ ProN W3" charset="0"/>
              </a:rPr>
              <a:t>F</a:t>
            </a:r>
          </a:p>
        </p:txBody>
      </p:sp>
      <p:sp>
        <p:nvSpPr>
          <p:cNvPr id="9" name="Decagon 8">
            <a:extLst>
              <a:ext uri="{FF2B5EF4-FFF2-40B4-BE49-F238E27FC236}">
                <a16:creationId xmlns:a16="http://schemas.microsoft.com/office/drawing/2014/main" id="{E41D4195-2D4B-723E-BBC4-17131292364C}"/>
              </a:ext>
            </a:extLst>
          </p:cNvPr>
          <p:cNvSpPr/>
          <p:nvPr/>
        </p:nvSpPr>
        <p:spPr bwMode="auto">
          <a:xfrm>
            <a:off x="4460877" y="3976692"/>
            <a:ext cx="269752" cy="247646"/>
          </a:xfrm>
          <a:prstGeom prst="decagon">
            <a:avLst/>
          </a:prstGeom>
          <a:solidFill>
            <a:srgbClr val="FFC000"/>
          </a:solidFill>
          <a:ln>
            <a:solidFill>
              <a:schemeClr val="tx1"/>
            </a:solidFill>
          </a:ln>
          <a:effectLst>
            <a:glow rad="63500">
              <a:schemeClr val="accent2">
                <a:satMod val="175000"/>
                <a:alpha val="40000"/>
              </a:schemeClr>
            </a:glow>
          </a:effectLst>
        </p:spPr>
        <p:txBody>
          <a:bodyPr/>
          <a:lstStyle/>
          <a:p>
            <a:pPr algn="ctr" eaLnBrk="1" hangingPunct="1">
              <a:defRPr/>
            </a:pPr>
            <a:r>
              <a:rPr lang="en-US" sz="800" b="1" dirty="0">
                <a:latin typeface="+mn-lt"/>
                <a:ea typeface="+mn-ea"/>
                <a:cs typeface="ヒラギノ角ゴ ProN W3" charset="0"/>
                <a:sym typeface="Arial" charset="0"/>
              </a:rPr>
              <a:t>8</a:t>
            </a:r>
          </a:p>
        </p:txBody>
      </p:sp>
    </p:spTree>
    <p:extLst>
      <p:ext uri="{BB962C8B-B14F-4D97-AF65-F5344CB8AC3E}">
        <p14:creationId xmlns:p14="http://schemas.microsoft.com/office/powerpoint/2010/main" val="38539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6.25E-7 3.7037E-7 L 0.09727 0.15185 " pathEditMode="relative" rAng="0" ptsTypes="AA">
                                      <p:cBhvr>
                                        <p:cTn id="6" dur="3000" fill="hold"/>
                                        <p:tgtEl>
                                          <p:spTgt spid="18"/>
                                        </p:tgtEl>
                                        <p:attrNameLst>
                                          <p:attrName>ppt_x</p:attrName>
                                          <p:attrName>ppt_y</p:attrName>
                                        </p:attrNameLst>
                                      </p:cBhvr>
                                      <p:rCtr x="4857" y="7593"/>
                                    </p:animMotion>
                                  </p:childTnLst>
                                </p:cTn>
                              </p:par>
                              <p:par>
                                <p:cTn id="7" presetID="56" presetClass="path" presetSubtype="0" accel="50000" decel="50000" fill="hold" nodeType="withEffect">
                                  <p:stCondLst>
                                    <p:cond delay="0"/>
                                  </p:stCondLst>
                                  <p:childTnLst>
                                    <p:animMotion origin="layout" path="M 3.125E-6 -7.40741E-7 L 0.08841 -0.11829 " pathEditMode="relative" rAng="0" ptsTypes="AA">
                                      <p:cBhvr>
                                        <p:cTn id="8" dur="3000" fill="hold"/>
                                        <p:tgtEl>
                                          <p:spTgt spid="22"/>
                                        </p:tgtEl>
                                        <p:attrNameLst>
                                          <p:attrName>ppt_x</p:attrName>
                                          <p:attrName>ppt_y</p:attrName>
                                        </p:attrNameLst>
                                      </p:cBhvr>
                                      <p:rCtr x="4414" y="-5926"/>
                                    </p:animMotion>
                                  </p:childTnLst>
                                </p:cTn>
                              </p:par>
                              <p:par>
                                <p:cTn id="9" presetID="42"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
                                        <p:tgtEl>
                                          <p:spTgt spid="42"/>
                                        </p:tgtEl>
                                      </p:cBhvr>
                                    </p:animEffect>
                                    <p:anim calcmode="lin" valueType="num">
                                      <p:cBhvr>
                                        <p:cTn id="12" dur="10" fill="hold"/>
                                        <p:tgtEl>
                                          <p:spTgt spid="42"/>
                                        </p:tgtEl>
                                        <p:attrNameLst>
                                          <p:attrName>ppt_x</p:attrName>
                                        </p:attrNameLst>
                                      </p:cBhvr>
                                      <p:tavLst>
                                        <p:tav tm="0">
                                          <p:val>
                                            <p:strVal val="#ppt_x"/>
                                          </p:val>
                                        </p:tav>
                                        <p:tav tm="100000">
                                          <p:val>
                                            <p:strVal val="#ppt_x"/>
                                          </p:val>
                                        </p:tav>
                                      </p:tavLst>
                                    </p:anim>
                                    <p:anim calcmode="lin" valueType="num">
                                      <p:cBhvr>
                                        <p:cTn id="13" dur="10" fill="hold"/>
                                        <p:tgtEl>
                                          <p:spTgt spid="42"/>
                                        </p:tgtEl>
                                        <p:attrNameLst>
                                          <p:attrName>ppt_y</p:attrName>
                                        </p:attrNameLst>
                                      </p:cBhvr>
                                      <p:tavLst>
                                        <p:tav tm="0">
                                          <p:val>
                                            <p:strVal val="#ppt_y+.1"/>
                                          </p:val>
                                        </p:tav>
                                        <p:tav tm="100000">
                                          <p:val>
                                            <p:strVal val="#ppt_y"/>
                                          </p:val>
                                        </p:tav>
                                      </p:tavLst>
                                    </p:anim>
                                  </p:childTnLst>
                                </p:cTn>
                              </p:par>
                              <p:par>
                                <p:cTn id="14" presetID="42" presetClass="path" presetSubtype="0" accel="50000" decel="50000" fill="hold" nodeType="withEffect">
                                  <p:stCondLst>
                                    <p:cond delay="0"/>
                                  </p:stCondLst>
                                  <p:childTnLst>
                                    <p:animMotion origin="layout" path="M 3.54167E-6 2.22222E-6 L 0.06692 -0.03565 " pathEditMode="relative" rAng="0" ptsTypes="AA">
                                      <p:cBhvr>
                                        <p:cTn id="15" dur="3000" fill="hold"/>
                                        <p:tgtEl>
                                          <p:spTgt spid="19"/>
                                        </p:tgtEl>
                                        <p:attrNameLst>
                                          <p:attrName>ppt_x</p:attrName>
                                          <p:attrName>ppt_y</p:attrName>
                                        </p:attrNameLst>
                                      </p:cBhvr>
                                      <p:rCtr x="3346" y="-1782"/>
                                    </p:animMotion>
                                  </p:childTnLst>
                                </p:cTn>
                              </p:par>
                              <p:par>
                                <p:cTn id="16" presetID="49" presetClass="path" presetSubtype="0" accel="50000" decel="50000" fill="hold" nodeType="withEffect">
                                  <p:stCondLst>
                                    <p:cond delay="0"/>
                                  </p:stCondLst>
                                  <p:childTnLst>
                                    <p:animMotion origin="layout" path="M 4.79167E-6 1.48148E-6 L 0.06367 0.06667 " pathEditMode="relative" rAng="0" ptsTypes="AA">
                                      <p:cBhvr>
                                        <p:cTn id="17" dur="3000" fill="hold"/>
                                        <p:tgtEl>
                                          <p:spTgt spid="26"/>
                                        </p:tgtEl>
                                        <p:attrNameLst>
                                          <p:attrName>ppt_x</p:attrName>
                                          <p:attrName>ppt_y</p:attrName>
                                        </p:attrNameLst>
                                      </p:cBhvr>
                                      <p:rCtr x="3177" y="3333"/>
                                    </p:animMotion>
                                  </p:childTnLst>
                                </p:cTn>
                              </p:par>
                              <p:par>
                                <p:cTn id="18" presetID="49" presetClass="path" presetSubtype="0" accel="50000" decel="50000" fill="hold" nodeType="withEffect">
                                  <p:stCondLst>
                                    <p:cond delay="0"/>
                                  </p:stCondLst>
                                  <p:childTnLst>
                                    <p:animMotion origin="layout" path="M -2.70833E-6 -3.33333E-6 L 0.03841 -0.09953 " pathEditMode="relative" rAng="0" ptsTypes="AA">
                                      <p:cBhvr>
                                        <p:cTn id="19" dur="3000" fill="hold"/>
                                        <p:tgtEl>
                                          <p:spTgt spid="25"/>
                                        </p:tgtEl>
                                        <p:attrNameLst>
                                          <p:attrName>ppt_x</p:attrName>
                                          <p:attrName>ppt_y</p:attrName>
                                        </p:attrNameLst>
                                      </p:cBhvr>
                                      <p:rCtr x="1914" y="-4977"/>
                                    </p:animMotion>
                                  </p:childTnLst>
                                </p:cTn>
                              </p:par>
                              <p:par>
                                <p:cTn id="20" presetID="42" presetClass="path" presetSubtype="0" accel="50000" decel="50000" fill="hold" nodeType="withEffect">
                                  <p:stCondLst>
                                    <p:cond delay="0"/>
                                  </p:stCondLst>
                                  <p:childTnLst>
                                    <p:animMotion origin="layout" path="M 3.33333E-6 -4.07407E-6 L 0.07018 -0.09259 " pathEditMode="relative" rAng="0" ptsTypes="AA">
                                      <p:cBhvr>
                                        <p:cTn id="21" dur="2000" fill="hold"/>
                                        <p:tgtEl>
                                          <p:spTgt spid="60"/>
                                        </p:tgtEl>
                                        <p:attrNameLst>
                                          <p:attrName>ppt_x</p:attrName>
                                          <p:attrName>ppt_y</p:attrName>
                                        </p:attrNameLst>
                                      </p:cBhvr>
                                      <p:rCtr x="3503" y="-4630"/>
                                    </p:animMotion>
                                  </p:childTnLst>
                                </p:cTn>
                              </p:par>
                              <p:par>
                                <p:cTn id="22" presetID="42" presetClass="path" presetSubtype="0" accel="50000" decel="50000" fill="hold" nodeType="withEffect">
                                  <p:stCondLst>
                                    <p:cond delay="0"/>
                                  </p:stCondLst>
                                  <p:childTnLst>
                                    <p:animMotion origin="layout" path="M 4.58333E-6 4.81481E-6 L 0.08476 0.0155 " pathEditMode="relative" rAng="0" ptsTypes="AA">
                                      <p:cBhvr>
                                        <p:cTn id="23" dur="2000" fill="hold"/>
                                        <p:tgtEl>
                                          <p:spTgt spid="62"/>
                                        </p:tgtEl>
                                        <p:attrNameLst>
                                          <p:attrName>ppt_x</p:attrName>
                                          <p:attrName>ppt_y</p:attrName>
                                        </p:attrNameLst>
                                      </p:cBhvr>
                                      <p:rCtr x="4232" y="764"/>
                                    </p:animMotion>
                                  </p:childTnLst>
                                </p:cTn>
                              </p:par>
                              <p:par>
                                <p:cTn id="24" presetID="42" presetClass="path" presetSubtype="0" accel="50000" decel="50000" fill="hold" nodeType="withEffect">
                                  <p:stCondLst>
                                    <p:cond delay="0"/>
                                  </p:stCondLst>
                                  <p:childTnLst>
                                    <p:animMotion origin="layout" path="M -4.375E-6 -0.00139 L 0.08464 0.09676 " pathEditMode="relative" rAng="0" ptsTypes="AA">
                                      <p:cBhvr>
                                        <p:cTn id="25" dur="2000" fill="hold"/>
                                        <p:tgtEl>
                                          <p:spTgt spid="61"/>
                                        </p:tgtEl>
                                        <p:attrNameLst>
                                          <p:attrName>ppt_x</p:attrName>
                                          <p:attrName>ppt_y</p:attrName>
                                        </p:attrNameLst>
                                      </p:cBhvr>
                                      <p:rCtr x="4232" y="4907"/>
                                    </p:animMotion>
                                  </p:childTnLst>
                                </p:cTn>
                              </p:par>
                              <p:par>
                                <p:cTn id="26" presetID="42" presetClass="path" presetSubtype="0" accel="50000" decel="50000" fill="hold" grpId="0" nodeType="withEffect">
                                  <p:stCondLst>
                                    <p:cond delay="0"/>
                                  </p:stCondLst>
                                  <p:childTnLst>
                                    <p:animMotion origin="layout" path="M 0.10833 0.07176 L 2.29167E-6 1.11111E-6 " pathEditMode="relative" rAng="0" ptsTypes="AA">
                                      <p:cBhvr>
                                        <p:cTn id="27" dur="3000" spd="-100000" fill="hold"/>
                                        <p:tgtEl>
                                          <p:spTgt spid="82"/>
                                        </p:tgtEl>
                                        <p:attrNameLst>
                                          <p:attrName>ppt_x</p:attrName>
                                          <p:attrName>ppt_y</p:attrName>
                                        </p:attrNameLst>
                                      </p:cBhvr>
                                      <p:rCtr x="-5417" y="-3588"/>
                                    </p:animMotion>
                                  </p:childTnLst>
                                </p:cTn>
                              </p:par>
                              <p:par>
                                <p:cTn id="28" presetID="42" presetClass="path" presetSubtype="0" accel="50000" decel="50000" fill="hold" grpId="0" nodeType="withEffect">
                                  <p:stCondLst>
                                    <p:cond delay="0"/>
                                  </p:stCondLst>
                                  <p:childTnLst>
                                    <p:animMotion origin="layout" path="M -1.04167E-6 -2.59259E-6 L 0.11094 -0.04282 " pathEditMode="relative" rAng="0" ptsTypes="AA">
                                      <p:cBhvr>
                                        <p:cTn id="29" dur="3000" fill="hold"/>
                                        <p:tgtEl>
                                          <p:spTgt spid="81"/>
                                        </p:tgtEl>
                                        <p:attrNameLst>
                                          <p:attrName>ppt_x</p:attrName>
                                          <p:attrName>ppt_y</p:attrName>
                                        </p:attrNameLst>
                                      </p:cBhvr>
                                      <p:rCtr x="5547" y="-2153"/>
                                    </p:animMotion>
                                  </p:childTnLst>
                                </p:cTn>
                              </p:par>
                              <p:par>
                                <p:cTn id="30" presetID="49" presetClass="path" presetSubtype="0" accel="50000" decel="50000" fill="hold" grpId="0" nodeType="withEffect">
                                  <p:stCondLst>
                                    <p:cond delay="0"/>
                                  </p:stCondLst>
                                  <p:childTnLst>
                                    <p:animMotion origin="layout" path="M -4.58333E-6 -2.22222E-6 L 0.12448 -0.00972 " pathEditMode="relative" rAng="0" ptsTypes="AA">
                                      <p:cBhvr>
                                        <p:cTn id="31" dur="3000" fill="hold"/>
                                        <p:tgtEl>
                                          <p:spTgt spid="6"/>
                                        </p:tgtEl>
                                        <p:attrNameLst>
                                          <p:attrName>ppt_x</p:attrName>
                                          <p:attrName>ppt_y</p:attrName>
                                        </p:attrNameLst>
                                      </p:cBhvr>
                                      <p:rCtr x="6224" y="-486"/>
                                    </p:animMotion>
                                  </p:childTnLst>
                                </p:cTn>
                              </p:par>
                              <p:par>
                                <p:cTn id="32" presetID="49" presetClass="path" presetSubtype="0" accel="50000" decel="50000" fill="hold" grpId="0" nodeType="withEffect">
                                  <p:stCondLst>
                                    <p:cond delay="0"/>
                                  </p:stCondLst>
                                  <p:childTnLst>
                                    <p:animMotion origin="layout" path="M 3.125E-6 -2.59259E-6 L 0.11276 0.0169 " pathEditMode="relative" rAng="0" ptsTypes="AA">
                                      <p:cBhvr>
                                        <p:cTn id="33" dur="3000" fill="hold"/>
                                        <p:tgtEl>
                                          <p:spTgt spid="7"/>
                                        </p:tgtEl>
                                        <p:attrNameLst>
                                          <p:attrName>ppt_x</p:attrName>
                                          <p:attrName>ppt_y</p:attrName>
                                        </p:attrNameLst>
                                      </p:cBhvr>
                                      <p:rCtr x="5638" y="833"/>
                                    </p:animMotion>
                                  </p:childTnLst>
                                </p:cTn>
                              </p:par>
                              <p:par>
                                <p:cTn id="34" presetID="49" presetClass="path" presetSubtype="0" accel="50000" decel="50000" fill="hold" nodeType="withEffect">
                                  <p:stCondLst>
                                    <p:cond delay="0"/>
                                  </p:stCondLst>
                                  <p:childTnLst>
                                    <p:animMotion origin="layout" path="M -3.125E-6 3.33333E-6 L 0.08334 -0.00764 " pathEditMode="relative" rAng="0" ptsTypes="AA">
                                      <p:cBhvr>
                                        <p:cTn id="35" dur="3000" fill="hold"/>
                                        <p:tgtEl>
                                          <p:spTgt spid="9"/>
                                        </p:tgtEl>
                                        <p:attrNameLst>
                                          <p:attrName>ppt_x</p:attrName>
                                          <p:attrName>ppt_y</p:attrName>
                                        </p:attrNameLst>
                                      </p:cBhvr>
                                      <p:rCtr x="4167"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
            <a:extLst>
              <a:ext uri="{FF2B5EF4-FFF2-40B4-BE49-F238E27FC236}">
                <a16:creationId xmlns:a16="http://schemas.microsoft.com/office/drawing/2014/main" id="{3146D57C-C465-A35A-A482-D77217115480}"/>
              </a:ext>
            </a:extLst>
          </p:cNvPr>
          <p:cNvSpPr>
            <a:spLocks/>
          </p:cNvSpPr>
          <p:nvPr/>
        </p:nvSpPr>
        <p:spPr bwMode="auto">
          <a:xfrm>
            <a:off x="2005013" y="2533650"/>
            <a:ext cx="1720850" cy="1784350"/>
          </a:xfrm>
          <a:prstGeom prst="ellipse">
            <a:avLst/>
          </a:prstGeom>
          <a:noFill/>
          <a:ln w="28575">
            <a:solidFill>
              <a:srgbClr val="FFFFFF"/>
            </a:solidFill>
            <a:round/>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j-lt"/>
              <a:ea typeface="+mn-ea"/>
            </a:endParaRPr>
          </a:p>
        </p:txBody>
      </p:sp>
      <p:sp>
        <p:nvSpPr>
          <p:cNvPr id="4" name="Rectangle 2">
            <a:extLst>
              <a:ext uri="{FF2B5EF4-FFF2-40B4-BE49-F238E27FC236}">
                <a16:creationId xmlns:a16="http://schemas.microsoft.com/office/drawing/2014/main" id="{77628A5C-939C-B4B2-B7D0-A81038BF2DAA}"/>
              </a:ext>
            </a:extLst>
          </p:cNvPr>
          <p:cNvSpPr>
            <a:spLocks/>
          </p:cNvSpPr>
          <p:nvPr/>
        </p:nvSpPr>
        <p:spPr bwMode="auto">
          <a:xfrm>
            <a:off x="1477963" y="1635125"/>
            <a:ext cx="1716087" cy="3568700"/>
          </a:xfrm>
          <a:prstGeom prst="rect">
            <a:avLst/>
          </a:prstGeom>
          <a:solidFill>
            <a:srgbClr val="00990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j-lt"/>
              <a:ea typeface="+mn-ea"/>
            </a:endParaRPr>
          </a:p>
        </p:txBody>
      </p:sp>
      <p:grpSp>
        <p:nvGrpSpPr>
          <p:cNvPr id="181252" name="Group 3">
            <a:extLst>
              <a:ext uri="{FF2B5EF4-FFF2-40B4-BE49-F238E27FC236}">
                <a16:creationId xmlns:a16="http://schemas.microsoft.com/office/drawing/2014/main" id="{EA55AEEC-780A-A93B-ADA7-9438941ED9C0}"/>
              </a:ext>
            </a:extLst>
          </p:cNvPr>
          <p:cNvGrpSpPr>
            <a:grpSpLocks/>
          </p:cNvGrpSpPr>
          <p:nvPr/>
        </p:nvGrpSpPr>
        <p:grpSpPr bwMode="auto">
          <a:xfrm>
            <a:off x="1427919" y="385763"/>
            <a:ext cx="9293225" cy="6084887"/>
            <a:chOff x="0" y="0"/>
            <a:chExt cx="5853" cy="3832"/>
          </a:xfrm>
          <a:solidFill>
            <a:srgbClr val="00B050"/>
          </a:solidFill>
        </p:grpSpPr>
        <p:sp>
          <p:nvSpPr>
            <p:cNvPr id="181314" name="Rectangle 4">
              <a:extLst>
                <a:ext uri="{FF2B5EF4-FFF2-40B4-BE49-F238E27FC236}">
                  <a16:creationId xmlns:a16="http://schemas.microsoft.com/office/drawing/2014/main" id="{DA207315-D227-AB08-59EC-6D996AE7E1B8}"/>
                </a:ext>
              </a:extLst>
            </p:cNvPr>
            <p:cNvSpPr>
              <a:spLocks/>
            </p:cNvSpPr>
            <p:nvPr/>
          </p:nvSpPr>
          <p:spPr bwMode="auto">
            <a:xfrm>
              <a:off x="23" y="20"/>
              <a:ext cx="5828" cy="3803"/>
            </a:xfrm>
            <a:prstGeom prst="rect">
              <a:avLst/>
            </a:prstGeom>
            <a:grp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ea typeface="+mn-ea"/>
              </a:endParaRPr>
            </a:p>
          </p:txBody>
        </p:sp>
        <p:sp>
          <p:nvSpPr>
            <p:cNvPr id="181315" name="Freeform 5">
              <a:extLst>
                <a:ext uri="{FF2B5EF4-FFF2-40B4-BE49-F238E27FC236}">
                  <a16:creationId xmlns:a16="http://schemas.microsoft.com/office/drawing/2014/main" id="{4B933088-86E6-BDAF-EAD7-1BD4CF1997E8}"/>
                </a:ext>
              </a:extLst>
            </p:cNvPr>
            <p:cNvSpPr>
              <a:spLocks/>
            </p:cNvSpPr>
            <p:nvPr/>
          </p:nvSpPr>
          <p:spPr bwMode="auto">
            <a:xfrm rot="2940000">
              <a:off x="80" y="-13"/>
              <a:ext cx="51"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ea typeface="+mn-ea"/>
                <a:cs typeface="ヒラギノ角ゴ ProN W3" charset="0"/>
              </a:endParaRPr>
            </a:p>
          </p:txBody>
        </p:sp>
        <p:sp>
          <p:nvSpPr>
            <p:cNvPr id="181316" name="Freeform 6">
              <a:extLst>
                <a:ext uri="{FF2B5EF4-FFF2-40B4-BE49-F238E27FC236}">
                  <a16:creationId xmlns:a16="http://schemas.microsoft.com/office/drawing/2014/main" id="{43790057-DFCD-23A9-785D-4E6AFFE75BC9}"/>
                </a:ext>
              </a:extLst>
            </p:cNvPr>
            <p:cNvSpPr>
              <a:spLocks/>
            </p:cNvSpPr>
            <p:nvPr/>
          </p:nvSpPr>
          <p:spPr bwMode="auto">
            <a:xfrm rot="-2340000">
              <a:off x="58" y="3636"/>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ea typeface="+mn-ea"/>
                <a:cs typeface="ヒラギノ角ゴ ProN W3" charset="0"/>
              </a:endParaRPr>
            </a:p>
          </p:txBody>
        </p:sp>
        <p:sp>
          <p:nvSpPr>
            <p:cNvPr id="181317" name="Freeform 7">
              <a:extLst>
                <a:ext uri="{FF2B5EF4-FFF2-40B4-BE49-F238E27FC236}">
                  <a16:creationId xmlns:a16="http://schemas.microsoft.com/office/drawing/2014/main" id="{4DE810FE-8549-AC19-4D3C-66F838B9489B}"/>
                </a:ext>
              </a:extLst>
            </p:cNvPr>
            <p:cNvSpPr>
              <a:spLocks/>
            </p:cNvSpPr>
            <p:nvPr/>
          </p:nvSpPr>
          <p:spPr bwMode="auto">
            <a:xfrm rot="8040000">
              <a:off x="5740" y="-6"/>
              <a:ext cx="52"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ea typeface="+mn-ea"/>
                <a:cs typeface="ヒラギノ角ゴ ProN W3" charset="0"/>
              </a:endParaRPr>
            </a:p>
          </p:txBody>
        </p:sp>
        <p:sp>
          <p:nvSpPr>
            <p:cNvPr id="181318" name="Freeform 8">
              <a:extLst>
                <a:ext uri="{FF2B5EF4-FFF2-40B4-BE49-F238E27FC236}">
                  <a16:creationId xmlns:a16="http://schemas.microsoft.com/office/drawing/2014/main" id="{E4BB982E-E317-374F-0D81-862524D1ACC8}"/>
                </a:ext>
              </a:extLst>
            </p:cNvPr>
            <p:cNvSpPr>
              <a:spLocks/>
            </p:cNvSpPr>
            <p:nvPr/>
          </p:nvSpPr>
          <p:spPr bwMode="auto">
            <a:xfrm rot="-8220000">
              <a:off x="5727" y="3635"/>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ea typeface="+mn-ea"/>
                <a:cs typeface="ヒラギノ角ゴ ProN W3" charset="0"/>
              </a:endParaRPr>
            </a:p>
          </p:txBody>
        </p:sp>
      </p:grpSp>
      <p:sp>
        <p:nvSpPr>
          <p:cNvPr id="5" name="Rectangle 9">
            <a:extLst>
              <a:ext uri="{FF2B5EF4-FFF2-40B4-BE49-F238E27FC236}">
                <a16:creationId xmlns:a16="http://schemas.microsoft.com/office/drawing/2014/main" id="{90920245-040C-1FA2-C557-50D38300A9ED}"/>
              </a:ext>
            </a:extLst>
          </p:cNvPr>
          <p:cNvSpPr>
            <a:spLocks/>
          </p:cNvSpPr>
          <p:nvPr/>
        </p:nvSpPr>
        <p:spPr bwMode="auto">
          <a:xfrm>
            <a:off x="9010650" y="1644650"/>
            <a:ext cx="1716088" cy="3568700"/>
          </a:xfrm>
          <a:prstGeom prst="rect">
            <a:avLst/>
          </a:prstGeom>
          <a:solidFill>
            <a:srgbClr val="00B05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26630" name="Rectangle 10">
            <a:extLst>
              <a:ext uri="{FF2B5EF4-FFF2-40B4-BE49-F238E27FC236}">
                <a16:creationId xmlns:a16="http://schemas.microsoft.com/office/drawing/2014/main" id="{575D7C5B-D7D7-80E6-059C-71534F1F6691}"/>
              </a:ext>
            </a:extLst>
          </p:cNvPr>
          <p:cNvSpPr>
            <a:spLocks/>
          </p:cNvSpPr>
          <p:nvPr/>
        </p:nvSpPr>
        <p:spPr bwMode="auto">
          <a:xfrm>
            <a:off x="1276350" y="2743200"/>
            <a:ext cx="200025" cy="1371600"/>
          </a:xfrm>
          <a:prstGeom prst="rect">
            <a:avLst/>
          </a:prstGeom>
          <a:blipFill dpi="0" rotWithShape="0">
            <a:blip r:embed="rId3"/>
            <a:srcRect/>
            <a:tile tx="0" ty="0" sx="100000" sy="100000" flip="none" algn="tl"/>
          </a:blipFill>
          <a:ln w="19050">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900">
              <a:solidFill>
                <a:srgbClr val="000000"/>
              </a:solidFill>
              <a:latin typeface="+mn-lt"/>
              <a:ea typeface="+mn-ea"/>
            </a:endParaRPr>
          </a:p>
        </p:txBody>
      </p:sp>
      <p:sp>
        <p:nvSpPr>
          <p:cNvPr id="6" name="Rectangle 11">
            <a:extLst>
              <a:ext uri="{FF2B5EF4-FFF2-40B4-BE49-F238E27FC236}">
                <a16:creationId xmlns:a16="http://schemas.microsoft.com/office/drawing/2014/main" id="{241089AF-3F06-A400-A9A5-ADA70778D11C}"/>
              </a:ext>
            </a:extLst>
          </p:cNvPr>
          <p:cNvSpPr>
            <a:spLocks/>
          </p:cNvSpPr>
          <p:nvPr/>
        </p:nvSpPr>
        <p:spPr bwMode="auto">
          <a:xfrm>
            <a:off x="10726738" y="2743200"/>
            <a:ext cx="200025" cy="1371600"/>
          </a:xfrm>
          <a:prstGeom prst="rect">
            <a:avLst/>
          </a:prstGeom>
          <a:blipFill dpi="0" rotWithShape="0">
            <a:blip r:embed="rId3"/>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181256" name="Line 12">
            <a:extLst>
              <a:ext uri="{FF2B5EF4-FFF2-40B4-BE49-F238E27FC236}">
                <a16:creationId xmlns:a16="http://schemas.microsoft.com/office/drawing/2014/main" id="{07B94FD2-DA10-173E-4707-81EB169DACD8}"/>
              </a:ext>
            </a:extLst>
          </p:cNvPr>
          <p:cNvSpPr>
            <a:spLocks noChangeShapeType="1"/>
          </p:cNvSpPr>
          <p:nvPr/>
        </p:nvSpPr>
        <p:spPr bwMode="auto">
          <a:xfrm>
            <a:off x="6096000" y="404813"/>
            <a:ext cx="1588" cy="6035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897" name="Rectangle 13">
            <a:extLst>
              <a:ext uri="{FF2B5EF4-FFF2-40B4-BE49-F238E27FC236}">
                <a16:creationId xmlns:a16="http://schemas.microsoft.com/office/drawing/2014/main" id="{EBB940EF-2166-B723-B120-DC3391F0F013}"/>
              </a:ext>
            </a:extLst>
          </p:cNvPr>
          <p:cNvSpPr>
            <a:spLocks/>
          </p:cNvSpPr>
          <p:nvPr/>
        </p:nvSpPr>
        <p:spPr bwMode="auto">
          <a:xfrm>
            <a:off x="2836863" y="34925"/>
            <a:ext cx="7920037" cy="350838"/>
          </a:xfrm>
          <a:prstGeom prst="rect">
            <a:avLst/>
          </a:prstGeom>
          <a:solidFill>
            <a:srgbClr val="FFFFFF"/>
          </a:solidFill>
          <a:ln w="12700">
            <a:solidFill>
              <a:schemeClr val="tx1"/>
            </a:solidFill>
            <a:miter lim="800000"/>
            <a:headEnd/>
            <a:tailEnd/>
          </a:ln>
        </p:spPr>
        <p:txBody>
          <a:bodyPr lIns="76200" tIns="76200" rIns="163731" bIns="7620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spcBef>
                <a:spcPts val="1050"/>
              </a:spcBef>
              <a:defRPr/>
            </a:pPr>
            <a:r>
              <a:rPr lang="en-US" altLang="en-US" dirty="0">
                <a:solidFill>
                  <a:schemeClr val="tx1"/>
                </a:solidFill>
                <a:latin typeface="Arial Bold" panose="020B0704020202020204" pitchFamily="34" charset="0"/>
                <a:ea typeface="+mn-ea"/>
                <a:cs typeface="Arial Bold" panose="020B0704020202020204" pitchFamily="34" charset="0"/>
                <a:sym typeface="Arial Bold" panose="020B0704020202020204" pitchFamily="34" charset="0"/>
              </a:rPr>
              <a:t>We have cleared space behind and now drop in very quickly before opponents can react</a:t>
            </a:r>
          </a:p>
        </p:txBody>
      </p:sp>
      <p:sp>
        <p:nvSpPr>
          <p:cNvPr id="7" name="Rectangle 14">
            <a:extLst>
              <a:ext uri="{FF2B5EF4-FFF2-40B4-BE49-F238E27FC236}">
                <a16:creationId xmlns:a16="http://schemas.microsoft.com/office/drawing/2014/main" id="{0923546B-DBCF-4C69-89DF-C8B4AB1EBDCA}"/>
              </a:ext>
            </a:extLst>
          </p:cNvPr>
          <p:cNvSpPr>
            <a:spLocks/>
          </p:cNvSpPr>
          <p:nvPr/>
        </p:nvSpPr>
        <p:spPr bwMode="auto">
          <a:xfrm>
            <a:off x="1276350" y="2743200"/>
            <a:ext cx="200025" cy="1371600"/>
          </a:xfrm>
          <a:prstGeom prst="rect">
            <a:avLst/>
          </a:prstGeom>
          <a:blipFill dpi="0" rotWithShape="0">
            <a:blip r:embed="rId3"/>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900">
              <a:solidFill>
                <a:srgbClr val="000000"/>
              </a:solidFill>
              <a:latin typeface="+mn-lt"/>
              <a:ea typeface="+mn-ea"/>
            </a:endParaRPr>
          </a:p>
        </p:txBody>
      </p:sp>
      <p:sp>
        <p:nvSpPr>
          <p:cNvPr id="17" name="Decagon 16">
            <a:extLst>
              <a:ext uri="{FF2B5EF4-FFF2-40B4-BE49-F238E27FC236}">
                <a16:creationId xmlns:a16="http://schemas.microsoft.com/office/drawing/2014/main" id="{EC3EB4A6-E9A5-6737-A2D6-F08D70304B01}"/>
              </a:ext>
            </a:extLst>
          </p:cNvPr>
          <p:cNvSpPr/>
          <p:nvPr/>
        </p:nvSpPr>
        <p:spPr bwMode="auto">
          <a:xfrm>
            <a:off x="4022726" y="2502020"/>
            <a:ext cx="280802" cy="268168"/>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8F8F8"/>
                </a:solidFill>
                <a:latin typeface="+mj-lt"/>
                <a:ea typeface="+mn-ea"/>
                <a:cs typeface="ヒラギノ角ゴ ProN W3" charset="0"/>
                <a:sym typeface="Arial" charset="0"/>
              </a:rPr>
              <a:t>5	</a:t>
            </a:r>
          </a:p>
        </p:txBody>
      </p:sp>
      <p:sp>
        <p:nvSpPr>
          <p:cNvPr id="8" name="Decagon 7">
            <a:extLst>
              <a:ext uri="{FF2B5EF4-FFF2-40B4-BE49-F238E27FC236}">
                <a16:creationId xmlns:a16="http://schemas.microsoft.com/office/drawing/2014/main" id="{BEA96D07-C54B-4101-C85B-528BB5E3C8D3}"/>
              </a:ext>
            </a:extLst>
          </p:cNvPr>
          <p:cNvSpPr/>
          <p:nvPr/>
        </p:nvSpPr>
        <p:spPr bwMode="auto">
          <a:xfrm>
            <a:off x="4102689" y="5993671"/>
            <a:ext cx="273528" cy="248379"/>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800" b="1" dirty="0">
                <a:latin typeface="+mj-lt"/>
                <a:ea typeface="+mn-ea"/>
                <a:cs typeface="ヒラギノ角ゴ ProN W3" charset="0"/>
                <a:sym typeface="Arial" charset="0"/>
              </a:rPr>
              <a:t>2</a:t>
            </a:r>
          </a:p>
        </p:txBody>
      </p:sp>
      <p:sp>
        <p:nvSpPr>
          <p:cNvPr id="21" name="Decagon 20">
            <a:extLst>
              <a:ext uri="{FF2B5EF4-FFF2-40B4-BE49-F238E27FC236}">
                <a16:creationId xmlns:a16="http://schemas.microsoft.com/office/drawing/2014/main" id="{5D500364-695E-F0AA-814E-068FF850B470}"/>
              </a:ext>
            </a:extLst>
          </p:cNvPr>
          <p:cNvSpPr/>
          <p:nvPr/>
        </p:nvSpPr>
        <p:spPr bwMode="auto">
          <a:xfrm>
            <a:off x="4036035" y="3877686"/>
            <a:ext cx="276994" cy="264102"/>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8F8F8"/>
                </a:solidFill>
                <a:latin typeface="+mj-lt"/>
                <a:ea typeface="+mn-ea"/>
                <a:cs typeface="ヒラギノ角ゴ ProN W3" charset="0"/>
                <a:sym typeface="Arial" charset="0"/>
              </a:rPr>
              <a:t>4</a:t>
            </a:r>
          </a:p>
        </p:txBody>
      </p:sp>
      <p:sp>
        <p:nvSpPr>
          <p:cNvPr id="9" name="Decagon 8">
            <a:extLst>
              <a:ext uri="{FF2B5EF4-FFF2-40B4-BE49-F238E27FC236}">
                <a16:creationId xmlns:a16="http://schemas.microsoft.com/office/drawing/2014/main" id="{A2E799E6-C9F1-D13E-7A86-817B750F296A}"/>
              </a:ext>
            </a:extLst>
          </p:cNvPr>
          <p:cNvSpPr/>
          <p:nvPr/>
        </p:nvSpPr>
        <p:spPr bwMode="auto">
          <a:xfrm>
            <a:off x="4294734" y="864050"/>
            <a:ext cx="296639" cy="274398"/>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800" b="1" dirty="0">
                <a:latin typeface="+mj-lt"/>
                <a:ea typeface="+mn-ea"/>
                <a:cs typeface="ヒラギノ角ゴ ProN W3" charset="0"/>
                <a:sym typeface="Arial" charset="0"/>
              </a:rPr>
              <a:t>3</a:t>
            </a:r>
          </a:p>
        </p:txBody>
      </p:sp>
      <p:sp>
        <p:nvSpPr>
          <p:cNvPr id="10" name="Decagon 9">
            <a:extLst>
              <a:ext uri="{FF2B5EF4-FFF2-40B4-BE49-F238E27FC236}">
                <a16:creationId xmlns:a16="http://schemas.microsoft.com/office/drawing/2014/main" id="{1299BB71-B83D-8695-045F-4AA038487AF7}"/>
              </a:ext>
            </a:extLst>
          </p:cNvPr>
          <p:cNvSpPr/>
          <p:nvPr/>
        </p:nvSpPr>
        <p:spPr bwMode="auto">
          <a:xfrm>
            <a:off x="5303566" y="1298174"/>
            <a:ext cx="315755" cy="289994"/>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700" b="1" spc="-150" dirty="0">
                <a:latin typeface="+mj-lt"/>
                <a:ea typeface="+mn-ea"/>
                <a:cs typeface="ヒラギノ角ゴ ProN W3" charset="0"/>
                <a:sym typeface="Arial" charset="0"/>
              </a:rPr>
              <a:t>11</a:t>
            </a:r>
          </a:p>
        </p:txBody>
      </p:sp>
      <p:sp>
        <p:nvSpPr>
          <p:cNvPr id="11" name="Decagon 10">
            <a:extLst>
              <a:ext uri="{FF2B5EF4-FFF2-40B4-BE49-F238E27FC236}">
                <a16:creationId xmlns:a16="http://schemas.microsoft.com/office/drawing/2014/main" id="{DB1F164D-539E-063D-4420-0FFE4BB3B12E}"/>
              </a:ext>
            </a:extLst>
          </p:cNvPr>
          <p:cNvSpPr/>
          <p:nvPr/>
        </p:nvSpPr>
        <p:spPr bwMode="auto">
          <a:xfrm>
            <a:off x="5527404" y="5201694"/>
            <a:ext cx="299018" cy="276625"/>
          </a:xfrm>
          <a:prstGeom prst="decagon">
            <a:avLst/>
          </a:prstGeom>
          <a:solidFill>
            <a:srgbClr val="FFFF00"/>
          </a:solidFill>
          <a:ln>
            <a:solidFill>
              <a:schemeClr val="tx1"/>
            </a:solidFill>
          </a:ln>
          <a:effectLst>
            <a:innerShdw blurRad="114300">
              <a:prstClr val="black"/>
            </a:innerShdw>
          </a:effectLst>
        </p:spPr>
        <p:txBody>
          <a:bodyPr/>
          <a:lstStyle/>
          <a:p>
            <a:pPr algn="ctr" eaLnBrk="1" hangingPunct="1">
              <a:defRPr/>
            </a:pPr>
            <a:r>
              <a:rPr lang="en-US" sz="800" b="1" dirty="0">
                <a:latin typeface="+mj-lt"/>
                <a:ea typeface="+mn-ea"/>
                <a:cs typeface="ヒラギノ角ゴ ProN W3" charset="0"/>
                <a:sym typeface="Arial" charset="0"/>
              </a:rPr>
              <a:t>7</a:t>
            </a:r>
          </a:p>
        </p:txBody>
      </p:sp>
      <p:sp>
        <p:nvSpPr>
          <p:cNvPr id="19491" name="Rectangle 13">
            <a:extLst>
              <a:ext uri="{FF2B5EF4-FFF2-40B4-BE49-F238E27FC236}">
                <a16:creationId xmlns:a16="http://schemas.microsoft.com/office/drawing/2014/main" id="{1F5FFB07-76A3-BCB0-3B99-966DC6CEFF43}"/>
              </a:ext>
            </a:extLst>
          </p:cNvPr>
          <p:cNvSpPr>
            <a:spLocks/>
          </p:cNvSpPr>
          <p:nvPr/>
        </p:nvSpPr>
        <p:spPr bwMode="auto">
          <a:xfrm>
            <a:off x="1436688" y="6418263"/>
            <a:ext cx="9318625" cy="406400"/>
          </a:xfrm>
          <a:prstGeom prst="rect">
            <a:avLst/>
          </a:prstGeom>
          <a:solidFill>
            <a:srgbClr val="FFFFFF"/>
          </a:solidFill>
          <a:ln w="12700">
            <a:solidFill>
              <a:schemeClr val="tx1"/>
            </a:solidFill>
            <a:miter lim="800000"/>
            <a:headEnd/>
            <a:tailEnd/>
          </a:ln>
        </p:spPr>
        <p:txBody>
          <a:bodyPr lIns="76200" tIns="76200" rIns="163731" bIns="76200"/>
          <a:lstStyle/>
          <a:p>
            <a:pPr algn="ctr" eaLnBrk="1" hangingPunct="1">
              <a:spcBef>
                <a:spcPts val="1050"/>
              </a:spcBef>
              <a:defRPr/>
            </a:pPr>
            <a:r>
              <a:rPr lang="en-US" sz="1400" dirty="0">
                <a:solidFill>
                  <a:schemeClr val="tx1"/>
                </a:solidFill>
                <a:latin typeface="Arial Bold" charset="0"/>
                <a:ea typeface="+mn-ea"/>
                <a:cs typeface="Arial Bold" charset="0"/>
                <a:sym typeface="Arial Bold" charset="0"/>
              </a:rPr>
              <a:t>Likely won't be all the back four but this is an example of what might happen</a:t>
            </a:r>
          </a:p>
        </p:txBody>
      </p:sp>
      <p:pic>
        <p:nvPicPr>
          <p:cNvPr id="12" name="Picture 2">
            <a:extLst>
              <a:ext uri="{FF2B5EF4-FFF2-40B4-BE49-F238E27FC236}">
                <a16:creationId xmlns:a16="http://schemas.microsoft.com/office/drawing/2014/main" id="{CC86A817-A426-D344-EAFB-2E5F409926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47190" y="3294099"/>
            <a:ext cx="306386" cy="28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3772D3D0-547F-C792-3FC4-E0854FBBC366}"/>
              </a:ext>
            </a:extLst>
          </p:cNvPr>
          <p:cNvSpPr>
            <a:spLocks/>
          </p:cNvSpPr>
          <p:nvPr/>
        </p:nvSpPr>
        <p:spPr bwMode="auto">
          <a:xfrm>
            <a:off x="1476376" y="2389188"/>
            <a:ext cx="566992" cy="2071687"/>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j-lt"/>
              <a:ea typeface="+mn-ea"/>
            </a:endParaRPr>
          </a:p>
        </p:txBody>
      </p:sp>
      <p:sp>
        <p:nvSpPr>
          <p:cNvPr id="14" name="Rectangle 2">
            <a:extLst>
              <a:ext uri="{FF2B5EF4-FFF2-40B4-BE49-F238E27FC236}">
                <a16:creationId xmlns:a16="http://schemas.microsoft.com/office/drawing/2014/main" id="{562A1EF2-DBA6-0010-2A22-3F47BB1520DA}"/>
              </a:ext>
            </a:extLst>
          </p:cNvPr>
          <p:cNvSpPr>
            <a:spLocks/>
          </p:cNvSpPr>
          <p:nvPr/>
        </p:nvSpPr>
        <p:spPr bwMode="auto">
          <a:xfrm>
            <a:off x="10236201" y="2439988"/>
            <a:ext cx="479424" cy="2073275"/>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15" name="Oval 26">
            <a:extLst>
              <a:ext uri="{FF2B5EF4-FFF2-40B4-BE49-F238E27FC236}">
                <a16:creationId xmlns:a16="http://schemas.microsoft.com/office/drawing/2014/main" id="{4D9D1CAF-4A93-2FDF-A174-1088B8191573}"/>
              </a:ext>
            </a:extLst>
          </p:cNvPr>
          <p:cNvSpPr>
            <a:spLocks noChangeArrowheads="1"/>
          </p:cNvSpPr>
          <p:nvPr/>
        </p:nvSpPr>
        <p:spPr bwMode="auto">
          <a:xfrm>
            <a:off x="7274834" y="1144266"/>
            <a:ext cx="343202" cy="347678"/>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D</a:t>
            </a:r>
          </a:p>
        </p:txBody>
      </p:sp>
      <p:sp>
        <p:nvSpPr>
          <p:cNvPr id="16" name="Oval 26">
            <a:extLst>
              <a:ext uri="{FF2B5EF4-FFF2-40B4-BE49-F238E27FC236}">
                <a16:creationId xmlns:a16="http://schemas.microsoft.com/office/drawing/2014/main" id="{0116B3F9-D402-9AC2-75C6-6103D8B78678}"/>
              </a:ext>
            </a:extLst>
          </p:cNvPr>
          <p:cNvSpPr>
            <a:spLocks noChangeArrowheads="1"/>
          </p:cNvSpPr>
          <p:nvPr/>
        </p:nvSpPr>
        <p:spPr bwMode="auto">
          <a:xfrm>
            <a:off x="7840663" y="3853935"/>
            <a:ext cx="343202" cy="347678"/>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B</a:t>
            </a:r>
          </a:p>
        </p:txBody>
      </p:sp>
      <p:sp>
        <p:nvSpPr>
          <p:cNvPr id="19" name="Oval 26">
            <a:extLst>
              <a:ext uri="{FF2B5EF4-FFF2-40B4-BE49-F238E27FC236}">
                <a16:creationId xmlns:a16="http://schemas.microsoft.com/office/drawing/2014/main" id="{3DDA0906-E93D-07B9-AB4E-B3337CCA7C77}"/>
              </a:ext>
            </a:extLst>
          </p:cNvPr>
          <p:cNvSpPr>
            <a:spLocks noChangeArrowheads="1"/>
          </p:cNvSpPr>
          <p:nvPr/>
        </p:nvSpPr>
        <p:spPr bwMode="auto">
          <a:xfrm>
            <a:off x="7866856" y="2615693"/>
            <a:ext cx="343202" cy="347678"/>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C</a:t>
            </a:r>
          </a:p>
        </p:txBody>
      </p:sp>
      <p:sp>
        <p:nvSpPr>
          <p:cNvPr id="20" name="Oval 26">
            <a:extLst>
              <a:ext uri="{FF2B5EF4-FFF2-40B4-BE49-F238E27FC236}">
                <a16:creationId xmlns:a16="http://schemas.microsoft.com/office/drawing/2014/main" id="{0D5B7C0F-A7BF-08CC-33B7-7E3F492BB19A}"/>
              </a:ext>
            </a:extLst>
          </p:cNvPr>
          <p:cNvSpPr>
            <a:spLocks noChangeArrowheads="1"/>
          </p:cNvSpPr>
          <p:nvPr/>
        </p:nvSpPr>
        <p:spPr bwMode="auto">
          <a:xfrm>
            <a:off x="7345363" y="5321140"/>
            <a:ext cx="343202" cy="347678"/>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A</a:t>
            </a:r>
          </a:p>
        </p:txBody>
      </p:sp>
      <p:sp>
        <p:nvSpPr>
          <p:cNvPr id="23" name="Oval 26">
            <a:extLst>
              <a:ext uri="{FF2B5EF4-FFF2-40B4-BE49-F238E27FC236}">
                <a16:creationId xmlns:a16="http://schemas.microsoft.com/office/drawing/2014/main" id="{7E3B28FB-102B-CC13-CF27-5593F37C1889}"/>
              </a:ext>
            </a:extLst>
          </p:cNvPr>
          <p:cNvSpPr>
            <a:spLocks noChangeArrowheads="1"/>
          </p:cNvSpPr>
          <p:nvPr/>
        </p:nvSpPr>
        <p:spPr bwMode="auto">
          <a:xfrm>
            <a:off x="6113608" y="1600200"/>
            <a:ext cx="340844" cy="34217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G</a:t>
            </a:r>
          </a:p>
        </p:txBody>
      </p:sp>
      <p:sp>
        <p:nvSpPr>
          <p:cNvPr id="24" name="Oval 26">
            <a:extLst>
              <a:ext uri="{FF2B5EF4-FFF2-40B4-BE49-F238E27FC236}">
                <a16:creationId xmlns:a16="http://schemas.microsoft.com/office/drawing/2014/main" id="{FE69A93C-82E7-7761-2214-602EC8B8D547}"/>
              </a:ext>
            </a:extLst>
          </p:cNvPr>
          <p:cNvSpPr>
            <a:spLocks noChangeArrowheads="1"/>
          </p:cNvSpPr>
          <p:nvPr/>
        </p:nvSpPr>
        <p:spPr bwMode="auto">
          <a:xfrm>
            <a:off x="6207125" y="4577195"/>
            <a:ext cx="340844" cy="34217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E</a:t>
            </a:r>
          </a:p>
        </p:txBody>
      </p:sp>
      <p:sp>
        <p:nvSpPr>
          <p:cNvPr id="27" name="Oval 26">
            <a:extLst>
              <a:ext uri="{FF2B5EF4-FFF2-40B4-BE49-F238E27FC236}">
                <a16:creationId xmlns:a16="http://schemas.microsoft.com/office/drawing/2014/main" id="{457FDF5C-1C91-7D1C-C9B0-795CC52C0A80}"/>
              </a:ext>
            </a:extLst>
          </p:cNvPr>
          <p:cNvSpPr>
            <a:spLocks noChangeArrowheads="1"/>
          </p:cNvSpPr>
          <p:nvPr/>
        </p:nvSpPr>
        <p:spPr bwMode="auto">
          <a:xfrm>
            <a:off x="4624660" y="1191740"/>
            <a:ext cx="340844" cy="34217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J</a:t>
            </a:r>
          </a:p>
        </p:txBody>
      </p:sp>
      <p:sp>
        <p:nvSpPr>
          <p:cNvPr id="28" name="Oval 26">
            <a:extLst>
              <a:ext uri="{FF2B5EF4-FFF2-40B4-BE49-F238E27FC236}">
                <a16:creationId xmlns:a16="http://schemas.microsoft.com/office/drawing/2014/main" id="{B998E6AB-A7B4-4A78-7416-655E04EF0006}"/>
              </a:ext>
            </a:extLst>
          </p:cNvPr>
          <p:cNvSpPr>
            <a:spLocks noChangeArrowheads="1"/>
          </p:cNvSpPr>
          <p:nvPr/>
        </p:nvSpPr>
        <p:spPr bwMode="auto">
          <a:xfrm>
            <a:off x="4608355" y="5252170"/>
            <a:ext cx="340844" cy="34217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H</a:t>
            </a:r>
          </a:p>
        </p:txBody>
      </p:sp>
      <p:sp>
        <p:nvSpPr>
          <p:cNvPr id="29" name="Oval 26">
            <a:extLst>
              <a:ext uri="{FF2B5EF4-FFF2-40B4-BE49-F238E27FC236}">
                <a16:creationId xmlns:a16="http://schemas.microsoft.com/office/drawing/2014/main" id="{2592D92E-A7C5-8AB2-0732-F5C8AA0BEB37}"/>
              </a:ext>
            </a:extLst>
          </p:cNvPr>
          <p:cNvSpPr>
            <a:spLocks noChangeArrowheads="1"/>
          </p:cNvSpPr>
          <p:nvPr/>
        </p:nvSpPr>
        <p:spPr bwMode="auto">
          <a:xfrm>
            <a:off x="4386262" y="3144692"/>
            <a:ext cx="340844" cy="34217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I</a:t>
            </a:r>
          </a:p>
        </p:txBody>
      </p:sp>
      <p:sp>
        <p:nvSpPr>
          <p:cNvPr id="30" name="Rectangle 45">
            <a:extLst>
              <a:ext uri="{FF2B5EF4-FFF2-40B4-BE49-F238E27FC236}">
                <a16:creationId xmlns:a16="http://schemas.microsoft.com/office/drawing/2014/main" id="{3E983B9D-80E9-BAA7-C41E-0294E884B42A}"/>
              </a:ext>
            </a:extLst>
          </p:cNvPr>
          <p:cNvSpPr>
            <a:spLocks noChangeArrowheads="1"/>
          </p:cNvSpPr>
          <p:nvPr/>
        </p:nvSpPr>
        <p:spPr bwMode="auto">
          <a:xfrm>
            <a:off x="7323138" y="1646238"/>
            <a:ext cx="1004887" cy="3546475"/>
          </a:xfrm>
          <a:prstGeom prst="rect">
            <a:avLst/>
          </a:prstGeom>
          <a:noFill/>
          <a:ln w="28575">
            <a:solidFill>
              <a:srgbClr val="C00000"/>
            </a:solidFill>
            <a:miter lim="800000"/>
            <a:headEnd/>
            <a:tailEnd/>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defRPr/>
            </a:pPr>
            <a:endParaRPr lang="en-US" altLang="en-US" sz="800" dirty="0">
              <a:latin typeface="+mj-lt"/>
              <a:ea typeface="+mn-ea"/>
            </a:endParaRPr>
          </a:p>
        </p:txBody>
      </p:sp>
      <p:sp>
        <p:nvSpPr>
          <p:cNvPr id="31" name="Rectangle 48">
            <a:extLst>
              <a:ext uri="{FF2B5EF4-FFF2-40B4-BE49-F238E27FC236}">
                <a16:creationId xmlns:a16="http://schemas.microsoft.com/office/drawing/2014/main" id="{2BFD30D0-6716-E317-391C-868050BF6B1F}"/>
              </a:ext>
            </a:extLst>
          </p:cNvPr>
          <p:cNvSpPr>
            <a:spLocks noChangeArrowheads="1"/>
          </p:cNvSpPr>
          <p:nvPr/>
        </p:nvSpPr>
        <p:spPr bwMode="auto">
          <a:xfrm>
            <a:off x="7345363" y="1665288"/>
            <a:ext cx="942975" cy="301625"/>
          </a:xfrm>
          <a:prstGeom prst="rect">
            <a:avLst/>
          </a:prstGeom>
          <a:noFill/>
          <a:ln>
            <a:noFill/>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defRPr/>
            </a:pPr>
            <a:r>
              <a:rPr lang="en-US" altLang="en-US" sz="800" b="1" dirty="0">
                <a:solidFill>
                  <a:srgbClr val="FFFF00"/>
                </a:solidFill>
                <a:latin typeface="+mj-lt"/>
                <a:ea typeface="+mn-ea"/>
              </a:rPr>
              <a:t>Zone 14</a:t>
            </a:r>
          </a:p>
        </p:txBody>
      </p:sp>
      <p:pic>
        <p:nvPicPr>
          <p:cNvPr id="181298" name="Picture 2">
            <a:extLst>
              <a:ext uri="{FF2B5EF4-FFF2-40B4-BE49-F238E27FC236}">
                <a16:creationId xmlns:a16="http://schemas.microsoft.com/office/drawing/2014/main" id="{97B00E16-C39E-EDB6-B6A6-B4F49E9A90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3215469"/>
            <a:ext cx="283647" cy="26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300" name="Rectangle 62">
            <a:extLst>
              <a:ext uri="{FF2B5EF4-FFF2-40B4-BE49-F238E27FC236}">
                <a16:creationId xmlns:a16="http://schemas.microsoft.com/office/drawing/2014/main" id="{6C6BA387-93C5-45EE-83D2-9D322ED2B73F}"/>
              </a:ext>
            </a:extLst>
          </p:cNvPr>
          <p:cNvSpPr>
            <a:spLocks noChangeArrowheads="1"/>
          </p:cNvSpPr>
          <p:nvPr/>
        </p:nvSpPr>
        <p:spPr bwMode="auto">
          <a:xfrm>
            <a:off x="216664" y="403220"/>
            <a:ext cx="1059686" cy="307975"/>
          </a:xfrm>
          <a:prstGeom prst="rect">
            <a:avLst/>
          </a:prstGeom>
          <a:solidFill>
            <a:srgbClr val="FFFFFF"/>
          </a:solidFill>
          <a:ln w="9525">
            <a:solidFill>
              <a:schemeClr val="tx1"/>
            </a:solidFill>
            <a:miter lim="800000"/>
            <a:headEnd/>
            <a:tailEnd/>
          </a:ln>
        </p:spPr>
        <p:txBody>
          <a:bodyPr/>
          <a:lstStyle>
            <a:lvl1pPr>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r>
              <a:rPr lang="en-US" altLang="en-US" sz="1400" b="1">
                <a:solidFill>
                  <a:schemeClr val="tx1"/>
                </a:solidFill>
              </a:rPr>
              <a:t>Animation</a:t>
            </a:r>
          </a:p>
        </p:txBody>
      </p:sp>
      <p:sp>
        <p:nvSpPr>
          <p:cNvPr id="32" name="Rectangle 31">
            <a:extLst>
              <a:ext uri="{FF2B5EF4-FFF2-40B4-BE49-F238E27FC236}">
                <a16:creationId xmlns:a16="http://schemas.microsoft.com/office/drawing/2014/main" id="{88B3150E-F64B-F33B-D11A-8E2FBE2E9682}"/>
              </a:ext>
            </a:extLst>
          </p:cNvPr>
          <p:cNvSpPr/>
          <p:nvPr/>
        </p:nvSpPr>
        <p:spPr>
          <a:xfrm>
            <a:off x="1466850" y="398463"/>
            <a:ext cx="1057275" cy="47307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b="1" dirty="0">
                <a:solidFill>
                  <a:schemeClr val="tx1"/>
                </a:solidFill>
              </a:rPr>
              <a:t>Phase Two Beginning</a:t>
            </a:r>
          </a:p>
        </p:txBody>
      </p:sp>
      <p:sp>
        <p:nvSpPr>
          <p:cNvPr id="33" name="Rectangle 2">
            <a:extLst>
              <a:ext uri="{FF2B5EF4-FFF2-40B4-BE49-F238E27FC236}">
                <a16:creationId xmlns:a16="http://schemas.microsoft.com/office/drawing/2014/main" id="{613B1643-5E51-81F7-E610-C20CB537DCF3}"/>
              </a:ext>
            </a:extLst>
          </p:cNvPr>
          <p:cNvSpPr>
            <a:spLocks/>
          </p:cNvSpPr>
          <p:nvPr/>
        </p:nvSpPr>
        <p:spPr bwMode="auto">
          <a:xfrm>
            <a:off x="1479197" y="1639094"/>
            <a:ext cx="1717675" cy="3605212"/>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800">
              <a:solidFill>
                <a:srgbClr val="000000"/>
              </a:solidFill>
              <a:latin typeface="+mj-lt"/>
              <a:ea typeface="+mn-ea"/>
            </a:endParaRPr>
          </a:p>
        </p:txBody>
      </p:sp>
      <p:grpSp>
        <p:nvGrpSpPr>
          <p:cNvPr id="34" name="Group 280">
            <a:extLst>
              <a:ext uri="{FF2B5EF4-FFF2-40B4-BE49-F238E27FC236}">
                <a16:creationId xmlns:a16="http://schemas.microsoft.com/office/drawing/2014/main" id="{8E05A3D8-BCB1-6992-1DAA-6981788A0905}"/>
              </a:ext>
            </a:extLst>
          </p:cNvPr>
          <p:cNvGrpSpPr>
            <a:grpSpLocks/>
          </p:cNvGrpSpPr>
          <p:nvPr/>
        </p:nvGrpSpPr>
        <p:grpSpPr bwMode="auto">
          <a:xfrm>
            <a:off x="2076707" y="3304528"/>
            <a:ext cx="211951" cy="171236"/>
            <a:chOff x="0" y="0"/>
            <a:chExt cx="89" cy="85"/>
          </a:xfrm>
        </p:grpSpPr>
        <p:sp>
          <p:nvSpPr>
            <p:cNvPr id="35" name="Freeform 281">
              <a:extLst>
                <a:ext uri="{FF2B5EF4-FFF2-40B4-BE49-F238E27FC236}">
                  <a16:creationId xmlns:a16="http://schemas.microsoft.com/office/drawing/2014/main" id="{143E17D1-6C11-099C-E7D5-BED92DA67961}"/>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36" name="Freeform 282">
              <a:extLst>
                <a:ext uri="{FF2B5EF4-FFF2-40B4-BE49-F238E27FC236}">
                  <a16:creationId xmlns:a16="http://schemas.microsoft.com/office/drawing/2014/main" id="{4F57F7BC-BBC2-76AC-2C02-EAD05D56B424}"/>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sz="800" dirty="0">
                <a:latin typeface="+mj-lt"/>
                <a:ea typeface="+mn-ea"/>
                <a:cs typeface="ヒラギノ角ゴ ProN W3" charset="0"/>
              </a:endParaRPr>
            </a:p>
          </p:txBody>
        </p:sp>
        <p:sp>
          <p:nvSpPr>
            <p:cNvPr id="37" name="Freeform 283">
              <a:extLst>
                <a:ext uri="{FF2B5EF4-FFF2-40B4-BE49-F238E27FC236}">
                  <a16:creationId xmlns:a16="http://schemas.microsoft.com/office/drawing/2014/main" id="{0FF7CD8B-9441-E662-2525-9F526151684C}"/>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38" name="Freeform 284">
              <a:extLst>
                <a:ext uri="{FF2B5EF4-FFF2-40B4-BE49-F238E27FC236}">
                  <a16:creationId xmlns:a16="http://schemas.microsoft.com/office/drawing/2014/main" id="{F24F8497-67F5-A539-D90D-39D9E38EA215}"/>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39" name="Freeform 285">
              <a:extLst>
                <a:ext uri="{FF2B5EF4-FFF2-40B4-BE49-F238E27FC236}">
                  <a16:creationId xmlns:a16="http://schemas.microsoft.com/office/drawing/2014/main" id="{6450FD3D-A987-795D-A20A-B51A4151D7D7}"/>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40" name="Freeform 286">
              <a:extLst>
                <a:ext uri="{FF2B5EF4-FFF2-40B4-BE49-F238E27FC236}">
                  <a16:creationId xmlns:a16="http://schemas.microsoft.com/office/drawing/2014/main" id="{9C71128B-ADEA-95E3-C813-A2EB9B72D459}"/>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41" name="Freeform 287">
              <a:extLst>
                <a:ext uri="{FF2B5EF4-FFF2-40B4-BE49-F238E27FC236}">
                  <a16:creationId xmlns:a16="http://schemas.microsoft.com/office/drawing/2014/main" id="{9ED5C8E9-4BBB-E34E-92E1-FC2F07A60209}"/>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43" name="Freeform 288">
              <a:extLst>
                <a:ext uri="{FF2B5EF4-FFF2-40B4-BE49-F238E27FC236}">
                  <a16:creationId xmlns:a16="http://schemas.microsoft.com/office/drawing/2014/main" id="{747A062E-4290-F46A-B39E-550A9A580AB2}"/>
                </a:ext>
              </a:extLst>
            </p:cNvPr>
            <p:cNvSpPr>
              <a:spLocks/>
            </p:cNvSpPr>
            <p:nvPr/>
          </p:nvSpPr>
          <p:spPr bwMode="auto">
            <a:xfrm>
              <a:off x="54" y="33"/>
              <a:ext cx="15" cy="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44" name="Freeform 289">
              <a:extLst>
                <a:ext uri="{FF2B5EF4-FFF2-40B4-BE49-F238E27FC236}">
                  <a16:creationId xmlns:a16="http://schemas.microsoft.com/office/drawing/2014/main" id="{618788B2-CA84-45EF-0524-79E1BA5DBCAE}"/>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45" name="Freeform 290">
              <a:extLst>
                <a:ext uri="{FF2B5EF4-FFF2-40B4-BE49-F238E27FC236}">
                  <a16:creationId xmlns:a16="http://schemas.microsoft.com/office/drawing/2014/main" id="{1DEA4D9D-FF8E-2CDC-3AC4-716A44A5371C}"/>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91" name="Freeform 291">
              <a:extLst>
                <a:ext uri="{FF2B5EF4-FFF2-40B4-BE49-F238E27FC236}">
                  <a16:creationId xmlns:a16="http://schemas.microsoft.com/office/drawing/2014/main" id="{031255B5-C7FC-BC36-4065-45B4893E070F}"/>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sp>
          <p:nvSpPr>
            <p:cNvPr id="92" name="Freeform 292">
              <a:extLst>
                <a:ext uri="{FF2B5EF4-FFF2-40B4-BE49-F238E27FC236}">
                  <a16:creationId xmlns:a16="http://schemas.microsoft.com/office/drawing/2014/main" id="{3B2724F7-B400-50EA-0153-783C8022081A}"/>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sz="800" dirty="0">
                <a:latin typeface="+mj-lt"/>
                <a:ea typeface="+mn-ea"/>
                <a:cs typeface="ヒラギノ角ゴ ProN W3" charset="0"/>
              </a:endParaRPr>
            </a:p>
          </p:txBody>
        </p:sp>
      </p:grpSp>
      <p:sp>
        <p:nvSpPr>
          <p:cNvPr id="46" name="Oval 69">
            <a:extLst>
              <a:ext uri="{FF2B5EF4-FFF2-40B4-BE49-F238E27FC236}">
                <a16:creationId xmlns:a16="http://schemas.microsoft.com/office/drawing/2014/main" id="{5A32F5A0-8C32-95FE-1231-1697CB02C63B}"/>
              </a:ext>
            </a:extLst>
          </p:cNvPr>
          <p:cNvSpPr>
            <a:spLocks noChangeArrowheads="1"/>
          </p:cNvSpPr>
          <p:nvPr/>
        </p:nvSpPr>
        <p:spPr bwMode="auto">
          <a:xfrm>
            <a:off x="5248275" y="2520950"/>
            <a:ext cx="1716088" cy="1776412"/>
          </a:xfrm>
          <a:prstGeom prst="ellipse">
            <a:avLst/>
          </a:prstGeom>
          <a:noFill/>
          <a:ln w="28575" algn="ctr">
            <a:solidFill>
              <a:srgbClr val="FFFFFF"/>
            </a:solidFill>
            <a:round/>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b="1">
              <a:solidFill>
                <a:srgbClr val="000000"/>
              </a:solidFill>
              <a:latin typeface="+mj-lt"/>
            </a:endParaRPr>
          </a:p>
        </p:txBody>
      </p:sp>
      <p:sp>
        <p:nvSpPr>
          <p:cNvPr id="47" name="Oval 26">
            <a:extLst>
              <a:ext uri="{FF2B5EF4-FFF2-40B4-BE49-F238E27FC236}">
                <a16:creationId xmlns:a16="http://schemas.microsoft.com/office/drawing/2014/main" id="{D62B9690-FAD8-F174-3B9E-920703CEE26C}"/>
              </a:ext>
            </a:extLst>
          </p:cNvPr>
          <p:cNvSpPr>
            <a:spLocks noChangeArrowheads="1"/>
          </p:cNvSpPr>
          <p:nvPr/>
        </p:nvSpPr>
        <p:spPr bwMode="auto">
          <a:xfrm>
            <a:off x="6694937" y="3184137"/>
            <a:ext cx="343202" cy="347678"/>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800" dirty="0">
                <a:solidFill>
                  <a:schemeClr val="bg1"/>
                </a:solidFill>
                <a:highlight>
                  <a:srgbClr val="000000"/>
                </a:highlight>
                <a:latin typeface="+mj-lt"/>
                <a:ea typeface="+mn-ea"/>
                <a:cs typeface="ヒラギノ角ゴ ProN W3" charset="0"/>
              </a:rPr>
              <a:t>F</a:t>
            </a:r>
          </a:p>
        </p:txBody>
      </p:sp>
      <p:sp>
        <p:nvSpPr>
          <p:cNvPr id="48" name="Decagon 47">
            <a:extLst>
              <a:ext uri="{FF2B5EF4-FFF2-40B4-BE49-F238E27FC236}">
                <a16:creationId xmlns:a16="http://schemas.microsoft.com/office/drawing/2014/main" id="{1258274D-23D2-C5D7-A4B1-3C00FC302824}"/>
              </a:ext>
            </a:extLst>
          </p:cNvPr>
          <p:cNvSpPr/>
          <p:nvPr/>
        </p:nvSpPr>
        <p:spPr bwMode="auto">
          <a:xfrm>
            <a:off x="5384657" y="2615693"/>
            <a:ext cx="269203" cy="232723"/>
          </a:xfrm>
          <a:prstGeom prst="decagon">
            <a:avLst/>
          </a:prstGeom>
          <a:solidFill>
            <a:srgbClr val="00B0F0"/>
          </a:solidFill>
          <a:ln>
            <a:solidFill>
              <a:schemeClr val="tx1"/>
            </a:solidFill>
          </a:ln>
          <a:effectLst>
            <a:glow rad="63500">
              <a:schemeClr val="accent2">
                <a:satMod val="175000"/>
                <a:alpha val="40000"/>
              </a:schemeClr>
            </a:glow>
          </a:effectLst>
        </p:spPr>
        <p:txBody>
          <a:bodyPr/>
          <a:lstStyle/>
          <a:p>
            <a:pPr algn="ctr" eaLnBrk="1" hangingPunct="1">
              <a:defRPr/>
            </a:pPr>
            <a:r>
              <a:rPr lang="en-US" sz="800" b="1" dirty="0">
                <a:latin typeface="+mj-lt"/>
                <a:ea typeface="+mn-ea"/>
                <a:cs typeface="ヒラギノ角ゴ ProN W3" charset="0"/>
                <a:sym typeface="Arial" charset="0"/>
              </a:rPr>
              <a:t>6</a:t>
            </a:r>
          </a:p>
        </p:txBody>
      </p:sp>
      <p:sp>
        <p:nvSpPr>
          <p:cNvPr id="49" name="Decagon 48">
            <a:extLst>
              <a:ext uri="{FF2B5EF4-FFF2-40B4-BE49-F238E27FC236}">
                <a16:creationId xmlns:a16="http://schemas.microsoft.com/office/drawing/2014/main" id="{F1AAD773-5347-D5B0-1569-D3E67C335A31}"/>
              </a:ext>
            </a:extLst>
          </p:cNvPr>
          <p:cNvSpPr/>
          <p:nvPr/>
        </p:nvSpPr>
        <p:spPr bwMode="auto">
          <a:xfrm>
            <a:off x="5666876" y="4048550"/>
            <a:ext cx="267808" cy="253944"/>
          </a:xfrm>
          <a:prstGeom prst="decagon">
            <a:avLst/>
          </a:prstGeom>
          <a:solidFill>
            <a:srgbClr val="FFC000"/>
          </a:solidFill>
          <a:ln>
            <a:solidFill>
              <a:schemeClr val="tx1"/>
            </a:solidFill>
          </a:ln>
          <a:effectLst>
            <a:glow rad="63500">
              <a:schemeClr val="accent2">
                <a:satMod val="175000"/>
                <a:alpha val="40000"/>
              </a:schemeClr>
            </a:glow>
          </a:effectLst>
        </p:spPr>
        <p:txBody>
          <a:bodyPr/>
          <a:lstStyle/>
          <a:p>
            <a:pPr algn="ctr" eaLnBrk="1" hangingPunct="1">
              <a:defRPr/>
            </a:pPr>
            <a:r>
              <a:rPr lang="en-US" sz="800" b="1" dirty="0">
                <a:latin typeface="+mj-lt"/>
                <a:ea typeface="+mn-ea"/>
                <a:cs typeface="ヒラギノ角ゴ ProN W3" charset="0"/>
                <a:sym typeface="Arial" charset="0"/>
              </a:rPr>
              <a:t>8</a:t>
            </a:r>
          </a:p>
        </p:txBody>
      </p:sp>
      <p:sp>
        <p:nvSpPr>
          <p:cNvPr id="51" name="Decagon 50">
            <a:extLst>
              <a:ext uri="{FF2B5EF4-FFF2-40B4-BE49-F238E27FC236}">
                <a16:creationId xmlns:a16="http://schemas.microsoft.com/office/drawing/2014/main" id="{9ED0EAA8-6970-1677-D273-C6E6E812C54E}"/>
              </a:ext>
            </a:extLst>
          </p:cNvPr>
          <p:cNvSpPr/>
          <p:nvPr/>
        </p:nvSpPr>
        <p:spPr bwMode="auto">
          <a:xfrm>
            <a:off x="6945374" y="3808441"/>
            <a:ext cx="296776" cy="263585"/>
          </a:xfrm>
          <a:prstGeom prst="decagon">
            <a:avLst/>
          </a:prstGeom>
          <a:solidFill>
            <a:schemeClr val="accent2">
              <a:lumMod val="40000"/>
              <a:lumOff val="60000"/>
            </a:schemeClr>
          </a:solidFill>
          <a:ln>
            <a:solidFill>
              <a:schemeClr val="tx1"/>
            </a:solidFill>
          </a:ln>
          <a:effectLst/>
        </p:spPr>
        <p:txBody>
          <a:bodyPr/>
          <a:lstStyle/>
          <a:p>
            <a:pPr algn="ctr" eaLnBrk="1" hangingPunct="1">
              <a:defRPr/>
            </a:pPr>
            <a:r>
              <a:rPr lang="en-US" sz="800" b="1" dirty="0">
                <a:latin typeface="+mj-lt"/>
                <a:ea typeface="+mn-ea"/>
                <a:cs typeface="ヒラギノ角ゴ ProN W3" charset="0"/>
                <a:sym typeface="Arial" charset="0"/>
              </a:rPr>
              <a:t>9	</a:t>
            </a:r>
          </a:p>
        </p:txBody>
      </p:sp>
      <p:sp>
        <p:nvSpPr>
          <p:cNvPr id="52" name="Decagon 51">
            <a:extLst>
              <a:ext uri="{FF2B5EF4-FFF2-40B4-BE49-F238E27FC236}">
                <a16:creationId xmlns:a16="http://schemas.microsoft.com/office/drawing/2014/main" id="{A9B347B1-80A3-1ACE-7156-5B87D5A85AE1}"/>
              </a:ext>
            </a:extLst>
          </p:cNvPr>
          <p:cNvSpPr/>
          <p:nvPr/>
        </p:nvSpPr>
        <p:spPr bwMode="auto">
          <a:xfrm>
            <a:off x="6647288" y="2482274"/>
            <a:ext cx="301349" cy="271372"/>
          </a:xfrm>
          <a:prstGeom prst="decagon">
            <a:avLst/>
          </a:prstGeom>
          <a:solidFill>
            <a:schemeClr val="bg1">
              <a:lumMod val="60000"/>
              <a:lumOff val="40000"/>
            </a:schemeClr>
          </a:solidFill>
          <a:ln>
            <a:solidFill>
              <a:schemeClr val="tx1"/>
            </a:solidFill>
          </a:ln>
          <a:effectLst/>
        </p:spPr>
        <p:txBody>
          <a:bodyPr/>
          <a:lstStyle/>
          <a:p>
            <a:pPr eaLnBrk="1" hangingPunct="1">
              <a:defRPr/>
            </a:pPr>
            <a:r>
              <a:rPr lang="en-US" sz="700" b="1" spc="-150" dirty="0">
                <a:latin typeface="+mj-lt"/>
                <a:ea typeface="+mn-ea"/>
                <a:cs typeface="ヒラギノ角ゴ ProN W3" charset="0"/>
                <a:sym typeface="Arial" charset="0"/>
              </a:rPr>
              <a:t>10	</a:t>
            </a:r>
          </a:p>
        </p:txBody>
      </p:sp>
    </p:spTree>
    <p:extLst>
      <p:ext uri="{BB962C8B-B14F-4D97-AF65-F5344CB8AC3E}">
        <p14:creationId xmlns:p14="http://schemas.microsoft.com/office/powerpoint/2010/main" val="407531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3.75E-6 3.7037E-7 L -0.11823 -0.01944 " pathEditMode="relative" rAng="0" ptsTypes="AA">
                                      <p:cBhvr>
                                        <p:cTn id="6" dur="2250" fill="hold"/>
                                        <p:tgtEl>
                                          <p:spTgt spid="8"/>
                                        </p:tgtEl>
                                        <p:attrNameLst>
                                          <p:attrName>ppt_x</p:attrName>
                                          <p:attrName>ppt_y</p:attrName>
                                        </p:attrNameLst>
                                      </p:cBhvr>
                                      <p:rCtr x="-5911" y="-972"/>
                                    </p:animMotion>
                                  </p:childTnLst>
                                </p:cTn>
                              </p:par>
                              <p:par>
                                <p:cTn id="7" presetID="56" presetClass="path" presetSubtype="0" accel="50000" decel="50000" fill="hold" nodeType="withEffect">
                                  <p:stCondLst>
                                    <p:cond delay="0"/>
                                  </p:stCondLst>
                                  <p:childTnLst>
                                    <p:animMotion origin="layout" path="M -2.91667E-6 -3.33333E-6 L 0.03933 0.1625 " pathEditMode="relative" rAng="0" ptsTypes="AA">
                                      <p:cBhvr>
                                        <p:cTn id="8" dur="2500" fill="hold"/>
                                        <p:tgtEl>
                                          <p:spTgt spid="9"/>
                                        </p:tgtEl>
                                        <p:attrNameLst>
                                          <p:attrName>ppt_x</p:attrName>
                                          <p:attrName>ppt_y</p:attrName>
                                        </p:attrNameLst>
                                      </p:cBhvr>
                                      <p:rCtr x="1966" y="8125"/>
                                    </p:animMotion>
                                  </p:childTnLst>
                                </p:cTn>
                              </p:par>
                              <p:par>
                                <p:cTn id="9" presetID="42" presetClass="path" presetSubtype="0" accel="50000" decel="50000" fill="hold" grpId="0" nodeType="withEffect">
                                  <p:stCondLst>
                                    <p:cond delay="0"/>
                                  </p:stCondLst>
                                  <p:childTnLst>
                                    <p:animMotion origin="layout" path="M -0.06602 0.09283 L 2.29167E-6 -2.22222E-6 " pathEditMode="relative" rAng="0" ptsTypes="AA">
                                      <p:cBhvr>
                                        <p:cTn id="10" dur="2500" spd="-100000" fill="hold"/>
                                        <p:tgtEl>
                                          <p:spTgt spid="21"/>
                                        </p:tgtEl>
                                        <p:attrNameLst>
                                          <p:attrName>ppt_x</p:attrName>
                                          <p:attrName>ppt_y</p:attrName>
                                        </p:attrNameLst>
                                      </p:cBhvr>
                                      <p:rCtr x="3294" y="-4653"/>
                                    </p:animMotion>
                                  </p:childTnLst>
                                </p:cTn>
                              </p:par>
                              <p:par>
                                <p:cTn id="11" presetID="42" presetClass="path" presetSubtype="0" accel="50000" decel="50000" fill="hold" grpId="0" nodeType="withEffect">
                                  <p:stCondLst>
                                    <p:cond delay="0"/>
                                  </p:stCondLst>
                                  <p:childTnLst>
                                    <p:animMotion origin="layout" path="M 0.00143 0.00116 L -0.05521 -0.09306 " pathEditMode="relative" rAng="0" ptsTypes="AA">
                                      <p:cBhvr>
                                        <p:cTn id="12" dur="2500" fill="hold"/>
                                        <p:tgtEl>
                                          <p:spTgt spid="17"/>
                                        </p:tgtEl>
                                        <p:attrNameLst>
                                          <p:attrName>ppt_x</p:attrName>
                                          <p:attrName>ppt_y</p:attrName>
                                        </p:attrNameLst>
                                      </p:cBhvr>
                                      <p:rCtr x="-2839" y="-4722"/>
                                    </p:animMotion>
                                  </p:childTnLst>
                                </p:cTn>
                              </p:par>
                              <p:par>
                                <p:cTn id="13" presetID="49" presetClass="path" presetSubtype="0" accel="50000" decel="50000" fill="hold" nodeType="withEffect">
                                  <p:stCondLst>
                                    <p:cond delay="0"/>
                                  </p:stCondLst>
                                  <p:childTnLst>
                                    <p:animMotion origin="layout" path="M 5E-6 -3.7037E-6 L -0.05691 0.11158 " pathEditMode="relative" rAng="0" ptsTypes="AA">
                                      <p:cBhvr>
                                        <p:cTn id="14" dur="2750" fill="hold"/>
                                        <p:tgtEl>
                                          <p:spTgt spid="11"/>
                                        </p:tgtEl>
                                        <p:attrNameLst>
                                          <p:attrName>ppt_x</p:attrName>
                                          <p:attrName>ppt_y</p:attrName>
                                        </p:attrNameLst>
                                      </p:cBhvr>
                                      <p:rCtr x="-2852" y="5579"/>
                                    </p:animMotion>
                                  </p:childTnLst>
                                </p:cTn>
                              </p:par>
                              <p:par>
                                <p:cTn id="15" presetID="49" presetClass="path" presetSubtype="0" accel="50000" decel="50000" fill="hold" nodeType="withEffect">
                                  <p:stCondLst>
                                    <p:cond delay="0"/>
                                  </p:stCondLst>
                                  <p:childTnLst>
                                    <p:animMotion origin="layout" path="M 3.33333E-6 3.33333E-6 L 0.03841 -0.09954 " pathEditMode="relative" rAng="0" ptsTypes="AA">
                                      <p:cBhvr>
                                        <p:cTn id="16" dur="2750" fill="hold"/>
                                        <p:tgtEl>
                                          <p:spTgt spid="10"/>
                                        </p:tgtEl>
                                        <p:attrNameLst>
                                          <p:attrName>ppt_x</p:attrName>
                                          <p:attrName>ppt_y</p:attrName>
                                        </p:attrNameLst>
                                      </p:cBhvr>
                                      <p:rCtr x="1914" y="-4977"/>
                                    </p:animMotion>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
                                        <p:tgtEl>
                                          <p:spTgt spid="12"/>
                                        </p:tgtEl>
                                      </p:cBhvr>
                                    </p:animEffect>
                                    <p:anim calcmode="lin" valueType="num">
                                      <p:cBhvr>
                                        <p:cTn id="20" dur="10" fill="hold"/>
                                        <p:tgtEl>
                                          <p:spTgt spid="12"/>
                                        </p:tgtEl>
                                        <p:attrNameLst>
                                          <p:attrName>ppt_x</p:attrName>
                                        </p:attrNameLst>
                                      </p:cBhvr>
                                      <p:tavLst>
                                        <p:tav tm="0">
                                          <p:val>
                                            <p:strVal val="#ppt_x"/>
                                          </p:val>
                                        </p:tav>
                                        <p:tav tm="100000">
                                          <p:val>
                                            <p:strVal val="#ppt_x"/>
                                          </p:val>
                                        </p:tav>
                                      </p:tavLst>
                                    </p:anim>
                                    <p:anim calcmode="lin" valueType="num">
                                      <p:cBhvr>
                                        <p:cTn id="21" dur="10" fill="hold"/>
                                        <p:tgtEl>
                                          <p:spTgt spid="12"/>
                                        </p:tgtEl>
                                        <p:attrNameLst>
                                          <p:attrName>ppt_y</p:attrName>
                                        </p:attrNameLst>
                                      </p:cBhvr>
                                      <p:tavLst>
                                        <p:tav tm="0">
                                          <p:val>
                                            <p:strVal val="#ppt_y+.1"/>
                                          </p:val>
                                        </p:tav>
                                        <p:tav tm="100000">
                                          <p:val>
                                            <p:strVal val="#ppt_y"/>
                                          </p:val>
                                        </p:tav>
                                      </p:tavLst>
                                    </p:anim>
                                  </p:childTnLst>
                                </p:cTn>
                              </p:par>
                              <p:par>
                                <p:cTn id="22" presetID="35" presetClass="path" presetSubtype="0" accel="50000" decel="50000" fill="hold" nodeType="withEffect">
                                  <p:stCondLst>
                                    <p:cond delay="0"/>
                                  </p:stCondLst>
                                  <p:childTnLst>
                                    <p:animMotion origin="layout" path="M 3.54167E-6 -2.96296E-6 L 0.07148 0.36783 " pathEditMode="relative" rAng="0" ptsTypes="AA">
                                      <p:cBhvr>
                                        <p:cTn id="23" dur="2000" fill="hold"/>
                                        <p:tgtEl>
                                          <p:spTgt spid="34"/>
                                        </p:tgtEl>
                                        <p:attrNameLst>
                                          <p:attrName>ppt_x</p:attrName>
                                          <p:attrName>ppt_y</p:attrName>
                                        </p:attrNameLst>
                                      </p:cBhvr>
                                      <p:rCtr x="3568" y="18380"/>
                                    </p:animMotion>
                                  </p:childTnLst>
                                </p:cTn>
                              </p:par>
                              <p:par>
                                <p:cTn id="24" presetID="42" presetClass="path" presetSubtype="0" accel="50000" decel="50000" fill="hold" nodeType="withEffect">
                                  <p:stCondLst>
                                    <p:cond delay="0"/>
                                  </p:stCondLst>
                                  <p:childTnLst>
                                    <p:animMotion origin="layout" path="M -4.16667E-6 3.7037E-7 L -0.17317 0.07407 " pathEditMode="relative" rAng="0" ptsTypes="AA">
                                      <p:cBhvr>
                                        <p:cTn id="25" dur="2500" fill="hold"/>
                                        <p:tgtEl>
                                          <p:spTgt spid="48"/>
                                        </p:tgtEl>
                                        <p:attrNameLst>
                                          <p:attrName>ppt_x</p:attrName>
                                          <p:attrName>ppt_y</p:attrName>
                                        </p:attrNameLst>
                                      </p:cBhvr>
                                      <p:rCtr x="-8659" y="3704"/>
                                    </p:animMotion>
                                  </p:childTnLst>
                                </p:cTn>
                              </p:par>
                              <p:par>
                                <p:cTn id="26" presetID="49" presetClass="path" presetSubtype="0" accel="50000" decel="50000" fill="hold" nodeType="withEffect">
                                  <p:stCondLst>
                                    <p:cond delay="0"/>
                                  </p:stCondLst>
                                  <p:childTnLst>
                                    <p:animMotion origin="layout" path="M -1.25E-6 3.7037E-6 L -0.10325 0.05926 " pathEditMode="relative" rAng="0" ptsTypes="AA">
                                      <p:cBhvr>
                                        <p:cTn id="27" dur="2500" fill="hold"/>
                                        <p:tgtEl>
                                          <p:spTgt spid="49"/>
                                        </p:tgtEl>
                                        <p:attrNameLst>
                                          <p:attrName>ppt_x</p:attrName>
                                          <p:attrName>ppt_y</p:attrName>
                                        </p:attrNameLst>
                                      </p:cBhvr>
                                      <p:rCtr x="-5169" y="2963"/>
                                    </p:animMotion>
                                  </p:childTnLst>
                                </p:cTn>
                              </p:par>
                              <p:par>
                                <p:cTn id="28" presetID="49" presetClass="path" presetSubtype="0" accel="50000" decel="50000" fill="hold" grpId="0" nodeType="withEffect">
                                  <p:stCondLst>
                                    <p:cond delay="0"/>
                                  </p:stCondLst>
                                  <p:childTnLst>
                                    <p:animMotion origin="layout" path="M -8.33333E-7 2.96296E-6 L -0.0487 0.01782 " pathEditMode="relative" rAng="0" ptsTypes="AA">
                                      <p:cBhvr>
                                        <p:cTn id="29" dur="2750" fill="hold"/>
                                        <p:tgtEl>
                                          <p:spTgt spid="51"/>
                                        </p:tgtEl>
                                        <p:attrNameLst>
                                          <p:attrName>ppt_x</p:attrName>
                                          <p:attrName>ppt_y</p:attrName>
                                        </p:attrNameLst>
                                      </p:cBhvr>
                                      <p:rCtr x="-2435" y="880"/>
                                    </p:animMotion>
                                  </p:childTnLst>
                                </p:cTn>
                              </p:par>
                              <p:par>
                                <p:cTn id="30" presetID="49" presetClass="path" presetSubtype="0" accel="50000" decel="50000" fill="hold" grpId="0" nodeType="withEffect">
                                  <p:stCondLst>
                                    <p:cond delay="0"/>
                                  </p:stCondLst>
                                  <p:childTnLst>
                                    <p:animMotion origin="layout" path="M -2.08333E-6 -2.96296E-6 L -0.05013 0.05232 " pathEditMode="relative" rAng="0" ptsTypes="AA">
                                      <p:cBhvr>
                                        <p:cTn id="31" dur="2750" fill="hold"/>
                                        <p:tgtEl>
                                          <p:spTgt spid="52"/>
                                        </p:tgtEl>
                                        <p:attrNameLst>
                                          <p:attrName>ppt_x</p:attrName>
                                          <p:attrName>ppt_y</p:attrName>
                                        </p:attrNameLst>
                                      </p:cBhvr>
                                      <p:rCtr x="-2513"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51" grpId="0" animBg="1"/>
      <p:bldP spid="5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1082B-3231-2C42-E78C-E3A80EF74C4B}"/>
              </a:ext>
            </a:extLst>
          </p:cNvPr>
          <p:cNvSpPr txBox="1"/>
          <p:nvPr/>
        </p:nvSpPr>
        <p:spPr>
          <a:xfrm>
            <a:off x="1679575" y="1225550"/>
            <a:ext cx="8424863" cy="1491947"/>
          </a:xfrm>
          <a:prstGeom prst="rect">
            <a:avLst/>
          </a:prstGeom>
          <a:solidFill>
            <a:srgbClr val="F8F8F8"/>
          </a:solidFill>
          <a:ln>
            <a:solidFill>
              <a:schemeClr val="tx1"/>
            </a:solidFill>
          </a:ln>
        </p:spPr>
        <p:txBody>
          <a:bodyPr>
            <a:spAutoFit/>
          </a:bodyPr>
          <a:lstStyle/>
          <a:p>
            <a:pPr algn="ctr" eaLnBrk="1" hangingPunct="1">
              <a:lnSpc>
                <a:spcPct val="120000"/>
              </a:lnSpc>
              <a:buFont typeface="Wingdings 2" panose="05020102010507070707" pitchFamily="18" charset="2"/>
              <a:buNone/>
              <a:defRPr/>
            </a:pPr>
            <a:r>
              <a:rPr lang="en-US" altLang="en-US" sz="5400" b="1" kern="0" dirty="0">
                <a:ea typeface="+mn-ea"/>
                <a:cs typeface="Arial" panose="020B0604020202020204" pitchFamily="34" charset="0"/>
              </a:rPr>
              <a:t>Phase Five</a:t>
            </a:r>
          </a:p>
          <a:p>
            <a:pPr algn="ctr" eaLnBrk="1" hangingPunct="1">
              <a:lnSpc>
                <a:spcPct val="120000"/>
              </a:lnSpc>
              <a:buFont typeface="Wingdings 2" panose="05020102010507070707" pitchFamily="18" charset="2"/>
              <a:buNone/>
              <a:defRPr/>
            </a:pPr>
            <a:r>
              <a:rPr lang="en-US" altLang="en-US" sz="2400" b="1" kern="0" dirty="0">
                <a:ea typeface="+mn-ea"/>
                <a:cs typeface="Arial" panose="020B0604020202020204" pitchFamily="34" charset="0"/>
              </a:rPr>
              <a:t>Defensive Phase</a:t>
            </a:r>
          </a:p>
        </p:txBody>
      </p:sp>
    </p:spTree>
    <p:extLst>
      <p:ext uri="{BB962C8B-B14F-4D97-AF65-F5344CB8AC3E}">
        <p14:creationId xmlns:p14="http://schemas.microsoft.com/office/powerpoint/2010/main" val="771552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1">
            <a:extLst>
              <a:ext uri="{FF2B5EF4-FFF2-40B4-BE49-F238E27FC236}">
                <a16:creationId xmlns:a16="http://schemas.microsoft.com/office/drawing/2014/main" id="{8C7F1631-3EFE-071E-BFCA-A9BEEAFB298E}"/>
              </a:ext>
            </a:extLst>
          </p:cNvPr>
          <p:cNvSpPr>
            <a:spLocks/>
          </p:cNvSpPr>
          <p:nvPr/>
        </p:nvSpPr>
        <p:spPr bwMode="auto">
          <a:xfrm>
            <a:off x="2005013" y="2533650"/>
            <a:ext cx="1720850" cy="1784350"/>
          </a:xfrm>
          <a:prstGeom prst="ellipse">
            <a:avLst/>
          </a:prstGeom>
          <a:noFill/>
          <a:ln w="28575">
            <a:solidFill>
              <a:srgbClr val="FFFFFF"/>
            </a:solidFill>
            <a:round/>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7107" name="Rectangle 2">
            <a:extLst>
              <a:ext uri="{FF2B5EF4-FFF2-40B4-BE49-F238E27FC236}">
                <a16:creationId xmlns:a16="http://schemas.microsoft.com/office/drawing/2014/main" id="{8A4BD7F7-F2B6-8496-C8F2-FBD492FBA175}"/>
              </a:ext>
            </a:extLst>
          </p:cNvPr>
          <p:cNvSpPr>
            <a:spLocks/>
          </p:cNvSpPr>
          <p:nvPr/>
        </p:nvSpPr>
        <p:spPr bwMode="auto">
          <a:xfrm>
            <a:off x="1477963" y="1681163"/>
            <a:ext cx="1716087" cy="3568700"/>
          </a:xfrm>
          <a:prstGeom prst="rect">
            <a:avLst/>
          </a:prstGeom>
          <a:solidFill>
            <a:srgbClr val="00990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grpSp>
        <p:nvGrpSpPr>
          <p:cNvPr id="201732" name="Group 3">
            <a:extLst>
              <a:ext uri="{FF2B5EF4-FFF2-40B4-BE49-F238E27FC236}">
                <a16:creationId xmlns:a16="http://schemas.microsoft.com/office/drawing/2014/main" id="{BA27BE60-14B8-6398-3BF5-129A08702847}"/>
              </a:ext>
            </a:extLst>
          </p:cNvPr>
          <p:cNvGrpSpPr>
            <a:grpSpLocks/>
          </p:cNvGrpSpPr>
          <p:nvPr/>
        </p:nvGrpSpPr>
        <p:grpSpPr bwMode="auto">
          <a:xfrm>
            <a:off x="1436688" y="376238"/>
            <a:ext cx="9293225" cy="6084887"/>
            <a:chOff x="0" y="0"/>
            <a:chExt cx="5853" cy="3832"/>
          </a:xfrm>
          <a:solidFill>
            <a:srgbClr val="00B050"/>
          </a:solidFill>
        </p:grpSpPr>
        <p:sp>
          <p:nvSpPr>
            <p:cNvPr id="47169" name="Rectangle 4">
              <a:extLst>
                <a:ext uri="{FF2B5EF4-FFF2-40B4-BE49-F238E27FC236}">
                  <a16:creationId xmlns:a16="http://schemas.microsoft.com/office/drawing/2014/main" id="{5AE49304-53FD-C989-F1AF-875B661E3E04}"/>
                </a:ext>
              </a:extLst>
            </p:cNvPr>
            <p:cNvSpPr>
              <a:spLocks/>
            </p:cNvSpPr>
            <p:nvPr/>
          </p:nvSpPr>
          <p:spPr bwMode="auto">
            <a:xfrm>
              <a:off x="23" y="20"/>
              <a:ext cx="5828" cy="3803"/>
            </a:xfrm>
            <a:prstGeom prst="rect">
              <a:avLst/>
            </a:prstGeom>
            <a:solidFill>
              <a:srgbClr val="00B05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7170" name="Freeform 5">
              <a:extLst>
                <a:ext uri="{FF2B5EF4-FFF2-40B4-BE49-F238E27FC236}">
                  <a16:creationId xmlns:a16="http://schemas.microsoft.com/office/drawing/2014/main" id="{DF103FC1-7C86-6D7A-C15A-958E812EC42C}"/>
                </a:ext>
              </a:extLst>
            </p:cNvPr>
            <p:cNvSpPr>
              <a:spLocks/>
            </p:cNvSpPr>
            <p:nvPr/>
          </p:nvSpPr>
          <p:spPr bwMode="auto">
            <a:xfrm rot="2940000">
              <a:off x="80" y="-33"/>
              <a:ext cx="51"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dirty="0">
                <a:latin typeface="+mn-lt"/>
                <a:ea typeface="+mn-ea"/>
                <a:cs typeface="ヒラギノ角ゴ ProN W3" charset="0"/>
              </a:endParaRPr>
            </a:p>
          </p:txBody>
        </p:sp>
        <p:sp>
          <p:nvSpPr>
            <p:cNvPr id="47171" name="Freeform 6">
              <a:extLst>
                <a:ext uri="{FF2B5EF4-FFF2-40B4-BE49-F238E27FC236}">
                  <a16:creationId xmlns:a16="http://schemas.microsoft.com/office/drawing/2014/main" id="{AB81E596-A405-DBEC-B1FC-4583242984AD}"/>
                </a:ext>
              </a:extLst>
            </p:cNvPr>
            <p:cNvSpPr>
              <a:spLocks/>
            </p:cNvSpPr>
            <p:nvPr/>
          </p:nvSpPr>
          <p:spPr bwMode="auto">
            <a:xfrm rot="-2340000">
              <a:off x="58" y="3636"/>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dirty="0">
                <a:latin typeface="+mn-lt"/>
                <a:ea typeface="+mn-ea"/>
                <a:cs typeface="ヒラギノ角ゴ ProN W3" charset="0"/>
              </a:endParaRPr>
            </a:p>
          </p:txBody>
        </p:sp>
        <p:sp>
          <p:nvSpPr>
            <p:cNvPr id="47172" name="Freeform 7">
              <a:extLst>
                <a:ext uri="{FF2B5EF4-FFF2-40B4-BE49-F238E27FC236}">
                  <a16:creationId xmlns:a16="http://schemas.microsoft.com/office/drawing/2014/main" id="{801A293E-2C03-E99E-6F1B-50F9612DE471}"/>
                </a:ext>
              </a:extLst>
            </p:cNvPr>
            <p:cNvSpPr>
              <a:spLocks/>
            </p:cNvSpPr>
            <p:nvPr/>
          </p:nvSpPr>
          <p:spPr bwMode="auto">
            <a:xfrm rot="8040000">
              <a:off x="5740" y="-6"/>
              <a:ext cx="52"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dirty="0">
                <a:latin typeface="+mn-lt"/>
                <a:ea typeface="+mn-ea"/>
                <a:cs typeface="ヒラギノ角ゴ ProN W3" charset="0"/>
              </a:endParaRPr>
            </a:p>
          </p:txBody>
        </p:sp>
        <p:sp>
          <p:nvSpPr>
            <p:cNvPr id="47173" name="Freeform 8">
              <a:extLst>
                <a:ext uri="{FF2B5EF4-FFF2-40B4-BE49-F238E27FC236}">
                  <a16:creationId xmlns:a16="http://schemas.microsoft.com/office/drawing/2014/main" id="{78A12E5C-214D-C8B6-E6D6-08A092E402C6}"/>
                </a:ext>
              </a:extLst>
            </p:cNvPr>
            <p:cNvSpPr>
              <a:spLocks/>
            </p:cNvSpPr>
            <p:nvPr/>
          </p:nvSpPr>
          <p:spPr bwMode="auto">
            <a:xfrm rot="-8220000">
              <a:off x="5727" y="3635"/>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dirty="0">
                <a:latin typeface="+mn-lt"/>
                <a:ea typeface="+mn-ea"/>
                <a:cs typeface="ヒラギノ角ゴ ProN W3" charset="0"/>
              </a:endParaRPr>
            </a:p>
          </p:txBody>
        </p:sp>
      </p:grpSp>
      <p:sp>
        <p:nvSpPr>
          <p:cNvPr id="47109" name="Rectangle 9">
            <a:extLst>
              <a:ext uri="{FF2B5EF4-FFF2-40B4-BE49-F238E27FC236}">
                <a16:creationId xmlns:a16="http://schemas.microsoft.com/office/drawing/2014/main" id="{2205B0B5-1947-88E8-4788-463667D18F60}"/>
              </a:ext>
            </a:extLst>
          </p:cNvPr>
          <p:cNvSpPr>
            <a:spLocks/>
          </p:cNvSpPr>
          <p:nvPr/>
        </p:nvSpPr>
        <p:spPr bwMode="auto">
          <a:xfrm>
            <a:off x="9010650" y="1644650"/>
            <a:ext cx="1716088" cy="3568700"/>
          </a:xfrm>
          <a:prstGeom prst="rect">
            <a:avLst/>
          </a:prstGeom>
          <a:solidFill>
            <a:srgbClr val="00B05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7111" name="Rectangle 11">
            <a:extLst>
              <a:ext uri="{FF2B5EF4-FFF2-40B4-BE49-F238E27FC236}">
                <a16:creationId xmlns:a16="http://schemas.microsoft.com/office/drawing/2014/main" id="{1FF0E6DD-5174-6673-83A0-FFBDE33DCD83}"/>
              </a:ext>
            </a:extLst>
          </p:cNvPr>
          <p:cNvSpPr>
            <a:spLocks/>
          </p:cNvSpPr>
          <p:nvPr/>
        </p:nvSpPr>
        <p:spPr bwMode="auto">
          <a:xfrm>
            <a:off x="10726738" y="2743200"/>
            <a:ext cx="200025" cy="1371600"/>
          </a:xfrm>
          <a:prstGeom prst="rect">
            <a:avLst/>
          </a:prstGeom>
          <a:blipFill dpi="0" rotWithShape="0">
            <a:blip r:embed="rId3"/>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7112" name="Line 12">
            <a:extLst>
              <a:ext uri="{FF2B5EF4-FFF2-40B4-BE49-F238E27FC236}">
                <a16:creationId xmlns:a16="http://schemas.microsoft.com/office/drawing/2014/main" id="{F34AA9D8-8A11-47E6-CCAA-61883CB97926}"/>
              </a:ext>
            </a:extLst>
          </p:cNvPr>
          <p:cNvSpPr>
            <a:spLocks noChangeShapeType="1"/>
          </p:cNvSpPr>
          <p:nvPr/>
        </p:nvSpPr>
        <p:spPr bwMode="auto">
          <a:xfrm>
            <a:off x="6096000" y="404813"/>
            <a:ext cx="1588" cy="6035675"/>
          </a:xfrm>
          <a:prstGeom prst="line">
            <a:avLst/>
          </a:prstGeom>
          <a:noFill/>
          <a:ln w="28575">
            <a:solidFill>
              <a:srgbClr val="FFFFFF"/>
            </a:solidFill>
            <a:round/>
            <a:headEnd/>
            <a:tailEnd/>
          </a:ln>
        </p:spPr>
        <p:txBody>
          <a:bodyPr lIns="0" tIns="0" rIns="0" bIns="0"/>
          <a:lstStyle/>
          <a:p>
            <a:pPr>
              <a:defRPr/>
            </a:pPr>
            <a:endParaRPr lang="en-US" dirty="0">
              <a:latin typeface="+mn-lt"/>
              <a:ea typeface="+mn-ea"/>
              <a:cs typeface="ヒラギノ角ゴ ProN W3" charset="0"/>
            </a:endParaRPr>
          </a:p>
        </p:txBody>
      </p:sp>
      <p:sp>
        <p:nvSpPr>
          <p:cNvPr id="53256" name="Rectangle 13">
            <a:extLst>
              <a:ext uri="{FF2B5EF4-FFF2-40B4-BE49-F238E27FC236}">
                <a16:creationId xmlns:a16="http://schemas.microsoft.com/office/drawing/2014/main" id="{2448A6AF-6FD0-94BC-B822-15BF16E1B2C8}"/>
              </a:ext>
            </a:extLst>
          </p:cNvPr>
          <p:cNvSpPr>
            <a:spLocks/>
          </p:cNvSpPr>
          <p:nvPr/>
        </p:nvSpPr>
        <p:spPr bwMode="auto">
          <a:xfrm>
            <a:off x="2757488" y="42863"/>
            <a:ext cx="7962900" cy="331787"/>
          </a:xfrm>
          <a:prstGeom prst="rect">
            <a:avLst/>
          </a:prstGeom>
          <a:solidFill>
            <a:srgbClr val="FFFFFF"/>
          </a:solidFill>
          <a:ln w="12700">
            <a:solidFill>
              <a:schemeClr val="tx1"/>
            </a:solidFill>
            <a:miter lim="800000"/>
            <a:headEnd/>
            <a:tailEnd/>
          </a:ln>
        </p:spPr>
        <p:txBody>
          <a:bodyPr lIns="76200" tIns="76200" rIns="163731" bIns="7620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spcBef>
                <a:spcPts val="1050"/>
              </a:spcBef>
              <a:defRPr/>
            </a:pPr>
            <a:r>
              <a:rPr lang="en-US" altLang="en-US" dirty="0">
                <a:solidFill>
                  <a:schemeClr val="tx1"/>
                </a:solidFill>
                <a:latin typeface="Arial Bold" panose="020B0704020202020204" pitchFamily="34" charset="0"/>
                <a:ea typeface="+mn-ea"/>
                <a:cs typeface="Arial Bold" panose="020B0704020202020204" pitchFamily="34" charset="0"/>
                <a:sym typeface="Arial Bold" panose="020B0704020202020204" pitchFamily="34" charset="0"/>
              </a:rPr>
              <a:t>Pressing High and forcing INSIDE to win the ball </a:t>
            </a:r>
          </a:p>
        </p:txBody>
      </p:sp>
      <p:sp>
        <p:nvSpPr>
          <p:cNvPr id="47114" name="Rectangle 14">
            <a:extLst>
              <a:ext uri="{FF2B5EF4-FFF2-40B4-BE49-F238E27FC236}">
                <a16:creationId xmlns:a16="http://schemas.microsoft.com/office/drawing/2014/main" id="{D65C3779-4B2F-2BF5-8927-2180F4DA5B64}"/>
              </a:ext>
            </a:extLst>
          </p:cNvPr>
          <p:cNvSpPr>
            <a:spLocks/>
          </p:cNvSpPr>
          <p:nvPr/>
        </p:nvSpPr>
        <p:spPr bwMode="auto">
          <a:xfrm>
            <a:off x="1277938" y="2825749"/>
            <a:ext cx="200025" cy="1371600"/>
          </a:xfrm>
          <a:prstGeom prst="rect">
            <a:avLst/>
          </a:prstGeom>
          <a:blipFill dpi="0" rotWithShape="0">
            <a:blip r:embed="rId3"/>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23588" name="Rectangle 13">
            <a:extLst>
              <a:ext uri="{FF2B5EF4-FFF2-40B4-BE49-F238E27FC236}">
                <a16:creationId xmlns:a16="http://schemas.microsoft.com/office/drawing/2014/main" id="{20164F39-11BC-5AC0-7895-8AC9BF5A071D}"/>
              </a:ext>
            </a:extLst>
          </p:cNvPr>
          <p:cNvSpPr>
            <a:spLocks/>
          </p:cNvSpPr>
          <p:nvPr/>
        </p:nvSpPr>
        <p:spPr bwMode="auto">
          <a:xfrm>
            <a:off x="1462088" y="6434138"/>
            <a:ext cx="9293225" cy="406400"/>
          </a:xfrm>
          <a:prstGeom prst="rect">
            <a:avLst/>
          </a:prstGeom>
          <a:solidFill>
            <a:srgbClr val="FFFFFF"/>
          </a:solidFill>
          <a:ln w="12700">
            <a:solidFill>
              <a:schemeClr val="tx1"/>
            </a:solidFill>
            <a:miter lim="800000"/>
            <a:headEnd/>
            <a:tailEnd/>
          </a:ln>
        </p:spPr>
        <p:txBody>
          <a:bodyPr lIns="76200" tIns="76200" rIns="163731" bIns="76200"/>
          <a:lstStyle/>
          <a:p>
            <a:pPr algn="ctr" eaLnBrk="1" hangingPunct="1">
              <a:spcBef>
                <a:spcPts val="1050"/>
              </a:spcBef>
              <a:defRPr/>
            </a:pPr>
            <a:r>
              <a:rPr lang="en-US" sz="1400" b="1" dirty="0">
                <a:solidFill>
                  <a:schemeClr val="tx1"/>
                </a:solidFill>
                <a:latin typeface="+mn-lt"/>
                <a:ea typeface="+mn-ea"/>
                <a:cs typeface="Arial Bold" charset="0"/>
                <a:sym typeface="Arial Bold" charset="0"/>
              </a:rPr>
              <a:t>We have lost possession and ARE able to press immediately: Try to show INSIDE to our defensive support</a:t>
            </a:r>
          </a:p>
        </p:txBody>
      </p:sp>
      <p:sp>
        <p:nvSpPr>
          <p:cNvPr id="47119" name="Rectangle 2">
            <a:extLst>
              <a:ext uri="{FF2B5EF4-FFF2-40B4-BE49-F238E27FC236}">
                <a16:creationId xmlns:a16="http://schemas.microsoft.com/office/drawing/2014/main" id="{2CFE9413-4241-D4CB-D383-EBFAA8E4B5E7}"/>
              </a:ext>
            </a:extLst>
          </p:cNvPr>
          <p:cNvSpPr>
            <a:spLocks/>
          </p:cNvSpPr>
          <p:nvPr/>
        </p:nvSpPr>
        <p:spPr bwMode="auto">
          <a:xfrm>
            <a:off x="1477963" y="2447925"/>
            <a:ext cx="644525" cy="2071688"/>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7120" name="Rectangle 2">
            <a:extLst>
              <a:ext uri="{FF2B5EF4-FFF2-40B4-BE49-F238E27FC236}">
                <a16:creationId xmlns:a16="http://schemas.microsoft.com/office/drawing/2014/main" id="{67A35B0C-97A0-E395-FD73-3907602E75E7}"/>
              </a:ext>
            </a:extLst>
          </p:cNvPr>
          <p:cNvSpPr>
            <a:spLocks/>
          </p:cNvSpPr>
          <p:nvPr/>
        </p:nvSpPr>
        <p:spPr bwMode="auto">
          <a:xfrm>
            <a:off x="10083800" y="2405063"/>
            <a:ext cx="644525" cy="2071687"/>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54" name="Oval 26">
            <a:extLst>
              <a:ext uri="{FF2B5EF4-FFF2-40B4-BE49-F238E27FC236}">
                <a16:creationId xmlns:a16="http://schemas.microsoft.com/office/drawing/2014/main" id="{70977DD7-7FA9-4D31-3FE8-A001C9C1896D}"/>
              </a:ext>
            </a:extLst>
          </p:cNvPr>
          <p:cNvSpPr>
            <a:spLocks noChangeArrowheads="1"/>
          </p:cNvSpPr>
          <p:nvPr/>
        </p:nvSpPr>
        <p:spPr bwMode="auto">
          <a:xfrm>
            <a:off x="9263866" y="1250944"/>
            <a:ext cx="296248" cy="320213"/>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D</a:t>
            </a:r>
          </a:p>
        </p:txBody>
      </p:sp>
      <p:sp>
        <p:nvSpPr>
          <p:cNvPr id="8" name="Oval 26">
            <a:extLst>
              <a:ext uri="{FF2B5EF4-FFF2-40B4-BE49-F238E27FC236}">
                <a16:creationId xmlns:a16="http://schemas.microsoft.com/office/drawing/2014/main" id="{6983556F-7336-F0AE-52EC-964BF71979FA}"/>
              </a:ext>
            </a:extLst>
          </p:cNvPr>
          <p:cNvSpPr>
            <a:spLocks noChangeArrowheads="1"/>
          </p:cNvSpPr>
          <p:nvPr/>
        </p:nvSpPr>
        <p:spPr bwMode="auto">
          <a:xfrm>
            <a:off x="8072374" y="571406"/>
            <a:ext cx="296248" cy="320213"/>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G</a:t>
            </a:r>
          </a:p>
        </p:txBody>
      </p:sp>
      <p:sp>
        <p:nvSpPr>
          <p:cNvPr id="9" name="Oval 26">
            <a:extLst>
              <a:ext uri="{FF2B5EF4-FFF2-40B4-BE49-F238E27FC236}">
                <a16:creationId xmlns:a16="http://schemas.microsoft.com/office/drawing/2014/main" id="{7529396F-9AE1-A51E-1351-541B317BA569}"/>
              </a:ext>
            </a:extLst>
          </p:cNvPr>
          <p:cNvSpPr>
            <a:spLocks noChangeArrowheads="1"/>
          </p:cNvSpPr>
          <p:nvPr/>
        </p:nvSpPr>
        <p:spPr bwMode="auto">
          <a:xfrm>
            <a:off x="8294436" y="5374984"/>
            <a:ext cx="296248" cy="320214"/>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A</a:t>
            </a:r>
          </a:p>
        </p:txBody>
      </p:sp>
      <p:sp>
        <p:nvSpPr>
          <p:cNvPr id="10" name="Oval 26">
            <a:extLst>
              <a:ext uri="{FF2B5EF4-FFF2-40B4-BE49-F238E27FC236}">
                <a16:creationId xmlns:a16="http://schemas.microsoft.com/office/drawing/2014/main" id="{AC1F062D-278B-C2A8-4873-87026D12A81C}"/>
              </a:ext>
            </a:extLst>
          </p:cNvPr>
          <p:cNvSpPr>
            <a:spLocks noChangeArrowheads="1"/>
          </p:cNvSpPr>
          <p:nvPr/>
        </p:nvSpPr>
        <p:spPr bwMode="auto">
          <a:xfrm>
            <a:off x="8429625" y="4079960"/>
            <a:ext cx="296248" cy="320214"/>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B</a:t>
            </a:r>
          </a:p>
        </p:txBody>
      </p:sp>
      <p:sp>
        <p:nvSpPr>
          <p:cNvPr id="59" name="Oval 26">
            <a:extLst>
              <a:ext uri="{FF2B5EF4-FFF2-40B4-BE49-F238E27FC236}">
                <a16:creationId xmlns:a16="http://schemas.microsoft.com/office/drawing/2014/main" id="{AAAD523F-60F6-F553-67F0-17A24D3EB3AA}"/>
              </a:ext>
            </a:extLst>
          </p:cNvPr>
          <p:cNvSpPr>
            <a:spLocks noChangeArrowheads="1"/>
          </p:cNvSpPr>
          <p:nvPr/>
        </p:nvSpPr>
        <p:spPr bwMode="auto">
          <a:xfrm>
            <a:off x="8484936" y="2505536"/>
            <a:ext cx="296248" cy="320213"/>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C</a:t>
            </a:r>
          </a:p>
        </p:txBody>
      </p:sp>
      <p:sp>
        <p:nvSpPr>
          <p:cNvPr id="11" name="Oval 26">
            <a:extLst>
              <a:ext uri="{FF2B5EF4-FFF2-40B4-BE49-F238E27FC236}">
                <a16:creationId xmlns:a16="http://schemas.microsoft.com/office/drawing/2014/main" id="{4E1DEC73-81E6-7EA3-4A70-48768B88A6F6}"/>
              </a:ext>
            </a:extLst>
          </p:cNvPr>
          <p:cNvSpPr>
            <a:spLocks noChangeArrowheads="1"/>
          </p:cNvSpPr>
          <p:nvPr/>
        </p:nvSpPr>
        <p:spPr bwMode="auto">
          <a:xfrm>
            <a:off x="5961208" y="4715297"/>
            <a:ext cx="335675" cy="317473"/>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E</a:t>
            </a:r>
          </a:p>
        </p:txBody>
      </p:sp>
      <p:sp>
        <p:nvSpPr>
          <p:cNvPr id="12" name="Oval 26">
            <a:extLst>
              <a:ext uri="{FF2B5EF4-FFF2-40B4-BE49-F238E27FC236}">
                <a16:creationId xmlns:a16="http://schemas.microsoft.com/office/drawing/2014/main" id="{18D239F2-8D8C-F7B8-70CC-2E8B0493E957}"/>
              </a:ext>
            </a:extLst>
          </p:cNvPr>
          <p:cNvSpPr>
            <a:spLocks noChangeArrowheads="1"/>
          </p:cNvSpPr>
          <p:nvPr/>
        </p:nvSpPr>
        <p:spPr bwMode="auto">
          <a:xfrm>
            <a:off x="3948114" y="1571156"/>
            <a:ext cx="272192" cy="278313"/>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j</a:t>
            </a:r>
          </a:p>
        </p:txBody>
      </p:sp>
      <p:sp>
        <p:nvSpPr>
          <p:cNvPr id="13" name="Oval 26">
            <a:extLst>
              <a:ext uri="{FF2B5EF4-FFF2-40B4-BE49-F238E27FC236}">
                <a16:creationId xmlns:a16="http://schemas.microsoft.com/office/drawing/2014/main" id="{6278370B-1C4C-5D2C-6D85-F37A20505B99}"/>
              </a:ext>
            </a:extLst>
          </p:cNvPr>
          <p:cNvSpPr>
            <a:spLocks noChangeArrowheads="1"/>
          </p:cNvSpPr>
          <p:nvPr/>
        </p:nvSpPr>
        <p:spPr bwMode="auto">
          <a:xfrm>
            <a:off x="3645727" y="2853966"/>
            <a:ext cx="338851" cy="336551"/>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I</a:t>
            </a:r>
          </a:p>
        </p:txBody>
      </p:sp>
      <p:sp>
        <p:nvSpPr>
          <p:cNvPr id="14" name="Oval 26">
            <a:extLst>
              <a:ext uri="{FF2B5EF4-FFF2-40B4-BE49-F238E27FC236}">
                <a16:creationId xmlns:a16="http://schemas.microsoft.com/office/drawing/2014/main" id="{D1332B7F-74C7-755E-D6D7-7D3995E2DFD1}"/>
              </a:ext>
            </a:extLst>
          </p:cNvPr>
          <p:cNvSpPr>
            <a:spLocks noChangeArrowheads="1"/>
          </p:cNvSpPr>
          <p:nvPr/>
        </p:nvSpPr>
        <p:spPr bwMode="auto">
          <a:xfrm>
            <a:off x="3909140" y="4675214"/>
            <a:ext cx="335675" cy="317473"/>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H</a:t>
            </a:r>
          </a:p>
        </p:txBody>
      </p:sp>
      <p:sp>
        <p:nvSpPr>
          <p:cNvPr id="15" name="Oval 26">
            <a:extLst>
              <a:ext uri="{FF2B5EF4-FFF2-40B4-BE49-F238E27FC236}">
                <a16:creationId xmlns:a16="http://schemas.microsoft.com/office/drawing/2014/main" id="{D6BA20E5-BB2C-4711-C73E-491863EB58B6}"/>
              </a:ext>
            </a:extLst>
          </p:cNvPr>
          <p:cNvSpPr>
            <a:spLocks noChangeArrowheads="1"/>
          </p:cNvSpPr>
          <p:nvPr/>
        </p:nvSpPr>
        <p:spPr bwMode="auto">
          <a:xfrm>
            <a:off x="6185911" y="2809518"/>
            <a:ext cx="331825" cy="314682"/>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F</a:t>
            </a:r>
          </a:p>
        </p:txBody>
      </p:sp>
      <p:sp>
        <p:nvSpPr>
          <p:cNvPr id="47131" name="Rectangle 45">
            <a:extLst>
              <a:ext uri="{FF2B5EF4-FFF2-40B4-BE49-F238E27FC236}">
                <a16:creationId xmlns:a16="http://schemas.microsoft.com/office/drawing/2014/main" id="{9D65A408-08F0-A58D-6D56-4648B90AB377}"/>
              </a:ext>
            </a:extLst>
          </p:cNvPr>
          <p:cNvSpPr>
            <a:spLocks noChangeArrowheads="1"/>
          </p:cNvSpPr>
          <p:nvPr/>
        </p:nvSpPr>
        <p:spPr bwMode="auto">
          <a:xfrm>
            <a:off x="7323138" y="1646238"/>
            <a:ext cx="1004887" cy="3546475"/>
          </a:xfrm>
          <a:prstGeom prst="rect">
            <a:avLst/>
          </a:prstGeom>
          <a:noFill/>
          <a:ln w="28575">
            <a:solidFill>
              <a:srgbClr val="C00000"/>
            </a:solidFill>
            <a:miter lim="800000"/>
            <a:headEnd/>
            <a:tailEnd/>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defRPr/>
            </a:pPr>
            <a:endParaRPr lang="en-US" altLang="en-US" dirty="0">
              <a:latin typeface="+mn-lt"/>
              <a:ea typeface="+mn-ea"/>
            </a:endParaRPr>
          </a:p>
        </p:txBody>
      </p:sp>
      <p:sp>
        <p:nvSpPr>
          <p:cNvPr id="47132" name="Rectangle 48">
            <a:extLst>
              <a:ext uri="{FF2B5EF4-FFF2-40B4-BE49-F238E27FC236}">
                <a16:creationId xmlns:a16="http://schemas.microsoft.com/office/drawing/2014/main" id="{4DFD935C-775E-E406-ABF2-D6EEAB655949}"/>
              </a:ext>
            </a:extLst>
          </p:cNvPr>
          <p:cNvSpPr>
            <a:spLocks noChangeArrowheads="1"/>
          </p:cNvSpPr>
          <p:nvPr/>
        </p:nvSpPr>
        <p:spPr bwMode="auto">
          <a:xfrm>
            <a:off x="7345363" y="1665288"/>
            <a:ext cx="942975" cy="352425"/>
          </a:xfrm>
          <a:prstGeom prst="rect">
            <a:avLst/>
          </a:prstGeom>
          <a:noFill/>
          <a:ln>
            <a:noFill/>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defRPr/>
            </a:pPr>
            <a:r>
              <a:rPr lang="en-US" altLang="en-US" b="1" dirty="0">
                <a:solidFill>
                  <a:srgbClr val="FFFF00"/>
                </a:solidFill>
                <a:latin typeface="+mn-lt"/>
                <a:ea typeface="+mn-ea"/>
              </a:rPr>
              <a:t>Zone 14</a:t>
            </a:r>
          </a:p>
        </p:txBody>
      </p:sp>
      <p:sp>
        <p:nvSpPr>
          <p:cNvPr id="16" name="Decagon 15">
            <a:extLst>
              <a:ext uri="{FF2B5EF4-FFF2-40B4-BE49-F238E27FC236}">
                <a16:creationId xmlns:a16="http://schemas.microsoft.com/office/drawing/2014/main" id="{5C72553F-924A-EAC1-772A-E43EF4DA6820}"/>
              </a:ext>
            </a:extLst>
          </p:cNvPr>
          <p:cNvSpPr/>
          <p:nvPr/>
        </p:nvSpPr>
        <p:spPr bwMode="auto">
          <a:xfrm>
            <a:off x="7358333" y="903767"/>
            <a:ext cx="297110" cy="273250"/>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600" b="1" spc="-150" dirty="0">
                <a:latin typeface="+mn-lt"/>
                <a:ea typeface="+mn-ea"/>
                <a:cs typeface="ヒラギノ角ゴ ProN W3" charset="0"/>
                <a:sym typeface="Arial" charset="0"/>
              </a:rPr>
              <a:t>11</a:t>
            </a:r>
          </a:p>
        </p:txBody>
      </p:sp>
      <p:sp>
        <p:nvSpPr>
          <p:cNvPr id="17" name="Decagon 16">
            <a:extLst>
              <a:ext uri="{FF2B5EF4-FFF2-40B4-BE49-F238E27FC236}">
                <a16:creationId xmlns:a16="http://schemas.microsoft.com/office/drawing/2014/main" id="{86A7B94B-2447-9449-F1E5-85C4FFD4954E}"/>
              </a:ext>
            </a:extLst>
          </p:cNvPr>
          <p:cNvSpPr/>
          <p:nvPr/>
        </p:nvSpPr>
        <p:spPr bwMode="auto">
          <a:xfrm>
            <a:off x="5811254" y="1000664"/>
            <a:ext cx="296248" cy="280522"/>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800" b="1" dirty="0">
                <a:latin typeface="+mn-lt"/>
                <a:ea typeface="+mn-ea"/>
                <a:cs typeface="ヒラギノ角ゴ ProN W3" charset="0"/>
                <a:sym typeface="Arial" charset="0"/>
              </a:rPr>
              <a:t>3</a:t>
            </a:r>
          </a:p>
        </p:txBody>
      </p:sp>
      <p:sp>
        <p:nvSpPr>
          <p:cNvPr id="20" name="Decagon 19">
            <a:extLst>
              <a:ext uri="{FF2B5EF4-FFF2-40B4-BE49-F238E27FC236}">
                <a16:creationId xmlns:a16="http://schemas.microsoft.com/office/drawing/2014/main" id="{E12E5795-1F8B-B960-7C97-8537311B0403}"/>
              </a:ext>
            </a:extLst>
          </p:cNvPr>
          <p:cNvSpPr/>
          <p:nvPr/>
        </p:nvSpPr>
        <p:spPr bwMode="auto">
          <a:xfrm>
            <a:off x="7605715" y="5572664"/>
            <a:ext cx="287455" cy="258793"/>
          </a:xfrm>
          <a:prstGeom prst="decagon">
            <a:avLst/>
          </a:prstGeom>
          <a:solidFill>
            <a:srgbClr val="FFFF00"/>
          </a:solidFill>
          <a:ln>
            <a:solidFill>
              <a:schemeClr val="tx1"/>
            </a:solidFill>
          </a:ln>
          <a:effectLst>
            <a:innerShdw blurRad="114300">
              <a:prstClr val="black"/>
            </a:innerShdw>
          </a:effectLst>
        </p:spPr>
        <p:txBody>
          <a:bodyPr/>
          <a:lstStyle/>
          <a:p>
            <a:pPr algn="ctr" eaLnBrk="1" hangingPunct="1">
              <a:defRPr/>
            </a:pPr>
            <a:r>
              <a:rPr lang="en-US" sz="800" b="1" dirty="0">
                <a:latin typeface="+mn-lt"/>
                <a:ea typeface="+mn-ea"/>
                <a:cs typeface="ヒラギノ角ゴ ProN W3" charset="0"/>
                <a:sym typeface="Arial" charset="0"/>
              </a:rPr>
              <a:t>7</a:t>
            </a:r>
          </a:p>
        </p:txBody>
      </p:sp>
      <p:sp>
        <p:nvSpPr>
          <p:cNvPr id="21" name="Decagon 20">
            <a:extLst>
              <a:ext uri="{FF2B5EF4-FFF2-40B4-BE49-F238E27FC236}">
                <a16:creationId xmlns:a16="http://schemas.microsoft.com/office/drawing/2014/main" id="{E417530D-5C47-2AA6-6639-766D037FCD53}"/>
              </a:ext>
            </a:extLst>
          </p:cNvPr>
          <p:cNvSpPr/>
          <p:nvPr/>
        </p:nvSpPr>
        <p:spPr bwMode="auto">
          <a:xfrm>
            <a:off x="7527925" y="2605088"/>
            <a:ext cx="312738" cy="284162"/>
          </a:xfrm>
          <a:prstGeom prst="decagon">
            <a:avLst/>
          </a:prstGeom>
          <a:solidFill>
            <a:schemeClr val="bg1">
              <a:lumMod val="40000"/>
              <a:lumOff val="60000"/>
            </a:schemeClr>
          </a:solidFill>
          <a:ln>
            <a:solidFill>
              <a:schemeClr val="tx1"/>
            </a:solidFill>
          </a:ln>
          <a:effectLst/>
        </p:spPr>
        <p:txBody>
          <a:bodyPr/>
          <a:lstStyle/>
          <a:p>
            <a:pPr eaLnBrk="1" hangingPunct="1">
              <a:defRPr/>
            </a:pPr>
            <a:r>
              <a:rPr lang="en-US" sz="700" b="1" spc="-150" dirty="0">
                <a:latin typeface="+mn-lt"/>
                <a:ea typeface="+mn-ea"/>
                <a:cs typeface="ヒラギノ角ゴ ProN W3" charset="0"/>
                <a:sym typeface="Arial" charset="0"/>
              </a:rPr>
              <a:t>10	</a:t>
            </a:r>
          </a:p>
        </p:txBody>
      </p:sp>
      <p:sp>
        <p:nvSpPr>
          <p:cNvPr id="23" name="Decagon 22">
            <a:extLst>
              <a:ext uri="{FF2B5EF4-FFF2-40B4-BE49-F238E27FC236}">
                <a16:creationId xmlns:a16="http://schemas.microsoft.com/office/drawing/2014/main" id="{845F5530-6A53-BD10-DB87-E0BD86911C28}"/>
              </a:ext>
            </a:extLst>
          </p:cNvPr>
          <p:cNvSpPr/>
          <p:nvPr/>
        </p:nvSpPr>
        <p:spPr bwMode="auto">
          <a:xfrm>
            <a:off x="8836182" y="3476847"/>
            <a:ext cx="286552" cy="266477"/>
          </a:xfrm>
          <a:prstGeom prst="decagon">
            <a:avLst/>
          </a:prstGeom>
          <a:solidFill>
            <a:schemeClr val="accent2">
              <a:lumMod val="40000"/>
              <a:lumOff val="60000"/>
            </a:schemeClr>
          </a:solidFill>
          <a:ln>
            <a:solidFill>
              <a:schemeClr val="tx1"/>
            </a:solidFill>
          </a:ln>
          <a:effectLst/>
        </p:spPr>
        <p:txBody>
          <a:bodyPr/>
          <a:lstStyle/>
          <a:p>
            <a:pPr algn="ctr" eaLnBrk="1" hangingPunct="1">
              <a:defRPr/>
            </a:pPr>
            <a:r>
              <a:rPr lang="en-US" sz="800" b="1" dirty="0">
                <a:latin typeface="+mn-lt"/>
                <a:ea typeface="+mn-ea"/>
                <a:cs typeface="ヒラギノ角ゴ ProN W3" charset="0"/>
                <a:sym typeface="Arial" charset="0"/>
              </a:rPr>
              <a:t>9	</a:t>
            </a:r>
          </a:p>
        </p:txBody>
      </p:sp>
      <p:grpSp>
        <p:nvGrpSpPr>
          <p:cNvPr id="201777" name="Group 280">
            <a:extLst>
              <a:ext uri="{FF2B5EF4-FFF2-40B4-BE49-F238E27FC236}">
                <a16:creationId xmlns:a16="http://schemas.microsoft.com/office/drawing/2014/main" id="{5B5831D7-2839-31A6-B7F0-61C09003ADCA}"/>
              </a:ext>
            </a:extLst>
          </p:cNvPr>
          <p:cNvGrpSpPr>
            <a:grpSpLocks/>
          </p:cNvGrpSpPr>
          <p:nvPr/>
        </p:nvGrpSpPr>
        <p:grpSpPr bwMode="auto">
          <a:xfrm>
            <a:off x="8993189" y="1368032"/>
            <a:ext cx="175280" cy="140093"/>
            <a:chOff x="0" y="0"/>
            <a:chExt cx="89" cy="85"/>
          </a:xfrm>
        </p:grpSpPr>
        <p:sp>
          <p:nvSpPr>
            <p:cNvPr id="47157" name="Freeform 281">
              <a:extLst>
                <a:ext uri="{FF2B5EF4-FFF2-40B4-BE49-F238E27FC236}">
                  <a16:creationId xmlns:a16="http://schemas.microsoft.com/office/drawing/2014/main" id="{FCC05EEF-9BE1-AFCB-E25E-4E420290B972}"/>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58" name="Freeform 282">
              <a:extLst>
                <a:ext uri="{FF2B5EF4-FFF2-40B4-BE49-F238E27FC236}">
                  <a16:creationId xmlns:a16="http://schemas.microsoft.com/office/drawing/2014/main" id="{AD80917C-C2D2-60C3-A97F-5BE1E01D9500}"/>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dirty="0">
                <a:latin typeface="+mn-lt"/>
                <a:ea typeface="+mn-ea"/>
                <a:cs typeface="ヒラギノ角ゴ ProN W3" charset="0"/>
              </a:endParaRPr>
            </a:p>
          </p:txBody>
        </p:sp>
        <p:sp>
          <p:nvSpPr>
            <p:cNvPr id="47159" name="Freeform 283">
              <a:extLst>
                <a:ext uri="{FF2B5EF4-FFF2-40B4-BE49-F238E27FC236}">
                  <a16:creationId xmlns:a16="http://schemas.microsoft.com/office/drawing/2014/main" id="{95A0D92D-0B3E-B7FC-25F7-FB93D7DA02B7}"/>
                </a:ext>
              </a:extLst>
            </p:cNvPr>
            <p:cNvSpPr>
              <a:spLocks/>
            </p:cNvSpPr>
            <p:nvPr/>
          </p:nvSpPr>
          <p:spPr bwMode="auto">
            <a:xfrm>
              <a:off x="8" y="31"/>
              <a:ext cx="26"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60" name="Freeform 284">
              <a:extLst>
                <a:ext uri="{FF2B5EF4-FFF2-40B4-BE49-F238E27FC236}">
                  <a16:creationId xmlns:a16="http://schemas.microsoft.com/office/drawing/2014/main" id="{BA0320ED-4D4A-BE36-8E6E-46F3B8289F92}"/>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61" name="Freeform 285">
              <a:extLst>
                <a:ext uri="{FF2B5EF4-FFF2-40B4-BE49-F238E27FC236}">
                  <a16:creationId xmlns:a16="http://schemas.microsoft.com/office/drawing/2014/main" id="{7FF28026-E5B4-6B96-353F-E6CFD4E7ACBC}"/>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62" name="Freeform 286">
              <a:extLst>
                <a:ext uri="{FF2B5EF4-FFF2-40B4-BE49-F238E27FC236}">
                  <a16:creationId xmlns:a16="http://schemas.microsoft.com/office/drawing/2014/main" id="{FBD9B128-DF97-573D-C6DE-E364BAACFD0F}"/>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63" name="Freeform 287">
              <a:extLst>
                <a:ext uri="{FF2B5EF4-FFF2-40B4-BE49-F238E27FC236}">
                  <a16:creationId xmlns:a16="http://schemas.microsoft.com/office/drawing/2014/main" id="{A68B6D6B-DCF1-737F-926B-DEA3E8C8B9D1}"/>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64" name="Freeform 288">
              <a:extLst>
                <a:ext uri="{FF2B5EF4-FFF2-40B4-BE49-F238E27FC236}">
                  <a16:creationId xmlns:a16="http://schemas.microsoft.com/office/drawing/2014/main" id="{E98A765E-F467-6B42-969C-C4E88752192A}"/>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65" name="Freeform 289">
              <a:extLst>
                <a:ext uri="{FF2B5EF4-FFF2-40B4-BE49-F238E27FC236}">
                  <a16:creationId xmlns:a16="http://schemas.microsoft.com/office/drawing/2014/main" id="{E8988758-7985-2C07-F83A-E18720D9BFBA}"/>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66" name="Freeform 290">
              <a:extLst>
                <a:ext uri="{FF2B5EF4-FFF2-40B4-BE49-F238E27FC236}">
                  <a16:creationId xmlns:a16="http://schemas.microsoft.com/office/drawing/2014/main" id="{923CF009-B622-E4C4-B0AF-A75D626C30C8}"/>
                </a:ext>
              </a:extLst>
            </p:cNvPr>
            <p:cNvSpPr>
              <a:spLocks/>
            </p:cNvSpPr>
            <p:nvPr/>
          </p:nvSpPr>
          <p:spPr bwMode="auto">
            <a:xfrm>
              <a:off x="2" y="37"/>
              <a:ext cx="10"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67" name="Freeform 291">
              <a:extLst>
                <a:ext uri="{FF2B5EF4-FFF2-40B4-BE49-F238E27FC236}">
                  <a16:creationId xmlns:a16="http://schemas.microsoft.com/office/drawing/2014/main" id="{08CF0B2E-200F-62AC-A8B7-2826098FB4D8}"/>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7168" name="Freeform 292">
              <a:extLst>
                <a:ext uri="{FF2B5EF4-FFF2-40B4-BE49-F238E27FC236}">
                  <a16:creationId xmlns:a16="http://schemas.microsoft.com/office/drawing/2014/main" id="{08DA689D-2DE5-1F0F-C168-4BBAC532EC40}"/>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grpSp>
      <p:pic>
        <p:nvPicPr>
          <p:cNvPr id="201778" name="Picture 2">
            <a:extLst>
              <a:ext uri="{FF2B5EF4-FFF2-40B4-BE49-F238E27FC236}">
                <a16:creationId xmlns:a16="http://schemas.microsoft.com/office/drawing/2014/main" id="{B7DCA05A-B60D-3CCE-17C0-E8A8DBB972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39350" y="3289523"/>
            <a:ext cx="289060" cy="26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13">
            <a:extLst>
              <a:ext uri="{FF2B5EF4-FFF2-40B4-BE49-F238E27FC236}">
                <a16:creationId xmlns:a16="http://schemas.microsoft.com/office/drawing/2014/main" id="{7FD11F78-0C16-A21E-7170-6204834E4155}"/>
              </a:ext>
            </a:extLst>
          </p:cNvPr>
          <p:cNvSpPr>
            <a:spLocks/>
          </p:cNvSpPr>
          <p:nvPr/>
        </p:nvSpPr>
        <p:spPr bwMode="auto">
          <a:xfrm>
            <a:off x="1468438" y="6096000"/>
            <a:ext cx="2578100" cy="336550"/>
          </a:xfrm>
          <a:prstGeom prst="rect">
            <a:avLst/>
          </a:prstGeom>
          <a:solidFill>
            <a:srgbClr val="FFFFFF"/>
          </a:solidFill>
          <a:ln w="12700">
            <a:solidFill>
              <a:schemeClr val="tx1"/>
            </a:solidFill>
            <a:miter lim="800000"/>
            <a:headEnd/>
            <a:tailEnd/>
          </a:ln>
        </p:spPr>
        <p:txBody>
          <a:bodyPr lIns="76200" tIns="76200" rIns="163731" bIns="76200"/>
          <a:lstStyle/>
          <a:p>
            <a:pPr algn="ctr" eaLnBrk="1" hangingPunct="1">
              <a:spcBef>
                <a:spcPts val="1050"/>
              </a:spcBef>
              <a:defRPr/>
            </a:pPr>
            <a:r>
              <a:rPr lang="en-US" sz="900" b="1" dirty="0">
                <a:solidFill>
                  <a:schemeClr val="tx1"/>
                </a:solidFill>
                <a:latin typeface="+mn-lt"/>
                <a:ea typeface="+mn-ea"/>
                <a:cs typeface="Arial Bold" charset="0"/>
                <a:sym typeface="Arial Bold" charset="0"/>
              </a:rPr>
              <a:t>Leaving opponents offside</a:t>
            </a:r>
          </a:p>
        </p:txBody>
      </p:sp>
      <p:sp>
        <p:nvSpPr>
          <p:cNvPr id="201780" name="Rectangle 65">
            <a:extLst>
              <a:ext uri="{FF2B5EF4-FFF2-40B4-BE49-F238E27FC236}">
                <a16:creationId xmlns:a16="http://schemas.microsoft.com/office/drawing/2014/main" id="{76253B0D-E1BF-5621-26B6-7D3B08D18DF1}"/>
              </a:ext>
            </a:extLst>
          </p:cNvPr>
          <p:cNvSpPr>
            <a:spLocks noChangeArrowheads="1"/>
          </p:cNvSpPr>
          <p:nvPr/>
        </p:nvSpPr>
        <p:spPr bwMode="auto">
          <a:xfrm>
            <a:off x="201850" y="398463"/>
            <a:ext cx="1071939" cy="306388"/>
          </a:xfrm>
          <a:prstGeom prst="rect">
            <a:avLst/>
          </a:prstGeom>
          <a:solidFill>
            <a:srgbClr val="FFFFFF"/>
          </a:solidFill>
          <a:ln w="9525">
            <a:solidFill>
              <a:schemeClr val="tx1"/>
            </a:solidFill>
            <a:miter lim="800000"/>
            <a:headEnd/>
            <a:tailEnd/>
          </a:ln>
        </p:spPr>
        <p:txBody>
          <a:bodyPr/>
          <a:lstStyle>
            <a:lvl1pPr>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r>
              <a:rPr lang="en-US" altLang="en-US" sz="1400" b="1">
                <a:solidFill>
                  <a:schemeClr val="tx1"/>
                </a:solidFill>
              </a:rPr>
              <a:t>Animation</a:t>
            </a:r>
          </a:p>
        </p:txBody>
      </p:sp>
      <p:sp>
        <p:nvSpPr>
          <p:cNvPr id="66" name="Rectangle 65">
            <a:extLst>
              <a:ext uri="{FF2B5EF4-FFF2-40B4-BE49-F238E27FC236}">
                <a16:creationId xmlns:a16="http://schemas.microsoft.com/office/drawing/2014/main" id="{7D204C88-94D0-78BF-3243-BC6671AB479F}"/>
              </a:ext>
            </a:extLst>
          </p:cNvPr>
          <p:cNvSpPr/>
          <p:nvPr/>
        </p:nvSpPr>
        <p:spPr>
          <a:xfrm>
            <a:off x="1466850" y="398463"/>
            <a:ext cx="1057275" cy="47307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b="1" dirty="0">
                <a:solidFill>
                  <a:schemeClr val="tx1"/>
                </a:solidFill>
              </a:rPr>
              <a:t>Phase Five Press</a:t>
            </a:r>
          </a:p>
        </p:txBody>
      </p:sp>
      <p:sp>
        <p:nvSpPr>
          <p:cNvPr id="24" name="Rectangle 2">
            <a:extLst>
              <a:ext uri="{FF2B5EF4-FFF2-40B4-BE49-F238E27FC236}">
                <a16:creationId xmlns:a16="http://schemas.microsoft.com/office/drawing/2014/main" id="{35B3D235-A5C5-F229-A74F-0F946A6C602C}"/>
              </a:ext>
            </a:extLst>
          </p:cNvPr>
          <p:cNvSpPr>
            <a:spLocks/>
          </p:cNvSpPr>
          <p:nvPr/>
        </p:nvSpPr>
        <p:spPr bwMode="auto">
          <a:xfrm>
            <a:off x="1478591" y="1651259"/>
            <a:ext cx="1717675" cy="3605212"/>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900">
              <a:solidFill>
                <a:srgbClr val="000000"/>
              </a:solidFill>
              <a:latin typeface="+mn-lt"/>
              <a:ea typeface="+mn-ea"/>
            </a:endParaRPr>
          </a:p>
        </p:txBody>
      </p:sp>
      <p:pic>
        <p:nvPicPr>
          <p:cNvPr id="27" name="Picture 2">
            <a:extLst>
              <a:ext uri="{FF2B5EF4-FFF2-40B4-BE49-F238E27FC236}">
                <a16:creationId xmlns:a16="http://schemas.microsoft.com/office/drawing/2014/main" id="{D48BD2B0-F6D7-979D-8255-85AE1E076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851" y="3170273"/>
            <a:ext cx="2936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69">
            <a:extLst>
              <a:ext uri="{FF2B5EF4-FFF2-40B4-BE49-F238E27FC236}">
                <a16:creationId xmlns:a16="http://schemas.microsoft.com/office/drawing/2014/main" id="{4245013C-D1CA-3347-3CCE-6D5BD7DFB98C}"/>
              </a:ext>
            </a:extLst>
          </p:cNvPr>
          <p:cNvSpPr>
            <a:spLocks noChangeArrowheads="1"/>
          </p:cNvSpPr>
          <p:nvPr/>
        </p:nvSpPr>
        <p:spPr bwMode="auto">
          <a:xfrm>
            <a:off x="5248275" y="2520950"/>
            <a:ext cx="1716088" cy="1776412"/>
          </a:xfrm>
          <a:prstGeom prst="ellipse">
            <a:avLst/>
          </a:prstGeom>
          <a:noFill/>
          <a:ln w="28575" algn="ctr">
            <a:solidFill>
              <a:srgbClr val="FFFFFF"/>
            </a:solidFill>
            <a:round/>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b="1">
              <a:solidFill>
                <a:srgbClr val="000000"/>
              </a:solidFill>
              <a:latin typeface="+mj-lt"/>
            </a:endParaRPr>
          </a:p>
        </p:txBody>
      </p:sp>
      <p:sp>
        <p:nvSpPr>
          <p:cNvPr id="29" name="Decagon 28">
            <a:extLst>
              <a:ext uri="{FF2B5EF4-FFF2-40B4-BE49-F238E27FC236}">
                <a16:creationId xmlns:a16="http://schemas.microsoft.com/office/drawing/2014/main" id="{D75D4B1F-6A6F-2D36-CA7D-CE951E3A3650}"/>
              </a:ext>
            </a:extLst>
          </p:cNvPr>
          <p:cNvSpPr/>
          <p:nvPr/>
        </p:nvSpPr>
        <p:spPr bwMode="auto">
          <a:xfrm>
            <a:off x="6185914" y="3636334"/>
            <a:ext cx="292524" cy="266531"/>
          </a:xfrm>
          <a:prstGeom prst="decagon">
            <a:avLst/>
          </a:prstGeom>
          <a:solidFill>
            <a:srgbClr val="FFC000"/>
          </a:solidFill>
          <a:ln>
            <a:solidFill>
              <a:schemeClr val="tx1"/>
            </a:solidFill>
          </a:ln>
          <a:effectLst>
            <a:glow rad="63500">
              <a:schemeClr val="accent2">
                <a:satMod val="175000"/>
                <a:alpha val="40000"/>
              </a:schemeClr>
            </a:glow>
          </a:effectLst>
        </p:spPr>
        <p:txBody>
          <a:bodyPr/>
          <a:lstStyle/>
          <a:p>
            <a:pPr algn="ctr" eaLnBrk="1" hangingPunct="1">
              <a:defRPr/>
            </a:pPr>
            <a:r>
              <a:rPr lang="en-US" sz="800" b="1" dirty="0">
                <a:latin typeface="+mn-lt"/>
                <a:ea typeface="+mn-ea"/>
                <a:cs typeface="ヒラギノ角ゴ ProN W3" charset="0"/>
                <a:sym typeface="Arial" charset="0"/>
              </a:rPr>
              <a:t>8</a:t>
            </a:r>
          </a:p>
        </p:txBody>
      </p:sp>
      <p:sp>
        <p:nvSpPr>
          <p:cNvPr id="30" name="Decagon 29">
            <a:extLst>
              <a:ext uri="{FF2B5EF4-FFF2-40B4-BE49-F238E27FC236}">
                <a16:creationId xmlns:a16="http://schemas.microsoft.com/office/drawing/2014/main" id="{F7801195-3D8E-9E2A-A2A9-5DC23C1E7489}"/>
              </a:ext>
            </a:extLst>
          </p:cNvPr>
          <p:cNvSpPr/>
          <p:nvPr/>
        </p:nvSpPr>
        <p:spPr bwMode="auto">
          <a:xfrm>
            <a:off x="4849947" y="3141737"/>
            <a:ext cx="283500" cy="267419"/>
          </a:xfrm>
          <a:prstGeom prst="decagon">
            <a:avLst/>
          </a:prstGeom>
          <a:solidFill>
            <a:srgbClr val="00B0F0"/>
          </a:solidFill>
          <a:ln>
            <a:solidFill>
              <a:schemeClr val="tx1"/>
            </a:solidFill>
          </a:ln>
          <a:effectLst>
            <a:glow rad="63500">
              <a:schemeClr val="accent2">
                <a:satMod val="175000"/>
                <a:alpha val="40000"/>
              </a:schemeClr>
            </a:glow>
          </a:effectLst>
        </p:spPr>
        <p:txBody>
          <a:bodyPr/>
          <a:lstStyle/>
          <a:p>
            <a:pPr algn="ctr" eaLnBrk="1" hangingPunct="1">
              <a:defRPr/>
            </a:pPr>
            <a:r>
              <a:rPr lang="en-US" sz="800" b="1" dirty="0">
                <a:latin typeface="+mn-lt"/>
                <a:ea typeface="+mn-ea"/>
                <a:cs typeface="ヒラギノ角ゴ ProN W3" charset="0"/>
                <a:sym typeface="Arial" charset="0"/>
              </a:rPr>
              <a:t>6</a:t>
            </a:r>
          </a:p>
        </p:txBody>
      </p:sp>
      <p:sp>
        <p:nvSpPr>
          <p:cNvPr id="31" name="Decagon 30">
            <a:extLst>
              <a:ext uri="{FF2B5EF4-FFF2-40B4-BE49-F238E27FC236}">
                <a16:creationId xmlns:a16="http://schemas.microsoft.com/office/drawing/2014/main" id="{2C038FB2-115E-7ACD-4176-49EC824312AB}"/>
              </a:ext>
            </a:extLst>
          </p:cNvPr>
          <p:cNvSpPr/>
          <p:nvPr/>
        </p:nvSpPr>
        <p:spPr bwMode="auto">
          <a:xfrm>
            <a:off x="4379519" y="2497138"/>
            <a:ext cx="265113" cy="246062"/>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8F8F8"/>
                </a:solidFill>
                <a:latin typeface="+mn-lt"/>
                <a:ea typeface="+mn-ea"/>
                <a:cs typeface="ヒラギノ角ゴ ProN W3" charset="0"/>
                <a:sym typeface="Arial" charset="0"/>
              </a:rPr>
              <a:t>5	</a:t>
            </a:r>
          </a:p>
        </p:txBody>
      </p:sp>
      <p:sp>
        <p:nvSpPr>
          <p:cNvPr id="32" name="Decagon 31">
            <a:extLst>
              <a:ext uri="{FF2B5EF4-FFF2-40B4-BE49-F238E27FC236}">
                <a16:creationId xmlns:a16="http://schemas.microsoft.com/office/drawing/2014/main" id="{58AA2C5C-C899-92DA-94FD-97AD78A4C167}"/>
              </a:ext>
            </a:extLst>
          </p:cNvPr>
          <p:cNvSpPr/>
          <p:nvPr/>
        </p:nvSpPr>
        <p:spPr bwMode="auto">
          <a:xfrm>
            <a:off x="4443864" y="4216510"/>
            <a:ext cx="274638" cy="260240"/>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8F8F8"/>
                </a:solidFill>
                <a:latin typeface="+mn-lt"/>
                <a:ea typeface="+mn-ea"/>
                <a:cs typeface="ヒラギノ角ゴ ProN W3" charset="0"/>
                <a:sym typeface="Arial" charset="0"/>
              </a:rPr>
              <a:t>4</a:t>
            </a:r>
          </a:p>
        </p:txBody>
      </p:sp>
      <p:sp>
        <p:nvSpPr>
          <p:cNvPr id="33" name="Decagon 32">
            <a:extLst>
              <a:ext uri="{FF2B5EF4-FFF2-40B4-BE49-F238E27FC236}">
                <a16:creationId xmlns:a16="http://schemas.microsoft.com/office/drawing/2014/main" id="{5AA4B9A6-8CC4-AE59-21F8-4AD23EE7333F}"/>
              </a:ext>
            </a:extLst>
          </p:cNvPr>
          <p:cNvSpPr/>
          <p:nvPr/>
        </p:nvSpPr>
        <p:spPr bwMode="auto">
          <a:xfrm>
            <a:off x="6400800" y="5805377"/>
            <a:ext cx="276447" cy="250908"/>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800" b="1" dirty="0">
                <a:latin typeface="+mn-lt"/>
                <a:ea typeface="+mn-ea"/>
                <a:cs typeface="ヒラギノ角ゴ ProN W3" charset="0"/>
                <a:sym typeface="Arial"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5E-6 -3.7037E-7 L 0.10144 0.02269 " pathEditMode="relative" rAng="0" ptsTypes="AA">
                                      <p:cBhvr>
                                        <p:cTn id="6" dur="2500" fill="hold"/>
                                        <p:tgtEl>
                                          <p:spTgt spid="16"/>
                                        </p:tgtEl>
                                        <p:attrNameLst>
                                          <p:attrName>ppt_x</p:attrName>
                                          <p:attrName>ppt_y</p:attrName>
                                        </p:attrNameLst>
                                      </p:cBhvr>
                                      <p:rCtr x="5065" y="1134"/>
                                    </p:animMotion>
                                  </p:childTnLst>
                                </p:cTn>
                              </p:par>
                              <p:par>
                                <p:cTn id="7" presetID="56" presetClass="path" presetSubtype="0" accel="50000" decel="50000" fill="hold" nodeType="withEffect">
                                  <p:stCondLst>
                                    <p:cond delay="0"/>
                                  </p:stCondLst>
                                  <p:childTnLst>
                                    <p:animMotion origin="layout" path="M -2.08333E-6 -3.7037E-6 L 0.13906 0.03866 " pathEditMode="relative" rAng="0" ptsTypes="AA">
                                      <p:cBhvr>
                                        <p:cTn id="8" dur="2000" fill="hold"/>
                                        <p:tgtEl>
                                          <p:spTgt spid="17"/>
                                        </p:tgtEl>
                                        <p:attrNameLst>
                                          <p:attrName>ppt_x</p:attrName>
                                          <p:attrName>ppt_y</p:attrName>
                                        </p:attrNameLst>
                                      </p:cBhvr>
                                      <p:rCtr x="6953" y="1921"/>
                                    </p:animMotion>
                                  </p:childTnLst>
                                </p:cTn>
                              </p:par>
                              <p:par>
                                <p:cTn id="9" presetID="49" presetClass="path" presetSubtype="0" accel="50000" decel="50000" fill="hold" nodeType="withEffect">
                                  <p:stCondLst>
                                    <p:cond delay="0"/>
                                  </p:stCondLst>
                                  <p:childTnLst>
                                    <p:animMotion origin="layout" path="M -3.33333E-6 -1.85185E-6 L 0.00497 -0.23773 " pathEditMode="relative" rAng="0" ptsTypes="AA">
                                      <p:cBhvr>
                                        <p:cTn id="10" dur="4250" fill="hold"/>
                                        <p:tgtEl>
                                          <p:spTgt spid="20"/>
                                        </p:tgtEl>
                                        <p:attrNameLst>
                                          <p:attrName>ppt_x</p:attrName>
                                          <p:attrName>ppt_y</p:attrName>
                                        </p:attrNameLst>
                                      </p:cBhvr>
                                      <p:rCtr x="240" y="-11898"/>
                                    </p:animMotion>
                                  </p:childTnLst>
                                </p:cTn>
                              </p:par>
                              <p:par>
                                <p:cTn id="11" presetID="49" presetClass="path" presetSubtype="0" accel="50000" decel="50000" fill="hold" grpId="0" nodeType="withEffect">
                                  <p:stCondLst>
                                    <p:cond delay="0"/>
                                  </p:stCondLst>
                                  <p:childTnLst>
                                    <p:animMotion origin="layout" path="M 1.66667E-6 -2.96296E-6 L 0.08685 -0.15972 " pathEditMode="relative" rAng="0" ptsTypes="AA">
                                      <p:cBhvr>
                                        <p:cTn id="12" dur="2500" fill="hold"/>
                                        <p:tgtEl>
                                          <p:spTgt spid="21"/>
                                        </p:tgtEl>
                                        <p:attrNameLst>
                                          <p:attrName>ppt_x</p:attrName>
                                          <p:attrName>ppt_y</p:attrName>
                                        </p:attrNameLst>
                                      </p:cBhvr>
                                      <p:rCtr x="4336" y="-7986"/>
                                    </p:animMotion>
                                  </p:childTnLst>
                                </p:cTn>
                              </p:par>
                              <p:par>
                                <p:cTn id="13" presetID="49" presetClass="path" presetSubtype="0" accel="50000" decel="50000" fill="hold" grpId="0" nodeType="withEffect">
                                  <p:stCondLst>
                                    <p:cond delay="0"/>
                                  </p:stCondLst>
                                  <p:childTnLst>
                                    <p:animMotion origin="layout" path="M 1.66667E-6 1.11111E-6 L 0.06732 -0.16111 " pathEditMode="relative" rAng="0" ptsTypes="AA">
                                      <p:cBhvr>
                                        <p:cTn id="14" dur="3750" fill="hold"/>
                                        <p:tgtEl>
                                          <p:spTgt spid="23"/>
                                        </p:tgtEl>
                                        <p:attrNameLst>
                                          <p:attrName>ppt_x</p:attrName>
                                          <p:attrName>ppt_y</p:attrName>
                                        </p:attrNameLst>
                                      </p:cBhvr>
                                      <p:rCtr x="3359" y="-8056"/>
                                    </p:animMotion>
                                  </p:childTnLst>
                                </p:cTn>
                              </p:par>
                              <p:par>
                                <p:cTn id="15" presetID="49" presetClass="path" presetSubtype="0" accel="50000" decel="50000" fill="hold" nodeType="withEffect">
                                  <p:stCondLst>
                                    <p:cond delay="0"/>
                                  </p:stCondLst>
                                  <p:childTnLst>
                                    <p:animMotion origin="layout" path="M -1.04167E-6 2.96296E-6 L 0.11081 -0.14908 " pathEditMode="relative" rAng="0" ptsTypes="AA">
                                      <p:cBhvr>
                                        <p:cTn id="16" dur="3000" fill="hold"/>
                                        <p:tgtEl>
                                          <p:spTgt spid="29"/>
                                        </p:tgtEl>
                                        <p:attrNameLst>
                                          <p:attrName>ppt_x</p:attrName>
                                          <p:attrName>ppt_y</p:attrName>
                                        </p:attrNameLst>
                                      </p:cBhvr>
                                      <p:rCtr x="4987" y="-8102"/>
                                    </p:animMotion>
                                  </p:childTnLst>
                                </p:cTn>
                              </p:par>
                              <p:par>
                                <p:cTn id="17" presetID="42" presetClass="path" presetSubtype="0" accel="50000" decel="50000" fill="hold" nodeType="withEffect">
                                  <p:stCondLst>
                                    <p:cond delay="0"/>
                                  </p:stCondLst>
                                  <p:childTnLst>
                                    <p:animMotion origin="layout" path="M -3.95833E-6 -4.44444E-6 L 0.10743 0.01227 " pathEditMode="relative" rAng="0" ptsTypes="AA">
                                      <p:cBhvr>
                                        <p:cTn id="18" dur="2000" fill="hold"/>
                                        <p:tgtEl>
                                          <p:spTgt spid="27"/>
                                        </p:tgtEl>
                                        <p:attrNameLst>
                                          <p:attrName>ppt_x</p:attrName>
                                          <p:attrName>ppt_y</p:attrName>
                                        </p:attrNameLst>
                                      </p:cBhvr>
                                      <p:rCtr x="5365" y="602"/>
                                    </p:animMotion>
                                  </p:childTnLst>
                                </p:cTn>
                              </p:par>
                              <p:par>
                                <p:cTn id="19" presetID="42" presetClass="path" presetSubtype="0" accel="50000" decel="50000" fill="hold" nodeType="withEffect">
                                  <p:stCondLst>
                                    <p:cond delay="0"/>
                                  </p:stCondLst>
                                  <p:childTnLst>
                                    <p:animMotion origin="layout" path="M 5E-6 3.7037E-6 L 0.11537 -0.16505 " pathEditMode="relative" rAng="0" ptsTypes="AA">
                                      <p:cBhvr>
                                        <p:cTn id="20" dur="3000" fill="hold"/>
                                        <p:tgtEl>
                                          <p:spTgt spid="30"/>
                                        </p:tgtEl>
                                        <p:attrNameLst>
                                          <p:attrName>ppt_x</p:attrName>
                                          <p:attrName>ppt_y</p:attrName>
                                        </p:attrNameLst>
                                      </p:cBhvr>
                                      <p:rCtr x="5768" y="-8264"/>
                                    </p:animMotion>
                                  </p:childTnLst>
                                </p:cTn>
                              </p:par>
                              <p:par>
                                <p:cTn id="21" presetID="42" presetClass="path" presetSubtype="0" accel="50000" decel="50000" fill="hold" grpId="0" nodeType="withEffect">
                                  <p:stCondLst>
                                    <p:cond delay="0"/>
                                  </p:stCondLst>
                                  <p:childTnLst>
                                    <p:animMotion origin="layout" path="M -2.08333E-6 -4.44444E-6 L 0.09479 0.01088 " pathEditMode="relative" rAng="0" ptsTypes="AA">
                                      <p:cBhvr>
                                        <p:cTn id="22" dur="4250" fill="hold"/>
                                        <p:tgtEl>
                                          <p:spTgt spid="31"/>
                                        </p:tgtEl>
                                        <p:attrNameLst>
                                          <p:attrName>ppt_x</p:attrName>
                                          <p:attrName>ppt_y</p:attrName>
                                        </p:attrNameLst>
                                      </p:cBhvr>
                                      <p:rCtr x="4740" y="532"/>
                                    </p:animMotion>
                                  </p:childTnLst>
                                </p:cTn>
                              </p:par>
                              <p:par>
                                <p:cTn id="23" presetID="42" presetClass="path" presetSubtype="0" accel="50000" decel="50000" fill="hold" grpId="0" nodeType="withEffect">
                                  <p:stCondLst>
                                    <p:cond delay="0"/>
                                  </p:stCondLst>
                                  <p:childTnLst>
                                    <p:animMotion origin="layout" path="M 0.08073 -0.04098 L -1.04167E-6 3.7037E-6 " pathEditMode="relative" rAng="0" ptsTypes="AA">
                                      <p:cBhvr>
                                        <p:cTn id="24" dur="4250" spd="-100000" fill="hold"/>
                                        <p:tgtEl>
                                          <p:spTgt spid="32"/>
                                        </p:tgtEl>
                                        <p:attrNameLst>
                                          <p:attrName>ppt_x</p:attrName>
                                          <p:attrName>ppt_y</p:attrName>
                                        </p:attrNameLst>
                                      </p:cBhvr>
                                      <p:rCtr x="-4036" y="2037"/>
                                    </p:animMotion>
                                  </p:childTnLst>
                                </p:cTn>
                              </p:par>
                              <p:par>
                                <p:cTn id="25" presetID="56" presetClass="path" presetSubtype="0" accel="50000" decel="50000" fill="hold" nodeType="withEffect">
                                  <p:stCondLst>
                                    <p:cond delay="0"/>
                                  </p:stCondLst>
                                  <p:childTnLst>
                                    <p:animMotion origin="layout" path="M 1.875E-6 -4.81481E-6 L 0.01263 -0.28981 " pathEditMode="relative" rAng="0" ptsTypes="AA">
                                      <p:cBhvr>
                                        <p:cTn id="26" dur="4250" fill="hold"/>
                                        <p:tgtEl>
                                          <p:spTgt spid="33"/>
                                        </p:tgtEl>
                                        <p:attrNameLst>
                                          <p:attrName>ppt_x</p:attrName>
                                          <p:attrName>ppt_y</p:attrName>
                                        </p:attrNameLst>
                                      </p:cBhvr>
                                      <p:rCtr x="625" y="-14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3E894A-7BDD-E3DC-F4E2-8BAC438E3B62}"/>
              </a:ext>
            </a:extLst>
          </p:cNvPr>
          <p:cNvSpPr>
            <a:spLocks noChangeArrowheads="1"/>
          </p:cNvSpPr>
          <p:nvPr/>
        </p:nvSpPr>
        <p:spPr bwMode="auto">
          <a:xfrm>
            <a:off x="3765101" y="1143572"/>
            <a:ext cx="3030220" cy="415498"/>
          </a:xfrm>
          <a:prstGeom prst="rect">
            <a:avLst/>
          </a:prstGeom>
          <a:solidFill>
            <a:schemeClr val="bg1"/>
          </a:solid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6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 4 v 4 DRIBBLING GAME</a:t>
            </a:r>
            <a:endParaRPr kumimoji="0" lang="en-US" altLang="en-US" sz="1400" b="1" i="0" strike="noStrike" cap="none" normalizeH="0" baseline="0" dirty="0">
              <a:ln>
                <a:noFill/>
              </a:ln>
              <a:solidFill>
                <a:schemeClr val="accent1"/>
              </a:solidFill>
              <a:effectLst/>
            </a:endParaRPr>
          </a:p>
        </p:txBody>
      </p:sp>
      <p:pic>
        <p:nvPicPr>
          <p:cNvPr id="1025" name="Picture 88" descr="rmp163">
            <a:extLst>
              <a:ext uri="{FF2B5EF4-FFF2-40B4-BE49-F238E27FC236}">
                <a16:creationId xmlns:a16="http://schemas.microsoft.com/office/drawing/2014/main" id="{5BAFF7D0-F815-F7F6-E387-7F02D0939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61" y="1699749"/>
            <a:ext cx="3771900" cy="3381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00340D-F853-17DF-2A4B-42061424DF39}"/>
              </a:ext>
            </a:extLst>
          </p:cNvPr>
          <p:cNvSpPr>
            <a:spLocks noChangeArrowheads="1"/>
          </p:cNvSpPr>
          <p:nvPr/>
        </p:nvSpPr>
        <p:spPr bwMode="auto">
          <a:xfrm>
            <a:off x="7225401" y="1699749"/>
            <a:ext cx="2357120" cy="3016210"/>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are encouraging players to make quick observations and quick decisions often resulting in a player passing the ball early to avoid being caught in possession it also helps players who are good at dribbling by enabling them to identify situations in advance to allow them to get in a good position to take a player on in a 1 v 1 situation. This could include opening the body up to receive and face up to an opponent, seeing the immediate opponent has no cover on so you can attack 1 v 1, seeing where the defender is early and identifying the best side to attack, seeing you have no support so must attack 1 v 1 etc.</a:t>
            </a:r>
            <a:endParaRPr kumimoji="0" lang="en-US" altLang="en-US" sz="500" b="1" i="0" u="none" strike="noStrike" cap="none" normalizeH="0" baseline="0" dirty="0">
              <a:ln>
                <a:noFill/>
              </a:ln>
              <a:solidFill>
                <a:schemeClr val="tx1"/>
              </a:solidFill>
              <a:effectLst/>
            </a:endParaRPr>
          </a:p>
        </p:txBody>
      </p:sp>
      <p:sp>
        <p:nvSpPr>
          <p:cNvPr id="71" name="TextBox 70">
            <a:extLst>
              <a:ext uri="{FF2B5EF4-FFF2-40B4-BE49-F238E27FC236}">
                <a16:creationId xmlns:a16="http://schemas.microsoft.com/office/drawing/2014/main" id="{50120CE7-780D-8F75-B4AB-2656E84D1991}"/>
              </a:ext>
            </a:extLst>
          </p:cNvPr>
          <p:cNvSpPr txBox="1"/>
          <p:nvPr/>
        </p:nvSpPr>
        <p:spPr>
          <a:xfrm>
            <a:off x="488680" y="221471"/>
            <a:ext cx="2156603" cy="584775"/>
          </a:xfrm>
          <a:prstGeom prst="rect">
            <a:avLst/>
          </a:prstGeom>
          <a:solidFill>
            <a:schemeClr val="bg1"/>
          </a:solidFill>
          <a:ln w="28575">
            <a:solidFill>
              <a:schemeClr val="tx1"/>
            </a:solidFill>
          </a:ln>
        </p:spPr>
        <p:txBody>
          <a:bodyPr wrap="square">
            <a:spAutoFit/>
          </a:bodyPr>
          <a:lstStyle/>
          <a:p>
            <a:pPr algn="ctr">
              <a:defRPr/>
            </a:pPr>
            <a:r>
              <a:rPr lang="en-US" sz="1600" b="1" dirty="0">
                <a:solidFill>
                  <a:schemeClr val="accent1"/>
                </a:solidFill>
                <a:latin typeface="Arial" panose="020B0604020202020204" pitchFamily="34" charset="0"/>
                <a:ea typeface="Calibri" pitchFamily="34" charset="0"/>
                <a:cs typeface="Arial" panose="020B0604020202020204" pitchFamily="34" charset="0"/>
              </a:rPr>
              <a:t>Always a Scrimmage</a:t>
            </a:r>
          </a:p>
        </p:txBody>
      </p:sp>
      <p:sp>
        <p:nvSpPr>
          <p:cNvPr id="74" name="TextBox 73">
            <a:extLst>
              <a:ext uri="{FF2B5EF4-FFF2-40B4-BE49-F238E27FC236}">
                <a16:creationId xmlns:a16="http://schemas.microsoft.com/office/drawing/2014/main" id="{21C956D5-1700-2423-0070-6E8C8F4D905E}"/>
              </a:ext>
            </a:extLst>
          </p:cNvPr>
          <p:cNvSpPr txBox="1"/>
          <p:nvPr/>
        </p:nvSpPr>
        <p:spPr>
          <a:xfrm>
            <a:off x="9546717" y="300129"/>
            <a:ext cx="2156603" cy="584775"/>
          </a:xfrm>
          <a:prstGeom prst="rect">
            <a:avLst/>
          </a:prstGeom>
          <a:solidFill>
            <a:schemeClr val="bg1"/>
          </a:solidFill>
          <a:ln w="28575">
            <a:solidFill>
              <a:schemeClr val="tx1"/>
            </a:solidFill>
          </a:ln>
        </p:spPr>
        <p:txBody>
          <a:bodyPr wrap="square">
            <a:spAutoFit/>
          </a:bodyPr>
          <a:lstStyle/>
          <a:p>
            <a:pPr algn="ctr">
              <a:defRPr/>
            </a:pPr>
            <a:r>
              <a:rPr lang="en-US" sz="1600" b="1" dirty="0">
                <a:solidFill>
                  <a:schemeClr val="accent1"/>
                </a:solidFill>
                <a:latin typeface="Arial" panose="020B0604020202020204" pitchFamily="34" charset="0"/>
                <a:ea typeface="Calibri" pitchFamily="34" charset="0"/>
                <a:cs typeface="Arial" panose="020B0604020202020204" pitchFamily="34" charset="0"/>
              </a:rPr>
              <a:t>Let them play free of instruction</a:t>
            </a:r>
          </a:p>
        </p:txBody>
      </p:sp>
      <p:sp>
        <p:nvSpPr>
          <p:cNvPr id="75" name="Rectangle 2">
            <a:extLst>
              <a:ext uri="{FF2B5EF4-FFF2-40B4-BE49-F238E27FC236}">
                <a16:creationId xmlns:a16="http://schemas.microsoft.com/office/drawing/2014/main" id="{43F44B2B-34C1-ED9F-B62D-DC0BAAC089FD}"/>
              </a:ext>
            </a:extLst>
          </p:cNvPr>
          <p:cNvSpPr>
            <a:spLocks noChangeArrowheads="1"/>
          </p:cNvSpPr>
          <p:nvPr/>
        </p:nvSpPr>
        <p:spPr bwMode="auto">
          <a:xfrm>
            <a:off x="2645282" y="5198903"/>
            <a:ext cx="5112369" cy="615553"/>
          </a:xfrm>
          <a:prstGeom prst="rect">
            <a:avLst/>
          </a:prstGeom>
          <a:solidFill>
            <a:schemeClr val="bg1"/>
          </a:solid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6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It could be any game size depending on your player numbers.</a:t>
            </a:r>
            <a:endParaRPr kumimoji="0" lang="en-US" altLang="en-US" sz="1400" b="1" i="0" strike="noStrike" cap="none" normalizeH="0" baseline="0" dirty="0">
              <a:ln>
                <a:noFill/>
              </a:ln>
              <a:solidFill>
                <a:schemeClr val="accent1"/>
              </a:solidFill>
              <a:effectLst/>
            </a:endParaRPr>
          </a:p>
        </p:txBody>
      </p:sp>
    </p:spTree>
    <p:extLst>
      <p:ext uri="{BB962C8B-B14F-4D97-AF65-F5344CB8AC3E}">
        <p14:creationId xmlns:p14="http://schemas.microsoft.com/office/powerpoint/2010/main" val="566830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1">
            <a:extLst>
              <a:ext uri="{FF2B5EF4-FFF2-40B4-BE49-F238E27FC236}">
                <a16:creationId xmlns:a16="http://schemas.microsoft.com/office/drawing/2014/main" id="{61A52CD3-55E6-7E23-D384-3372C1EDF8B6}"/>
              </a:ext>
            </a:extLst>
          </p:cNvPr>
          <p:cNvSpPr>
            <a:spLocks/>
          </p:cNvSpPr>
          <p:nvPr/>
        </p:nvSpPr>
        <p:spPr bwMode="auto">
          <a:xfrm>
            <a:off x="2005013" y="2533650"/>
            <a:ext cx="1720850" cy="1784350"/>
          </a:xfrm>
          <a:prstGeom prst="ellipse">
            <a:avLst/>
          </a:prstGeom>
          <a:noFill/>
          <a:ln w="28575">
            <a:solidFill>
              <a:srgbClr val="FFFFFF"/>
            </a:solidFill>
            <a:round/>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grpSp>
        <p:nvGrpSpPr>
          <p:cNvPr id="202756" name="Group 3">
            <a:extLst>
              <a:ext uri="{FF2B5EF4-FFF2-40B4-BE49-F238E27FC236}">
                <a16:creationId xmlns:a16="http://schemas.microsoft.com/office/drawing/2014/main" id="{11E30640-E5BB-4CC9-EBF7-3C75538CD4F5}"/>
              </a:ext>
            </a:extLst>
          </p:cNvPr>
          <p:cNvGrpSpPr>
            <a:grpSpLocks/>
          </p:cNvGrpSpPr>
          <p:nvPr/>
        </p:nvGrpSpPr>
        <p:grpSpPr bwMode="auto">
          <a:xfrm>
            <a:off x="1449387" y="381337"/>
            <a:ext cx="9293225" cy="6084887"/>
            <a:chOff x="0" y="0"/>
            <a:chExt cx="5853" cy="3832"/>
          </a:xfrm>
          <a:solidFill>
            <a:srgbClr val="00B050"/>
          </a:solidFill>
        </p:grpSpPr>
        <p:sp>
          <p:nvSpPr>
            <p:cNvPr id="46146" name="Rectangle 4">
              <a:extLst>
                <a:ext uri="{FF2B5EF4-FFF2-40B4-BE49-F238E27FC236}">
                  <a16:creationId xmlns:a16="http://schemas.microsoft.com/office/drawing/2014/main" id="{CACC7927-161F-A628-EF01-F736D5C014DC}"/>
                </a:ext>
              </a:extLst>
            </p:cNvPr>
            <p:cNvSpPr>
              <a:spLocks/>
            </p:cNvSpPr>
            <p:nvPr/>
          </p:nvSpPr>
          <p:spPr bwMode="auto">
            <a:xfrm>
              <a:off x="23" y="20"/>
              <a:ext cx="5828" cy="3803"/>
            </a:xfrm>
            <a:prstGeom prst="rect">
              <a:avLst/>
            </a:prstGeom>
            <a:grp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6147" name="Freeform 5">
              <a:extLst>
                <a:ext uri="{FF2B5EF4-FFF2-40B4-BE49-F238E27FC236}">
                  <a16:creationId xmlns:a16="http://schemas.microsoft.com/office/drawing/2014/main" id="{5825A7E2-100E-760F-26F2-70F49A357A52}"/>
                </a:ext>
              </a:extLst>
            </p:cNvPr>
            <p:cNvSpPr>
              <a:spLocks/>
            </p:cNvSpPr>
            <p:nvPr/>
          </p:nvSpPr>
          <p:spPr bwMode="auto">
            <a:xfrm rot="2940000">
              <a:off x="80" y="-33"/>
              <a:ext cx="51"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dirty="0">
                <a:latin typeface="+mn-lt"/>
                <a:ea typeface="+mn-ea"/>
                <a:cs typeface="ヒラギノ角ゴ ProN W3" charset="0"/>
              </a:endParaRPr>
            </a:p>
          </p:txBody>
        </p:sp>
        <p:sp>
          <p:nvSpPr>
            <p:cNvPr id="46148" name="Freeform 6">
              <a:extLst>
                <a:ext uri="{FF2B5EF4-FFF2-40B4-BE49-F238E27FC236}">
                  <a16:creationId xmlns:a16="http://schemas.microsoft.com/office/drawing/2014/main" id="{5E1BA54A-94BB-E371-6057-987709D12435}"/>
                </a:ext>
              </a:extLst>
            </p:cNvPr>
            <p:cNvSpPr>
              <a:spLocks/>
            </p:cNvSpPr>
            <p:nvPr/>
          </p:nvSpPr>
          <p:spPr bwMode="auto">
            <a:xfrm rot="-2340000">
              <a:off x="58" y="3636"/>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dirty="0">
                <a:latin typeface="+mn-lt"/>
                <a:ea typeface="+mn-ea"/>
                <a:cs typeface="ヒラギノ角ゴ ProN W3" charset="0"/>
              </a:endParaRPr>
            </a:p>
          </p:txBody>
        </p:sp>
        <p:sp>
          <p:nvSpPr>
            <p:cNvPr id="46149" name="Freeform 7">
              <a:extLst>
                <a:ext uri="{FF2B5EF4-FFF2-40B4-BE49-F238E27FC236}">
                  <a16:creationId xmlns:a16="http://schemas.microsoft.com/office/drawing/2014/main" id="{A53AF00F-23D5-D7E7-265C-42AA38D561C2}"/>
                </a:ext>
              </a:extLst>
            </p:cNvPr>
            <p:cNvSpPr>
              <a:spLocks/>
            </p:cNvSpPr>
            <p:nvPr/>
          </p:nvSpPr>
          <p:spPr bwMode="auto">
            <a:xfrm rot="8040000">
              <a:off x="5740" y="-6"/>
              <a:ext cx="52"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dirty="0">
                <a:latin typeface="+mn-lt"/>
                <a:ea typeface="+mn-ea"/>
                <a:cs typeface="ヒラギノ角ゴ ProN W3" charset="0"/>
              </a:endParaRPr>
            </a:p>
          </p:txBody>
        </p:sp>
        <p:sp>
          <p:nvSpPr>
            <p:cNvPr id="46150" name="Freeform 8">
              <a:extLst>
                <a:ext uri="{FF2B5EF4-FFF2-40B4-BE49-F238E27FC236}">
                  <a16:creationId xmlns:a16="http://schemas.microsoft.com/office/drawing/2014/main" id="{1517B8F7-DEB7-A51A-1FA0-D9043739A27A}"/>
                </a:ext>
              </a:extLst>
            </p:cNvPr>
            <p:cNvSpPr>
              <a:spLocks/>
            </p:cNvSpPr>
            <p:nvPr/>
          </p:nvSpPr>
          <p:spPr bwMode="auto">
            <a:xfrm rot="-8220000">
              <a:off x="5727" y="3635"/>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dirty="0">
                <a:latin typeface="+mn-lt"/>
                <a:ea typeface="+mn-ea"/>
                <a:cs typeface="ヒラギノ角ゴ ProN W3" charset="0"/>
              </a:endParaRPr>
            </a:p>
          </p:txBody>
        </p:sp>
      </p:grpSp>
      <p:sp>
        <p:nvSpPr>
          <p:cNvPr id="46085" name="Rectangle 9">
            <a:extLst>
              <a:ext uri="{FF2B5EF4-FFF2-40B4-BE49-F238E27FC236}">
                <a16:creationId xmlns:a16="http://schemas.microsoft.com/office/drawing/2014/main" id="{80D14D87-7B41-0AAA-2EF4-9119BA713954}"/>
              </a:ext>
            </a:extLst>
          </p:cNvPr>
          <p:cNvSpPr>
            <a:spLocks/>
          </p:cNvSpPr>
          <p:nvPr/>
        </p:nvSpPr>
        <p:spPr bwMode="auto">
          <a:xfrm>
            <a:off x="9018864" y="1757556"/>
            <a:ext cx="1716088" cy="3568700"/>
          </a:xfrm>
          <a:prstGeom prst="rect">
            <a:avLst/>
          </a:prstGeom>
          <a:solidFill>
            <a:srgbClr val="00B050"/>
          </a:solid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6086" name="Rectangle 10">
            <a:extLst>
              <a:ext uri="{FF2B5EF4-FFF2-40B4-BE49-F238E27FC236}">
                <a16:creationId xmlns:a16="http://schemas.microsoft.com/office/drawing/2014/main" id="{A7A4E2C5-8849-8AF0-F6C2-F25A37C38608}"/>
              </a:ext>
            </a:extLst>
          </p:cNvPr>
          <p:cNvSpPr>
            <a:spLocks/>
          </p:cNvSpPr>
          <p:nvPr/>
        </p:nvSpPr>
        <p:spPr bwMode="auto">
          <a:xfrm>
            <a:off x="1276350" y="2743200"/>
            <a:ext cx="200025" cy="1371600"/>
          </a:xfrm>
          <a:prstGeom prst="rect">
            <a:avLst/>
          </a:prstGeom>
          <a:blipFill dpi="0" rotWithShape="0">
            <a:blip r:embed="rId3"/>
            <a:srcRect/>
            <a:tile tx="0" ty="0" sx="100000" sy="100000" flip="none" algn="tl"/>
          </a:blipFill>
          <a:ln w="19050">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6087" name="Rectangle 11">
            <a:extLst>
              <a:ext uri="{FF2B5EF4-FFF2-40B4-BE49-F238E27FC236}">
                <a16:creationId xmlns:a16="http://schemas.microsoft.com/office/drawing/2014/main" id="{582C22CE-0E4B-6C07-3250-D3F97DD27876}"/>
              </a:ext>
            </a:extLst>
          </p:cNvPr>
          <p:cNvSpPr>
            <a:spLocks/>
          </p:cNvSpPr>
          <p:nvPr/>
        </p:nvSpPr>
        <p:spPr bwMode="auto">
          <a:xfrm>
            <a:off x="10734952" y="2869916"/>
            <a:ext cx="200025" cy="1371600"/>
          </a:xfrm>
          <a:prstGeom prst="rect">
            <a:avLst/>
          </a:prstGeom>
          <a:blipFill dpi="0" rotWithShape="0">
            <a:blip r:embed="rId3"/>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6088" name="Line 12">
            <a:extLst>
              <a:ext uri="{FF2B5EF4-FFF2-40B4-BE49-F238E27FC236}">
                <a16:creationId xmlns:a16="http://schemas.microsoft.com/office/drawing/2014/main" id="{3B5DB8FD-5249-B6C6-623A-9684E9157F24}"/>
              </a:ext>
            </a:extLst>
          </p:cNvPr>
          <p:cNvSpPr>
            <a:spLocks noChangeShapeType="1"/>
          </p:cNvSpPr>
          <p:nvPr/>
        </p:nvSpPr>
        <p:spPr bwMode="auto">
          <a:xfrm>
            <a:off x="6096000" y="404813"/>
            <a:ext cx="1588" cy="6035675"/>
          </a:xfrm>
          <a:prstGeom prst="line">
            <a:avLst/>
          </a:prstGeom>
          <a:noFill/>
          <a:ln w="28575">
            <a:solidFill>
              <a:srgbClr val="FFFFFF"/>
            </a:solidFill>
            <a:round/>
            <a:headEnd/>
            <a:tailEnd/>
          </a:ln>
        </p:spPr>
        <p:txBody>
          <a:bodyPr lIns="0" tIns="0" rIns="0" bIns="0"/>
          <a:lstStyle/>
          <a:p>
            <a:pPr>
              <a:defRPr/>
            </a:pPr>
            <a:endParaRPr lang="en-US" dirty="0">
              <a:latin typeface="+mn-lt"/>
              <a:ea typeface="+mn-ea"/>
              <a:cs typeface="ヒラギノ角ゴ ProN W3" charset="0"/>
            </a:endParaRPr>
          </a:p>
        </p:txBody>
      </p:sp>
      <p:sp>
        <p:nvSpPr>
          <p:cNvPr id="54281" name="Rectangle 13">
            <a:extLst>
              <a:ext uri="{FF2B5EF4-FFF2-40B4-BE49-F238E27FC236}">
                <a16:creationId xmlns:a16="http://schemas.microsoft.com/office/drawing/2014/main" id="{3A621360-D133-6FA1-982E-D61651DC8253}"/>
              </a:ext>
            </a:extLst>
          </p:cNvPr>
          <p:cNvSpPr>
            <a:spLocks/>
          </p:cNvSpPr>
          <p:nvPr/>
        </p:nvSpPr>
        <p:spPr bwMode="auto">
          <a:xfrm>
            <a:off x="2591725" y="78614"/>
            <a:ext cx="8035925" cy="338137"/>
          </a:xfrm>
          <a:prstGeom prst="rect">
            <a:avLst/>
          </a:prstGeom>
          <a:solidFill>
            <a:srgbClr val="FFFFFF"/>
          </a:solidFill>
          <a:ln w="12700">
            <a:solidFill>
              <a:schemeClr val="tx1"/>
            </a:solidFill>
            <a:miter lim="800000"/>
            <a:headEnd/>
            <a:tailEnd/>
          </a:ln>
        </p:spPr>
        <p:txBody>
          <a:bodyPr lIns="76200" tIns="76200" rIns="163731" bIns="7620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spcBef>
                <a:spcPts val="1050"/>
              </a:spcBef>
              <a:defRPr/>
            </a:pPr>
            <a:r>
              <a:rPr lang="en-US" altLang="en-US" dirty="0">
                <a:solidFill>
                  <a:schemeClr val="tx1"/>
                </a:solidFill>
                <a:latin typeface="Arial Bold" panose="020B0704020202020204" pitchFamily="34" charset="0"/>
                <a:ea typeface="+mn-ea"/>
                <a:cs typeface="Arial Bold" panose="020B0704020202020204" pitchFamily="34" charset="0"/>
                <a:sym typeface="Arial Bold" panose="020B0704020202020204" pitchFamily="34" charset="0"/>
              </a:rPr>
              <a:t>Recovery Runs of the team from Attacking to Defending team shape</a:t>
            </a:r>
          </a:p>
        </p:txBody>
      </p:sp>
      <p:sp>
        <p:nvSpPr>
          <p:cNvPr id="46090" name="Rectangle 14">
            <a:extLst>
              <a:ext uri="{FF2B5EF4-FFF2-40B4-BE49-F238E27FC236}">
                <a16:creationId xmlns:a16="http://schemas.microsoft.com/office/drawing/2014/main" id="{9E56089F-3487-96EA-F53A-BD4FB36E391B}"/>
              </a:ext>
            </a:extLst>
          </p:cNvPr>
          <p:cNvSpPr>
            <a:spLocks/>
          </p:cNvSpPr>
          <p:nvPr/>
        </p:nvSpPr>
        <p:spPr bwMode="auto">
          <a:xfrm>
            <a:off x="1281625" y="2743200"/>
            <a:ext cx="200025" cy="1371600"/>
          </a:xfrm>
          <a:prstGeom prst="rect">
            <a:avLst/>
          </a:prstGeom>
          <a:blipFill dpi="0" rotWithShape="0">
            <a:blip r:embed="rId3"/>
            <a:srcRect/>
            <a:tile tx="0" ty="0" sx="100000" sy="100000" flip="none" algn="tl"/>
          </a:blipFill>
          <a:ln w="19050">
            <a:solidFill>
              <a:schemeClr val="tx1"/>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23588" name="Rectangle 13">
            <a:extLst>
              <a:ext uri="{FF2B5EF4-FFF2-40B4-BE49-F238E27FC236}">
                <a16:creationId xmlns:a16="http://schemas.microsoft.com/office/drawing/2014/main" id="{103FF8B7-D6D8-D716-8892-93E6CB233E3A}"/>
              </a:ext>
            </a:extLst>
          </p:cNvPr>
          <p:cNvSpPr>
            <a:spLocks/>
          </p:cNvSpPr>
          <p:nvPr/>
        </p:nvSpPr>
        <p:spPr bwMode="auto">
          <a:xfrm>
            <a:off x="1457325" y="6451600"/>
            <a:ext cx="9297988" cy="338138"/>
          </a:xfrm>
          <a:prstGeom prst="rect">
            <a:avLst/>
          </a:prstGeom>
          <a:solidFill>
            <a:srgbClr val="FFFFFF"/>
          </a:solidFill>
          <a:ln w="12700">
            <a:solidFill>
              <a:schemeClr val="tx1"/>
            </a:solidFill>
            <a:miter lim="800000"/>
            <a:headEnd/>
            <a:tailEnd/>
          </a:ln>
        </p:spPr>
        <p:txBody>
          <a:bodyPr lIns="76200" tIns="76200" rIns="163731" bIns="76200"/>
          <a:lstStyle/>
          <a:p>
            <a:pPr algn="ctr" eaLnBrk="1" hangingPunct="1">
              <a:spcBef>
                <a:spcPts val="1050"/>
              </a:spcBef>
              <a:defRPr/>
            </a:pPr>
            <a:r>
              <a:rPr lang="en-US" sz="1400" b="1" dirty="0">
                <a:solidFill>
                  <a:schemeClr val="tx1"/>
                </a:solidFill>
                <a:latin typeface="+mn-lt"/>
                <a:ea typeface="+mn-ea"/>
                <a:cs typeface="Arial Bold" charset="0"/>
                <a:sym typeface="Arial Bold" charset="0"/>
              </a:rPr>
              <a:t>We have lost possession and are not able to press immediately</a:t>
            </a:r>
          </a:p>
        </p:txBody>
      </p:sp>
      <p:sp>
        <p:nvSpPr>
          <p:cNvPr id="46097" name="Rectangle 2">
            <a:extLst>
              <a:ext uri="{FF2B5EF4-FFF2-40B4-BE49-F238E27FC236}">
                <a16:creationId xmlns:a16="http://schemas.microsoft.com/office/drawing/2014/main" id="{6ED17B37-DC18-4EEB-4EE6-D706AA55C2A2}"/>
              </a:ext>
            </a:extLst>
          </p:cNvPr>
          <p:cNvSpPr>
            <a:spLocks/>
          </p:cNvSpPr>
          <p:nvPr/>
        </p:nvSpPr>
        <p:spPr bwMode="auto">
          <a:xfrm>
            <a:off x="1486987" y="2351089"/>
            <a:ext cx="644525" cy="2071687"/>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6098" name="Rectangle 2">
            <a:extLst>
              <a:ext uri="{FF2B5EF4-FFF2-40B4-BE49-F238E27FC236}">
                <a16:creationId xmlns:a16="http://schemas.microsoft.com/office/drawing/2014/main" id="{D6D0E201-7BFF-98D1-C722-07973A8DF7BC}"/>
              </a:ext>
            </a:extLst>
          </p:cNvPr>
          <p:cNvSpPr>
            <a:spLocks/>
          </p:cNvSpPr>
          <p:nvPr/>
        </p:nvSpPr>
        <p:spPr bwMode="auto">
          <a:xfrm>
            <a:off x="10081333" y="2533628"/>
            <a:ext cx="644525" cy="2066925"/>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latin typeface="+mn-lt"/>
              <a:ea typeface="+mn-ea"/>
            </a:endParaRPr>
          </a:p>
        </p:txBody>
      </p:sp>
      <p:sp>
        <p:nvSpPr>
          <p:cNvPr id="46099" name="Rectangle 45">
            <a:extLst>
              <a:ext uri="{FF2B5EF4-FFF2-40B4-BE49-F238E27FC236}">
                <a16:creationId xmlns:a16="http://schemas.microsoft.com/office/drawing/2014/main" id="{B853ECE3-574C-B3A7-0092-02F4D83A929D}"/>
              </a:ext>
            </a:extLst>
          </p:cNvPr>
          <p:cNvSpPr>
            <a:spLocks noChangeArrowheads="1"/>
          </p:cNvSpPr>
          <p:nvPr/>
        </p:nvSpPr>
        <p:spPr bwMode="auto">
          <a:xfrm>
            <a:off x="7243763" y="1654175"/>
            <a:ext cx="1004887" cy="3546475"/>
          </a:xfrm>
          <a:prstGeom prst="rect">
            <a:avLst/>
          </a:prstGeom>
          <a:noFill/>
          <a:ln w="28575">
            <a:solidFill>
              <a:srgbClr val="C00000"/>
            </a:solidFill>
            <a:miter lim="800000"/>
            <a:headEnd/>
            <a:tailEnd/>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defRPr/>
            </a:pPr>
            <a:endParaRPr lang="en-US" altLang="en-US" dirty="0">
              <a:latin typeface="+mn-lt"/>
              <a:ea typeface="+mn-ea"/>
            </a:endParaRPr>
          </a:p>
        </p:txBody>
      </p:sp>
      <p:sp>
        <p:nvSpPr>
          <p:cNvPr id="46100" name="Rectangle 48">
            <a:extLst>
              <a:ext uri="{FF2B5EF4-FFF2-40B4-BE49-F238E27FC236}">
                <a16:creationId xmlns:a16="http://schemas.microsoft.com/office/drawing/2014/main" id="{C3FC825A-1858-F310-8A21-8E4AB3244327}"/>
              </a:ext>
            </a:extLst>
          </p:cNvPr>
          <p:cNvSpPr>
            <a:spLocks noChangeArrowheads="1"/>
          </p:cNvSpPr>
          <p:nvPr/>
        </p:nvSpPr>
        <p:spPr bwMode="auto">
          <a:xfrm>
            <a:off x="7311677" y="1712514"/>
            <a:ext cx="802565" cy="201083"/>
          </a:xfrm>
          <a:prstGeom prst="rect">
            <a:avLst/>
          </a:prstGeom>
          <a:noFill/>
          <a:ln>
            <a:noFill/>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defRPr/>
            </a:pPr>
            <a:r>
              <a:rPr lang="en-US" altLang="en-US" sz="1100" b="1" dirty="0">
                <a:solidFill>
                  <a:srgbClr val="FFFF00"/>
                </a:solidFill>
                <a:latin typeface="+mn-lt"/>
                <a:ea typeface="+mn-ea"/>
              </a:rPr>
              <a:t>Zone 14</a:t>
            </a:r>
          </a:p>
        </p:txBody>
      </p:sp>
      <p:sp>
        <p:nvSpPr>
          <p:cNvPr id="9" name="Decagon 8">
            <a:extLst>
              <a:ext uri="{FF2B5EF4-FFF2-40B4-BE49-F238E27FC236}">
                <a16:creationId xmlns:a16="http://schemas.microsoft.com/office/drawing/2014/main" id="{7857A9A8-18A6-8C8A-96EE-2CBC713BA19E}"/>
              </a:ext>
            </a:extLst>
          </p:cNvPr>
          <p:cNvSpPr/>
          <p:nvPr/>
        </p:nvSpPr>
        <p:spPr bwMode="auto">
          <a:xfrm>
            <a:off x="5730823" y="1158345"/>
            <a:ext cx="299057" cy="267640"/>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800" b="1" dirty="0">
                <a:latin typeface="+mn-lt"/>
                <a:ea typeface="+mn-ea"/>
                <a:cs typeface="ヒラギノ角ゴ ProN W3" charset="0"/>
                <a:sym typeface="Arial" charset="0"/>
              </a:rPr>
              <a:t>3</a:t>
            </a:r>
          </a:p>
        </p:txBody>
      </p:sp>
      <p:sp>
        <p:nvSpPr>
          <p:cNvPr id="10" name="Decagon 9">
            <a:extLst>
              <a:ext uri="{FF2B5EF4-FFF2-40B4-BE49-F238E27FC236}">
                <a16:creationId xmlns:a16="http://schemas.microsoft.com/office/drawing/2014/main" id="{29F93FDF-9FE3-CE0C-B7B5-BEEF26E8A147}"/>
              </a:ext>
            </a:extLst>
          </p:cNvPr>
          <p:cNvSpPr/>
          <p:nvPr/>
        </p:nvSpPr>
        <p:spPr bwMode="auto">
          <a:xfrm>
            <a:off x="6867822" y="5816008"/>
            <a:ext cx="266625" cy="239735"/>
          </a:xfrm>
          <a:prstGeom prst="decagon">
            <a:avLst/>
          </a:prstGeom>
          <a:solidFill>
            <a:srgbClr val="FFFF00"/>
          </a:solidFill>
          <a:ln>
            <a:solidFill>
              <a:schemeClr val="tx1"/>
            </a:solidFill>
          </a:ln>
          <a:effectLst>
            <a:innerShdw blurRad="114300">
              <a:prstClr val="black"/>
            </a:innerShdw>
          </a:effectLst>
        </p:spPr>
        <p:txBody>
          <a:bodyPr/>
          <a:lstStyle/>
          <a:p>
            <a:pPr algn="ctr" eaLnBrk="1" hangingPunct="1">
              <a:defRPr/>
            </a:pPr>
            <a:r>
              <a:rPr lang="en-US" sz="800" b="1" dirty="0">
                <a:latin typeface="+mn-lt"/>
                <a:ea typeface="+mn-ea"/>
                <a:cs typeface="ヒラギノ角ゴ ProN W3" charset="0"/>
                <a:sym typeface="Arial" charset="0"/>
              </a:rPr>
              <a:t>7</a:t>
            </a:r>
          </a:p>
        </p:txBody>
      </p:sp>
      <p:sp>
        <p:nvSpPr>
          <p:cNvPr id="49" name="Oval 26">
            <a:extLst>
              <a:ext uri="{FF2B5EF4-FFF2-40B4-BE49-F238E27FC236}">
                <a16:creationId xmlns:a16="http://schemas.microsoft.com/office/drawing/2014/main" id="{B079F8FF-7F47-B841-0804-E2491E961CD2}"/>
              </a:ext>
            </a:extLst>
          </p:cNvPr>
          <p:cNvSpPr>
            <a:spLocks noChangeArrowheads="1"/>
          </p:cNvSpPr>
          <p:nvPr/>
        </p:nvSpPr>
        <p:spPr bwMode="auto">
          <a:xfrm>
            <a:off x="7572954" y="1065848"/>
            <a:ext cx="323724" cy="31749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D</a:t>
            </a:r>
          </a:p>
        </p:txBody>
      </p:sp>
      <p:sp>
        <p:nvSpPr>
          <p:cNvPr id="51" name="Oval 26">
            <a:extLst>
              <a:ext uri="{FF2B5EF4-FFF2-40B4-BE49-F238E27FC236}">
                <a16:creationId xmlns:a16="http://schemas.microsoft.com/office/drawing/2014/main" id="{0FE7E766-C099-92FD-3891-5474EC31A448}"/>
              </a:ext>
            </a:extLst>
          </p:cNvPr>
          <p:cNvSpPr>
            <a:spLocks noChangeArrowheads="1"/>
          </p:cNvSpPr>
          <p:nvPr/>
        </p:nvSpPr>
        <p:spPr bwMode="auto">
          <a:xfrm>
            <a:off x="7541404" y="4768821"/>
            <a:ext cx="323724" cy="31749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A</a:t>
            </a:r>
          </a:p>
        </p:txBody>
      </p:sp>
      <p:sp>
        <p:nvSpPr>
          <p:cNvPr id="52" name="Oval 26">
            <a:extLst>
              <a:ext uri="{FF2B5EF4-FFF2-40B4-BE49-F238E27FC236}">
                <a16:creationId xmlns:a16="http://schemas.microsoft.com/office/drawing/2014/main" id="{BF64149C-3D41-A059-386C-4D25D637EA13}"/>
              </a:ext>
            </a:extLst>
          </p:cNvPr>
          <p:cNvSpPr>
            <a:spLocks noChangeArrowheads="1"/>
          </p:cNvSpPr>
          <p:nvPr/>
        </p:nvSpPr>
        <p:spPr bwMode="auto">
          <a:xfrm>
            <a:off x="7859698" y="3614124"/>
            <a:ext cx="323724" cy="31749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B</a:t>
            </a:r>
          </a:p>
        </p:txBody>
      </p:sp>
      <p:sp>
        <p:nvSpPr>
          <p:cNvPr id="11" name="Oval 26">
            <a:extLst>
              <a:ext uri="{FF2B5EF4-FFF2-40B4-BE49-F238E27FC236}">
                <a16:creationId xmlns:a16="http://schemas.microsoft.com/office/drawing/2014/main" id="{3DC7AC1E-8E16-7C62-9B3C-29AC4A040A32}"/>
              </a:ext>
            </a:extLst>
          </p:cNvPr>
          <p:cNvSpPr>
            <a:spLocks noChangeArrowheads="1"/>
          </p:cNvSpPr>
          <p:nvPr/>
        </p:nvSpPr>
        <p:spPr bwMode="auto">
          <a:xfrm>
            <a:off x="8204326" y="2351088"/>
            <a:ext cx="323724" cy="31749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C</a:t>
            </a:r>
          </a:p>
        </p:txBody>
      </p:sp>
      <p:grpSp>
        <p:nvGrpSpPr>
          <p:cNvPr id="89123" name="Group 280">
            <a:extLst>
              <a:ext uri="{FF2B5EF4-FFF2-40B4-BE49-F238E27FC236}">
                <a16:creationId xmlns:a16="http://schemas.microsoft.com/office/drawing/2014/main" id="{F948F100-87E3-5AA4-15F0-513D57AA32B3}"/>
              </a:ext>
            </a:extLst>
          </p:cNvPr>
          <p:cNvGrpSpPr>
            <a:grpSpLocks/>
          </p:cNvGrpSpPr>
          <p:nvPr/>
        </p:nvGrpSpPr>
        <p:grpSpPr bwMode="auto">
          <a:xfrm>
            <a:off x="9756774" y="3094073"/>
            <a:ext cx="224647" cy="168239"/>
            <a:chOff x="0" y="0"/>
            <a:chExt cx="89" cy="85"/>
          </a:xfrm>
        </p:grpSpPr>
        <p:sp>
          <p:nvSpPr>
            <p:cNvPr id="46134" name="Freeform 281">
              <a:extLst>
                <a:ext uri="{FF2B5EF4-FFF2-40B4-BE49-F238E27FC236}">
                  <a16:creationId xmlns:a16="http://schemas.microsoft.com/office/drawing/2014/main" id="{562F1B10-9C2C-8C92-912F-1FFD6DAE7ADF}"/>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35" name="Freeform 282">
              <a:extLst>
                <a:ext uri="{FF2B5EF4-FFF2-40B4-BE49-F238E27FC236}">
                  <a16:creationId xmlns:a16="http://schemas.microsoft.com/office/drawing/2014/main" id="{ED67583A-0697-A1D5-5F17-463F7102AF58}"/>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dirty="0">
                <a:latin typeface="+mn-lt"/>
                <a:ea typeface="+mn-ea"/>
                <a:cs typeface="ヒラギノ角ゴ ProN W3" charset="0"/>
              </a:endParaRPr>
            </a:p>
          </p:txBody>
        </p:sp>
        <p:sp>
          <p:nvSpPr>
            <p:cNvPr id="46136" name="Freeform 283">
              <a:extLst>
                <a:ext uri="{FF2B5EF4-FFF2-40B4-BE49-F238E27FC236}">
                  <a16:creationId xmlns:a16="http://schemas.microsoft.com/office/drawing/2014/main" id="{C8050E95-D312-92BA-4399-75C2040664A4}"/>
                </a:ext>
              </a:extLst>
            </p:cNvPr>
            <p:cNvSpPr>
              <a:spLocks/>
            </p:cNvSpPr>
            <p:nvPr/>
          </p:nvSpPr>
          <p:spPr bwMode="auto">
            <a:xfrm>
              <a:off x="8" y="31"/>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37" name="Freeform 284">
              <a:extLst>
                <a:ext uri="{FF2B5EF4-FFF2-40B4-BE49-F238E27FC236}">
                  <a16:creationId xmlns:a16="http://schemas.microsoft.com/office/drawing/2014/main" id="{2CA8C4ED-A5D4-0A93-9D0D-CD6A734910F9}"/>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38" name="Freeform 285">
              <a:extLst>
                <a:ext uri="{FF2B5EF4-FFF2-40B4-BE49-F238E27FC236}">
                  <a16:creationId xmlns:a16="http://schemas.microsoft.com/office/drawing/2014/main" id="{59559EFF-259D-E988-EE0D-7383878EDE91}"/>
                </a:ext>
              </a:extLst>
            </p:cNvPr>
            <p:cNvSpPr>
              <a:spLocks/>
            </p:cNvSpPr>
            <p:nvPr/>
          </p:nvSpPr>
          <p:spPr bwMode="auto">
            <a:xfrm>
              <a:off x="8" y="4"/>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39" name="Freeform 286">
              <a:extLst>
                <a:ext uri="{FF2B5EF4-FFF2-40B4-BE49-F238E27FC236}">
                  <a16:creationId xmlns:a16="http://schemas.microsoft.com/office/drawing/2014/main" id="{31BF2A75-7BA0-18AA-07FD-2A04CCCE8DFB}"/>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40" name="Freeform 287">
              <a:extLst>
                <a:ext uri="{FF2B5EF4-FFF2-40B4-BE49-F238E27FC236}">
                  <a16:creationId xmlns:a16="http://schemas.microsoft.com/office/drawing/2014/main" id="{E34444C0-332D-451D-8F38-1C4852E94C45}"/>
                </a:ext>
              </a:extLst>
            </p:cNvPr>
            <p:cNvSpPr>
              <a:spLocks/>
            </p:cNvSpPr>
            <p:nvPr/>
          </p:nvSpPr>
          <p:spPr bwMode="auto">
            <a:xfrm>
              <a:off x="52" y="4"/>
              <a:ext cx="28"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41" name="Freeform 288">
              <a:extLst>
                <a:ext uri="{FF2B5EF4-FFF2-40B4-BE49-F238E27FC236}">
                  <a16:creationId xmlns:a16="http://schemas.microsoft.com/office/drawing/2014/main" id="{F25A4C2E-AD01-696A-ADBD-1236D16CC9F0}"/>
                </a:ext>
              </a:extLst>
            </p:cNvPr>
            <p:cNvSpPr>
              <a:spLocks/>
            </p:cNvSpPr>
            <p:nvPr/>
          </p:nvSpPr>
          <p:spPr bwMode="auto">
            <a:xfrm>
              <a:off x="54" y="33"/>
              <a:ext cx="26"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42" name="Freeform 289">
              <a:extLst>
                <a:ext uri="{FF2B5EF4-FFF2-40B4-BE49-F238E27FC236}">
                  <a16:creationId xmlns:a16="http://schemas.microsoft.com/office/drawing/2014/main" id="{E95098E7-CCD1-5AC9-E116-C7EF0191CD5F}"/>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43" name="Freeform 290">
              <a:extLst>
                <a:ext uri="{FF2B5EF4-FFF2-40B4-BE49-F238E27FC236}">
                  <a16:creationId xmlns:a16="http://schemas.microsoft.com/office/drawing/2014/main" id="{6FD39D12-6CF3-13EB-A26C-6C05BAC35C08}"/>
                </a:ext>
              </a:extLst>
            </p:cNvPr>
            <p:cNvSpPr>
              <a:spLocks/>
            </p:cNvSpPr>
            <p:nvPr/>
          </p:nvSpPr>
          <p:spPr bwMode="auto">
            <a:xfrm>
              <a:off x="2" y="37"/>
              <a:ext cx="10"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44" name="Freeform 291">
              <a:extLst>
                <a:ext uri="{FF2B5EF4-FFF2-40B4-BE49-F238E27FC236}">
                  <a16:creationId xmlns:a16="http://schemas.microsoft.com/office/drawing/2014/main" id="{68D066B4-FCB2-1F30-114A-13627577863E}"/>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sp>
          <p:nvSpPr>
            <p:cNvPr id="46145" name="Freeform 292">
              <a:extLst>
                <a:ext uri="{FF2B5EF4-FFF2-40B4-BE49-F238E27FC236}">
                  <a16:creationId xmlns:a16="http://schemas.microsoft.com/office/drawing/2014/main" id="{EB249D0D-6DFA-4C69-5B5B-DE073AA24801}"/>
                </a:ext>
              </a:extLst>
            </p:cNvPr>
            <p:cNvSpPr>
              <a:spLocks/>
            </p:cNvSpPr>
            <p:nvPr/>
          </p:nvSpPr>
          <p:spPr bwMode="auto">
            <a:xfrm>
              <a:off x="75" y="41"/>
              <a:ext cx="9"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dirty="0">
                <a:latin typeface="+mn-lt"/>
                <a:ea typeface="+mn-ea"/>
                <a:cs typeface="ヒラギノ角ゴ ProN W3" charset="0"/>
              </a:endParaRPr>
            </a:p>
          </p:txBody>
        </p:sp>
      </p:grpSp>
      <p:sp>
        <p:nvSpPr>
          <p:cNvPr id="12" name="Oval 26">
            <a:extLst>
              <a:ext uri="{FF2B5EF4-FFF2-40B4-BE49-F238E27FC236}">
                <a16:creationId xmlns:a16="http://schemas.microsoft.com/office/drawing/2014/main" id="{4BB66FCF-9DD6-B000-16A7-818323593BED}"/>
              </a:ext>
            </a:extLst>
          </p:cNvPr>
          <p:cNvSpPr>
            <a:spLocks noChangeArrowheads="1"/>
          </p:cNvSpPr>
          <p:nvPr/>
        </p:nvSpPr>
        <p:spPr bwMode="auto">
          <a:xfrm>
            <a:off x="4339432" y="985221"/>
            <a:ext cx="299057" cy="320056"/>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J</a:t>
            </a:r>
          </a:p>
        </p:txBody>
      </p:sp>
      <p:sp>
        <p:nvSpPr>
          <p:cNvPr id="93" name="Oval 26">
            <a:extLst>
              <a:ext uri="{FF2B5EF4-FFF2-40B4-BE49-F238E27FC236}">
                <a16:creationId xmlns:a16="http://schemas.microsoft.com/office/drawing/2014/main" id="{8C9AC087-D7A6-FA6F-440F-9B1879F7D731}"/>
              </a:ext>
            </a:extLst>
          </p:cNvPr>
          <p:cNvSpPr>
            <a:spLocks noChangeArrowheads="1"/>
          </p:cNvSpPr>
          <p:nvPr/>
        </p:nvSpPr>
        <p:spPr bwMode="auto">
          <a:xfrm>
            <a:off x="3382958" y="3057867"/>
            <a:ext cx="308821" cy="304800"/>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I</a:t>
            </a:r>
          </a:p>
        </p:txBody>
      </p:sp>
      <p:sp>
        <p:nvSpPr>
          <p:cNvPr id="94" name="Oval 26">
            <a:extLst>
              <a:ext uri="{FF2B5EF4-FFF2-40B4-BE49-F238E27FC236}">
                <a16:creationId xmlns:a16="http://schemas.microsoft.com/office/drawing/2014/main" id="{BB5EC07C-0574-632F-D1F7-355CE310D635}"/>
              </a:ext>
            </a:extLst>
          </p:cNvPr>
          <p:cNvSpPr>
            <a:spLocks noChangeArrowheads="1"/>
          </p:cNvSpPr>
          <p:nvPr/>
        </p:nvSpPr>
        <p:spPr bwMode="auto">
          <a:xfrm>
            <a:off x="4183615" y="5171723"/>
            <a:ext cx="350285" cy="320056"/>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H</a:t>
            </a:r>
          </a:p>
        </p:txBody>
      </p:sp>
      <p:sp>
        <p:nvSpPr>
          <p:cNvPr id="95" name="Oval 26">
            <a:extLst>
              <a:ext uri="{FF2B5EF4-FFF2-40B4-BE49-F238E27FC236}">
                <a16:creationId xmlns:a16="http://schemas.microsoft.com/office/drawing/2014/main" id="{3E5C2C4D-33D3-8CC4-1536-D0B6EE16AF44}"/>
              </a:ext>
            </a:extLst>
          </p:cNvPr>
          <p:cNvSpPr>
            <a:spLocks noChangeArrowheads="1"/>
          </p:cNvSpPr>
          <p:nvPr/>
        </p:nvSpPr>
        <p:spPr bwMode="auto">
          <a:xfrm>
            <a:off x="5721654" y="1676658"/>
            <a:ext cx="282331" cy="29435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G</a:t>
            </a:r>
          </a:p>
        </p:txBody>
      </p:sp>
      <p:sp>
        <p:nvSpPr>
          <p:cNvPr id="96" name="Oval 26">
            <a:extLst>
              <a:ext uri="{FF2B5EF4-FFF2-40B4-BE49-F238E27FC236}">
                <a16:creationId xmlns:a16="http://schemas.microsoft.com/office/drawing/2014/main" id="{6A6CCF74-133B-9E1C-4EE7-6E924FB29DB8}"/>
              </a:ext>
            </a:extLst>
          </p:cNvPr>
          <p:cNvSpPr>
            <a:spLocks noChangeArrowheads="1"/>
          </p:cNvSpPr>
          <p:nvPr/>
        </p:nvSpPr>
        <p:spPr bwMode="auto">
          <a:xfrm>
            <a:off x="6117123" y="3094072"/>
            <a:ext cx="306607" cy="30456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F</a:t>
            </a:r>
          </a:p>
        </p:txBody>
      </p:sp>
      <p:sp>
        <p:nvSpPr>
          <p:cNvPr id="97" name="Oval 26">
            <a:extLst>
              <a:ext uri="{FF2B5EF4-FFF2-40B4-BE49-F238E27FC236}">
                <a16:creationId xmlns:a16="http://schemas.microsoft.com/office/drawing/2014/main" id="{C4D14C21-5E6E-EE49-8949-784F32C2B6A6}"/>
              </a:ext>
            </a:extLst>
          </p:cNvPr>
          <p:cNvSpPr>
            <a:spLocks noChangeArrowheads="1"/>
          </p:cNvSpPr>
          <p:nvPr/>
        </p:nvSpPr>
        <p:spPr bwMode="auto">
          <a:xfrm>
            <a:off x="5829437" y="4358461"/>
            <a:ext cx="334271" cy="340249"/>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1200" dirty="0">
                <a:solidFill>
                  <a:schemeClr val="bg1"/>
                </a:solidFill>
                <a:highlight>
                  <a:srgbClr val="000000"/>
                </a:highlight>
                <a:latin typeface="+mn-lt"/>
                <a:ea typeface="+mn-ea"/>
                <a:cs typeface="ヒラギノ角ゴ ProN W3" charset="0"/>
              </a:rPr>
              <a:t>E</a:t>
            </a:r>
          </a:p>
        </p:txBody>
      </p:sp>
      <p:sp>
        <p:nvSpPr>
          <p:cNvPr id="99" name="Decagon 98">
            <a:extLst>
              <a:ext uri="{FF2B5EF4-FFF2-40B4-BE49-F238E27FC236}">
                <a16:creationId xmlns:a16="http://schemas.microsoft.com/office/drawing/2014/main" id="{3F7757AF-C989-785A-62BA-7CC25E6CEC35}"/>
              </a:ext>
            </a:extLst>
          </p:cNvPr>
          <p:cNvSpPr/>
          <p:nvPr/>
        </p:nvSpPr>
        <p:spPr bwMode="auto">
          <a:xfrm>
            <a:off x="6985592" y="1244009"/>
            <a:ext cx="320556" cy="287079"/>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700" b="1" spc="-150" dirty="0">
                <a:latin typeface="+mn-lt"/>
                <a:ea typeface="+mn-ea"/>
                <a:cs typeface="ヒラギノ角ゴ ProN W3" charset="0"/>
                <a:sym typeface="Arial" charset="0"/>
              </a:rPr>
              <a:t>11</a:t>
            </a:r>
          </a:p>
        </p:txBody>
      </p:sp>
      <p:sp>
        <p:nvSpPr>
          <p:cNvPr id="100" name="Decagon 99">
            <a:extLst>
              <a:ext uri="{FF2B5EF4-FFF2-40B4-BE49-F238E27FC236}">
                <a16:creationId xmlns:a16="http://schemas.microsoft.com/office/drawing/2014/main" id="{01DB126B-91FD-8E23-7775-40831421AB26}"/>
              </a:ext>
            </a:extLst>
          </p:cNvPr>
          <p:cNvSpPr/>
          <p:nvPr/>
        </p:nvSpPr>
        <p:spPr bwMode="auto">
          <a:xfrm>
            <a:off x="6124626" y="5088881"/>
            <a:ext cx="284694" cy="256801"/>
          </a:xfrm>
          <a:prstGeom prst="decagon">
            <a:avLst/>
          </a:prstGeom>
          <a:solidFill>
            <a:srgbClr val="FFC000"/>
          </a:solidFill>
          <a:ln>
            <a:solidFill>
              <a:schemeClr val="tx1"/>
            </a:solidFill>
          </a:ln>
          <a:effectLst>
            <a:glow rad="63500">
              <a:schemeClr val="accent2">
                <a:satMod val="175000"/>
                <a:alpha val="40000"/>
              </a:schemeClr>
            </a:glow>
          </a:effectLst>
        </p:spPr>
        <p:txBody>
          <a:bodyPr/>
          <a:lstStyle/>
          <a:p>
            <a:pPr algn="ctr" eaLnBrk="1" hangingPunct="1">
              <a:defRPr/>
            </a:pPr>
            <a:r>
              <a:rPr lang="en-US" sz="800" b="1" dirty="0">
                <a:latin typeface="+mn-lt"/>
                <a:ea typeface="+mn-ea"/>
                <a:cs typeface="ヒラギノ角ゴ ProN W3" charset="0"/>
                <a:sym typeface="Arial" charset="0"/>
              </a:rPr>
              <a:t>8</a:t>
            </a:r>
          </a:p>
        </p:txBody>
      </p:sp>
      <p:pic>
        <p:nvPicPr>
          <p:cNvPr id="202804" name="Picture 2">
            <a:extLst>
              <a:ext uri="{FF2B5EF4-FFF2-40B4-BE49-F238E27FC236}">
                <a16:creationId xmlns:a16="http://schemas.microsoft.com/office/drawing/2014/main" id="{5BB00AE6-9B71-AE72-A052-394D42E0C1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4787" y="3210243"/>
            <a:ext cx="2921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806" name="Rectangle 61">
            <a:extLst>
              <a:ext uri="{FF2B5EF4-FFF2-40B4-BE49-F238E27FC236}">
                <a16:creationId xmlns:a16="http://schemas.microsoft.com/office/drawing/2014/main" id="{66A84712-3BAE-1471-618B-BC3EFB7B5C05}"/>
              </a:ext>
            </a:extLst>
          </p:cNvPr>
          <p:cNvSpPr>
            <a:spLocks noChangeArrowheads="1"/>
          </p:cNvSpPr>
          <p:nvPr/>
        </p:nvSpPr>
        <p:spPr bwMode="auto">
          <a:xfrm>
            <a:off x="171269" y="404813"/>
            <a:ext cx="1057276" cy="307975"/>
          </a:xfrm>
          <a:prstGeom prst="rect">
            <a:avLst/>
          </a:prstGeom>
          <a:solidFill>
            <a:srgbClr val="FFFFFF"/>
          </a:solidFill>
          <a:ln w="9525">
            <a:solidFill>
              <a:schemeClr val="tx1"/>
            </a:solidFill>
            <a:miter lim="800000"/>
            <a:headEnd/>
            <a:tailEnd/>
          </a:ln>
        </p:spPr>
        <p:txBody>
          <a:bodyPr/>
          <a:lstStyle>
            <a:lvl1pPr>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r>
              <a:rPr lang="en-US" altLang="en-US" sz="1400" b="1">
                <a:solidFill>
                  <a:schemeClr val="tx1"/>
                </a:solidFill>
              </a:rPr>
              <a:t>Animation</a:t>
            </a:r>
          </a:p>
        </p:txBody>
      </p:sp>
      <p:sp>
        <p:nvSpPr>
          <p:cNvPr id="13" name="Rectangle 12">
            <a:extLst>
              <a:ext uri="{FF2B5EF4-FFF2-40B4-BE49-F238E27FC236}">
                <a16:creationId xmlns:a16="http://schemas.microsoft.com/office/drawing/2014/main" id="{81CA6AA9-876F-1A79-6108-817383A96E43}"/>
              </a:ext>
            </a:extLst>
          </p:cNvPr>
          <p:cNvSpPr/>
          <p:nvPr/>
        </p:nvSpPr>
        <p:spPr>
          <a:xfrm>
            <a:off x="1534450" y="448168"/>
            <a:ext cx="1057275" cy="47307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b="1" dirty="0">
                <a:solidFill>
                  <a:schemeClr val="tx1"/>
                </a:solidFill>
              </a:rPr>
              <a:t>Phase Five Drop Off</a:t>
            </a:r>
          </a:p>
        </p:txBody>
      </p:sp>
      <p:sp>
        <p:nvSpPr>
          <p:cNvPr id="14" name="Rectangle 2">
            <a:extLst>
              <a:ext uri="{FF2B5EF4-FFF2-40B4-BE49-F238E27FC236}">
                <a16:creationId xmlns:a16="http://schemas.microsoft.com/office/drawing/2014/main" id="{D2CF1581-89D5-DA71-542D-0B5C83086452}"/>
              </a:ext>
            </a:extLst>
          </p:cNvPr>
          <p:cNvSpPr>
            <a:spLocks/>
          </p:cNvSpPr>
          <p:nvPr/>
        </p:nvSpPr>
        <p:spPr bwMode="auto">
          <a:xfrm>
            <a:off x="1481650" y="1647278"/>
            <a:ext cx="1717675" cy="3605212"/>
          </a:xfrm>
          <a:prstGeom prst="rect">
            <a:avLst/>
          </a:prstGeom>
          <a:no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900">
              <a:solidFill>
                <a:srgbClr val="000000"/>
              </a:solidFill>
              <a:latin typeface="+mn-lt"/>
              <a:ea typeface="+mn-ea"/>
            </a:endParaRPr>
          </a:p>
        </p:txBody>
      </p:sp>
      <p:pic>
        <p:nvPicPr>
          <p:cNvPr id="15" name="Picture 2">
            <a:extLst>
              <a:ext uri="{FF2B5EF4-FFF2-40B4-BE49-F238E27FC236}">
                <a16:creationId xmlns:a16="http://schemas.microsoft.com/office/drawing/2014/main" id="{8D11822B-6E03-85B4-CA58-FF0F04B339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5176" y="3094074"/>
            <a:ext cx="296549" cy="27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69">
            <a:extLst>
              <a:ext uri="{FF2B5EF4-FFF2-40B4-BE49-F238E27FC236}">
                <a16:creationId xmlns:a16="http://schemas.microsoft.com/office/drawing/2014/main" id="{3D7891EC-4409-0980-6635-EA2E0C35605D}"/>
              </a:ext>
            </a:extLst>
          </p:cNvPr>
          <p:cNvSpPr>
            <a:spLocks noChangeArrowheads="1"/>
          </p:cNvSpPr>
          <p:nvPr/>
        </p:nvSpPr>
        <p:spPr bwMode="auto">
          <a:xfrm>
            <a:off x="5248275" y="2520950"/>
            <a:ext cx="1716088" cy="1776412"/>
          </a:xfrm>
          <a:prstGeom prst="ellipse">
            <a:avLst/>
          </a:prstGeom>
          <a:noFill/>
          <a:ln w="28575" algn="ctr">
            <a:solidFill>
              <a:srgbClr val="FFFFFF"/>
            </a:solidFill>
            <a:round/>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b="1">
              <a:solidFill>
                <a:srgbClr val="000000"/>
              </a:solidFill>
              <a:latin typeface="+mj-lt"/>
            </a:endParaRPr>
          </a:p>
        </p:txBody>
      </p:sp>
      <p:sp>
        <p:nvSpPr>
          <p:cNvPr id="19" name="Decagon 18">
            <a:extLst>
              <a:ext uri="{FF2B5EF4-FFF2-40B4-BE49-F238E27FC236}">
                <a16:creationId xmlns:a16="http://schemas.microsoft.com/office/drawing/2014/main" id="{78693D65-5694-3DEC-959C-8D7467D96D08}"/>
              </a:ext>
            </a:extLst>
          </p:cNvPr>
          <p:cNvSpPr/>
          <p:nvPr/>
        </p:nvSpPr>
        <p:spPr bwMode="auto">
          <a:xfrm>
            <a:off x="6283105" y="3597275"/>
            <a:ext cx="308195" cy="276225"/>
          </a:xfrm>
          <a:prstGeom prst="decagon">
            <a:avLst/>
          </a:prstGeom>
          <a:solidFill>
            <a:schemeClr val="accent2">
              <a:lumMod val="40000"/>
              <a:lumOff val="60000"/>
            </a:schemeClr>
          </a:solidFill>
          <a:ln>
            <a:solidFill>
              <a:schemeClr val="tx1"/>
            </a:solidFill>
          </a:ln>
          <a:effectLst/>
        </p:spPr>
        <p:txBody>
          <a:bodyPr/>
          <a:lstStyle/>
          <a:p>
            <a:pPr algn="ctr" eaLnBrk="1" hangingPunct="1">
              <a:defRPr/>
            </a:pPr>
            <a:r>
              <a:rPr lang="en-US" sz="800" b="1" dirty="0">
                <a:latin typeface="+mn-lt"/>
                <a:ea typeface="+mn-ea"/>
                <a:cs typeface="ヒラギノ角ゴ ProN W3" charset="0"/>
                <a:sym typeface="Arial" charset="0"/>
              </a:rPr>
              <a:t>9	</a:t>
            </a:r>
          </a:p>
        </p:txBody>
      </p:sp>
      <p:sp>
        <p:nvSpPr>
          <p:cNvPr id="20" name="Decagon 19">
            <a:extLst>
              <a:ext uri="{FF2B5EF4-FFF2-40B4-BE49-F238E27FC236}">
                <a16:creationId xmlns:a16="http://schemas.microsoft.com/office/drawing/2014/main" id="{D5E258D0-15D4-155E-6D90-0E6466BB4B02}"/>
              </a:ext>
            </a:extLst>
          </p:cNvPr>
          <p:cNvSpPr/>
          <p:nvPr/>
        </p:nvSpPr>
        <p:spPr bwMode="auto">
          <a:xfrm>
            <a:off x="5555162" y="2689548"/>
            <a:ext cx="315285" cy="280987"/>
          </a:xfrm>
          <a:prstGeom prst="decagon">
            <a:avLst/>
          </a:prstGeom>
          <a:solidFill>
            <a:schemeClr val="bg1">
              <a:lumMod val="40000"/>
              <a:lumOff val="60000"/>
            </a:schemeClr>
          </a:solidFill>
          <a:ln>
            <a:solidFill>
              <a:schemeClr val="tx1"/>
            </a:solidFill>
          </a:ln>
          <a:effectLst/>
        </p:spPr>
        <p:txBody>
          <a:bodyPr/>
          <a:lstStyle/>
          <a:p>
            <a:pPr eaLnBrk="1" hangingPunct="1">
              <a:defRPr/>
            </a:pPr>
            <a:r>
              <a:rPr lang="en-US" sz="700" b="1" spc="-150" dirty="0">
                <a:latin typeface="+mn-lt"/>
                <a:ea typeface="+mn-ea"/>
                <a:cs typeface="ヒラギノ角ゴ ProN W3" charset="0"/>
                <a:sym typeface="Arial" charset="0"/>
              </a:rPr>
              <a:t>10	</a:t>
            </a:r>
          </a:p>
        </p:txBody>
      </p:sp>
      <p:sp>
        <p:nvSpPr>
          <p:cNvPr id="23" name="Decagon 22">
            <a:extLst>
              <a:ext uri="{FF2B5EF4-FFF2-40B4-BE49-F238E27FC236}">
                <a16:creationId xmlns:a16="http://schemas.microsoft.com/office/drawing/2014/main" id="{657F4E18-673A-7C7A-6458-4129733CFD6B}"/>
              </a:ext>
            </a:extLst>
          </p:cNvPr>
          <p:cNvSpPr/>
          <p:nvPr/>
        </p:nvSpPr>
        <p:spPr bwMode="auto">
          <a:xfrm>
            <a:off x="4743983" y="2246312"/>
            <a:ext cx="303212" cy="287338"/>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8F8F8"/>
                </a:solidFill>
                <a:latin typeface="+mn-lt"/>
                <a:ea typeface="+mn-ea"/>
                <a:cs typeface="ヒラギノ角ゴ ProN W3" charset="0"/>
                <a:sym typeface="Arial" charset="0"/>
              </a:rPr>
              <a:t>5	</a:t>
            </a:r>
          </a:p>
        </p:txBody>
      </p:sp>
      <p:sp>
        <p:nvSpPr>
          <p:cNvPr id="24" name="Decagon 23">
            <a:extLst>
              <a:ext uri="{FF2B5EF4-FFF2-40B4-BE49-F238E27FC236}">
                <a16:creationId xmlns:a16="http://schemas.microsoft.com/office/drawing/2014/main" id="{9177146E-B7E3-1C1C-24DE-B6E693770EE1}"/>
              </a:ext>
            </a:extLst>
          </p:cNvPr>
          <p:cNvSpPr/>
          <p:nvPr/>
        </p:nvSpPr>
        <p:spPr bwMode="auto">
          <a:xfrm>
            <a:off x="4749333" y="3176226"/>
            <a:ext cx="268623" cy="252774"/>
          </a:xfrm>
          <a:prstGeom prst="decagon">
            <a:avLst/>
          </a:prstGeom>
          <a:solidFill>
            <a:srgbClr val="00B0F0"/>
          </a:solidFill>
          <a:ln>
            <a:solidFill>
              <a:schemeClr val="tx1"/>
            </a:solidFill>
          </a:ln>
          <a:effectLst>
            <a:glow rad="63500">
              <a:schemeClr val="accent2">
                <a:satMod val="175000"/>
                <a:alpha val="40000"/>
              </a:schemeClr>
            </a:glow>
          </a:effectLst>
        </p:spPr>
        <p:txBody>
          <a:bodyPr/>
          <a:lstStyle/>
          <a:p>
            <a:pPr algn="ctr" eaLnBrk="1" hangingPunct="1">
              <a:defRPr/>
            </a:pPr>
            <a:r>
              <a:rPr lang="en-US" sz="800" b="1" dirty="0">
                <a:latin typeface="+mn-lt"/>
                <a:ea typeface="+mn-ea"/>
                <a:cs typeface="ヒラギノ角ゴ ProN W3" charset="0"/>
                <a:sym typeface="Arial" charset="0"/>
              </a:rPr>
              <a:t>6</a:t>
            </a:r>
          </a:p>
        </p:txBody>
      </p:sp>
      <p:sp>
        <p:nvSpPr>
          <p:cNvPr id="27" name="Decagon 26">
            <a:extLst>
              <a:ext uri="{FF2B5EF4-FFF2-40B4-BE49-F238E27FC236}">
                <a16:creationId xmlns:a16="http://schemas.microsoft.com/office/drawing/2014/main" id="{2F2FD0D0-0D52-F931-DAC7-3DC79E5206EA}"/>
              </a:ext>
            </a:extLst>
          </p:cNvPr>
          <p:cNvSpPr/>
          <p:nvPr/>
        </p:nvSpPr>
        <p:spPr bwMode="auto">
          <a:xfrm>
            <a:off x="4855392" y="4425951"/>
            <a:ext cx="285750" cy="261937"/>
          </a:xfrm>
          <a:prstGeom prst="decagon">
            <a:avLst/>
          </a:prstGeom>
          <a:solidFill>
            <a:srgbClr val="7030A0"/>
          </a:solidFill>
          <a:ln>
            <a:solidFill>
              <a:schemeClr val="tx1"/>
            </a:solidFill>
          </a:ln>
          <a:effectLst/>
        </p:spPr>
        <p:txBody>
          <a:bodyPr/>
          <a:lstStyle/>
          <a:p>
            <a:pPr algn="ctr" eaLnBrk="1" hangingPunct="1">
              <a:defRPr/>
            </a:pPr>
            <a:r>
              <a:rPr lang="en-US" sz="800" b="1" dirty="0">
                <a:solidFill>
                  <a:srgbClr val="F8F8F8"/>
                </a:solidFill>
                <a:latin typeface="+mn-lt"/>
                <a:ea typeface="+mn-ea"/>
                <a:cs typeface="ヒラギノ角ゴ ProN W3" charset="0"/>
                <a:sym typeface="Arial" charset="0"/>
              </a:rPr>
              <a:t>4</a:t>
            </a:r>
          </a:p>
        </p:txBody>
      </p:sp>
      <p:sp>
        <p:nvSpPr>
          <p:cNvPr id="28" name="Decagon 27">
            <a:extLst>
              <a:ext uri="{FF2B5EF4-FFF2-40B4-BE49-F238E27FC236}">
                <a16:creationId xmlns:a16="http://schemas.microsoft.com/office/drawing/2014/main" id="{AABF72F3-80D3-F340-78E9-439FE0247D08}"/>
              </a:ext>
            </a:extLst>
          </p:cNvPr>
          <p:cNvSpPr/>
          <p:nvPr/>
        </p:nvSpPr>
        <p:spPr bwMode="auto">
          <a:xfrm>
            <a:off x="5562422" y="5824281"/>
            <a:ext cx="296922" cy="270786"/>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800" b="1" dirty="0">
                <a:latin typeface="+mn-lt"/>
                <a:ea typeface="+mn-ea"/>
                <a:cs typeface="ヒラギノ角ゴ ProN W3" charset="0"/>
                <a:sym typeface="Arial"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66667E-6 4.07407E-6 L -0.12213 0.10162 " pathEditMode="relative" rAng="0" ptsTypes="AA">
                                      <p:cBhvr>
                                        <p:cTn id="6" dur="5000" fill="hold"/>
                                        <p:tgtEl>
                                          <p:spTgt spid="9"/>
                                        </p:tgtEl>
                                        <p:attrNameLst>
                                          <p:attrName>ppt_x</p:attrName>
                                          <p:attrName>ppt_y</p:attrName>
                                        </p:attrNameLst>
                                      </p:cBhvr>
                                      <p:rCtr x="-6107" y="5069"/>
                                    </p:animMotion>
                                  </p:childTnLst>
                                </p:cTn>
                              </p:par>
                              <p:par>
                                <p:cTn id="7" presetID="49" presetClass="path" presetSubtype="0" accel="50000" decel="50000" fill="hold" nodeType="withEffect">
                                  <p:stCondLst>
                                    <p:cond delay="0"/>
                                  </p:stCondLst>
                                  <p:childTnLst>
                                    <p:animMotion origin="layout" path="M 1.25E-6 7.40741E-7 L -0.1224 -0.2044 " pathEditMode="relative" rAng="0" ptsTypes="AA">
                                      <p:cBhvr>
                                        <p:cTn id="8" dur="5000" fill="hold"/>
                                        <p:tgtEl>
                                          <p:spTgt spid="10"/>
                                        </p:tgtEl>
                                        <p:attrNameLst>
                                          <p:attrName>ppt_x</p:attrName>
                                          <p:attrName>ppt_y</p:attrName>
                                        </p:attrNameLst>
                                      </p:cBhvr>
                                      <p:rCtr x="-6120" y="-10231"/>
                                    </p:animMotion>
                                  </p:childTnLst>
                                </p:cTn>
                              </p:par>
                              <p:par>
                                <p:cTn id="9" presetID="49" presetClass="path" presetSubtype="0" accel="50000" decel="50000" fill="hold" nodeType="withEffect">
                                  <p:stCondLst>
                                    <p:cond delay="0"/>
                                  </p:stCondLst>
                                  <p:childTnLst>
                                    <p:animMotion origin="layout" path="M 2.29167E-6 -4.81481E-6 L -0.13255 0.13496 " pathEditMode="relative" rAng="0" ptsTypes="AA">
                                      <p:cBhvr>
                                        <p:cTn id="10" dur="5000" fill="hold"/>
                                        <p:tgtEl>
                                          <p:spTgt spid="99"/>
                                        </p:tgtEl>
                                        <p:attrNameLst>
                                          <p:attrName>ppt_x</p:attrName>
                                          <p:attrName>ppt_y</p:attrName>
                                        </p:attrNameLst>
                                      </p:cBhvr>
                                      <p:rCtr x="-6628" y="6736"/>
                                    </p:animMotion>
                                  </p:childTnLst>
                                </p:cTn>
                              </p:par>
                              <p:par>
                                <p:cTn id="11" presetID="49" presetClass="path" presetSubtype="0" accel="50000" decel="50000" fill="hold" nodeType="withEffect">
                                  <p:stCondLst>
                                    <p:cond delay="0"/>
                                  </p:stCondLst>
                                  <p:childTnLst>
                                    <p:animMotion origin="layout" path="M -2.29167E-6 1.85185E-6 L -0.0888 -0.19584 " pathEditMode="relative" rAng="0" ptsTypes="AA">
                                      <p:cBhvr>
                                        <p:cTn id="12" dur="5000" fill="hold"/>
                                        <p:tgtEl>
                                          <p:spTgt spid="100"/>
                                        </p:tgtEl>
                                        <p:attrNameLst>
                                          <p:attrName>ppt_x</p:attrName>
                                          <p:attrName>ppt_y</p:attrName>
                                        </p:attrNameLst>
                                      </p:cBhvr>
                                      <p:rCtr x="-4440" y="-9792"/>
                                    </p:animMotion>
                                  </p:childTnLst>
                                </p:cTn>
                              </p:par>
                              <p:par>
                                <p:cTn id="13" presetID="42" presetClass="path" presetSubtype="0" accel="50000" decel="50000" fill="hold" nodeType="withEffect">
                                  <p:stCondLst>
                                    <p:cond delay="400"/>
                                  </p:stCondLst>
                                  <p:childTnLst>
                                    <p:animMotion origin="layout" path="M 4.79167E-6 4.07407E-6 L -0.15066 -0.10209 " pathEditMode="relative" rAng="0" ptsTypes="AA">
                                      <p:cBhvr>
                                        <p:cTn id="14" dur="2000" fill="hold"/>
                                        <p:tgtEl>
                                          <p:spTgt spid="89123"/>
                                        </p:tgtEl>
                                        <p:attrNameLst>
                                          <p:attrName>ppt_x</p:attrName>
                                          <p:attrName>ppt_y</p:attrName>
                                        </p:attrNameLst>
                                      </p:cBhvr>
                                      <p:rCtr x="-7539" y="-5116"/>
                                    </p:animMotion>
                                  </p:childTnLst>
                                </p:cTn>
                              </p:par>
                              <p:par>
                                <p:cTn id="15" presetID="49" presetClass="path" presetSubtype="0" accel="50000" decel="50000" fill="hold" grpId="0" nodeType="withEffect">
                                  <p:stCondLst>
                                    <p:cond delay="0"/>
                                  </p:stCondLst>
                                  <p:childTnLst>
                                    <p:animMotion origin="layout" path="M -4.79167E-6 4.07407E-6 L 0.09154 -0.13912 " pathEditMode="relative" rAng="0" ptsTypes="AA">
                                      <p:cBhvr>
                                        <p:cTn id="16" dur="4250" fill="hold"/>
                                        <p:tgtEl>
                                          <p:spTgt spid="19"/>
                                        </p:tgtEl>
                                        <p:attrNameLst>
                                          <p:attrName>ppt_x</p:attrName>
                                          <p:attrName>ppt_y</p:attrName>
                                        </p:attrNameLst>
                                      </p:cBhvr>
                                      <p:rCtr x="4570" y="-6968"/>
                                    </p:animMotion>
                                  </p:childTnLst>
                                </p:cTn>
                              </p:par>
                              <p:par>
                                <p:cTn id="17" presetID="49" presetClass="path" presetSubtype="0" accel="50000" decel="50000" fill="hold" grpId="0" nodeType="withEffect">
                                  <p:stCondLst>
                                    <p:cond delay="0"/>
                                  </p:stCondLst>
                                  <p:childTnLst>
                                    <p:animMotion origin="layout" path="M 4.16667E-7 0 L 0.07539 -0.04514 " pathEditMode="relative" rAng="0" ptsTypes="AA">
                                      <p:cBhvr>
                                        <p:cTn id="18" dur="5000" fill="hold"/>
                                        <p:tgtEl>
                                          <p:spTgt spid="20"/>
                                        </p:tgtEl>
                                        <p:attrNameLst>
                                          <p:attrName>ppt_x</p:attrName>
                                          <p:attrName>ppt_y</p:attrName>
                                        </p:attrNameLst>
                                      </p:cBhvr>
                                      <p:rCtr x="3763" y="-2269"/>
                                    </p:animMotion>
                                  </p:childTnLst>
                                </p:cTn>
                              </p:par>
                              <p:par>
                                <p:cTn id="19" presetID="42" presetClass="path" presetSubtype="0" accel="50000" decel="50000" fill="hold" grpId="0" nodeType="withEffect">
                                  <p:stCondLst>
                                    <p:cond delay="0"/>
                                  </p:stCondLst>
                                  <p:childTnLst>
                                    <p:animMotion origin="layout" path="M -2.29167E-6 3.7037E-7 L -0.05547 0.04931 " pathEditMode="relative" rAng="0" ptsTypes="AA">
                                      <p:cBhvr>
                                        <p:cTn id="20" dur="5000" fill="hold"/>
                                        <p:tgtEl>
                                          <p:spTgt spid="23"/>
                                        </p:tgtEl>
                                        <p:attrNameLst>
                                          <p:attrName>ppt_x</p:attrName>
                                          <p:attrName>ppt_y</p:attrName>
                                        </p:attrNameLst>
                                      </p:cBhvr>
                                      <p:rCtr x="-2773" y="2454"/>
                                    </p:animMotion>
                                  </p:childTnLst>
                                </p:cTn>
                              </p:par>
                              <p:par>
                                <p:cTn id="21" presetID="42" presetClass="path" presetSubtype="0" accel="50000" decel="50000" fill="hold" nodeType="withEffect">
                                  <p:stCondLst>
                                    <p:cond delay="400"/>
                                  </p:stCondLst>
                                  <p:childTnLst>
                                    <p:animMotion origin="layout" path="M -8.33333E-7 -1.48148E-6 L 0.03633 -0.02454 " pathEditMode="relative" rAng="0" ptsTypes="AA">
                                      <p:cBhvr>
                                        <p:cTn id="22" dur="5000" fill="hold"/>
                                        <p:tgtEl>
                                          <p:spTgt spid="24"/>
                                        </p:tgtEl>
                                        <p:attrNameLst>
                                          <p:attrName>ppt_x</p:attrName>
                                          <p:attrName>ppt_y</p:attrName>
                                        </p:attrNameLst>
                                      </p:cBhvr>
                                      <p:rCtr x="1810" y="-1227"/>
                                    </p:animMotion>
                                  </p:childTnLst>
                                </p:cTn>
                              </p:par>
                              <p:par>
                                <p:cTn id="23" presetID="42" presetClass="path" presetSubtype="0" accel="50000" decel="50000" fill="hold" grpId="0" nodeType="withEffect">
                                  <p:stCondLst>
                                    <p:cond delay="0"/>
                                  </p:stCondLst>
                                  <p:childTnLst>
                                    <p:animMotion origin="layout" path="M -0.06407 -0.15208 L 3.95833E-6 -1.85185E-6 " pathEditMode="relative" rAng="0" ptsTypes="AA">
                                      <p:cBhvr>
                                        <p:cTn id="24" dur="5000" spd="-100000" fill="hold"/>
                                        <p:tgtEl>
                                          <p:spTgt spid="27"/>
                                        </p:tgtEl>
                                        <p:attrNameLst>
                                          <p:attrName>ppt_x</p:attrName>
                                          <p:attrName>ppt_y</p:attrName>
                                        </p:attrNameLst>
                                      </p:cBhvr>
                                      <p:rCtr x="3203" y="7593"/>
                                    </p:animMotion>
                                  </p:childTnLst>
                                </p:cTn>
                              </p:par>
                              <p:par>
                                <p:cTn id="25" presetID="56" presetClass="path" presetSubtype="0" accel="50000" decel="50000" fill="hold" nodeType="withEffect">
                                  <p:stCondLst>
                                    <p:cond delay="0"/>
                                  </p:stCondLst>
                                  <p:childTnLst>
                                    <p:animMotion origin="layout" path="M 6.25E-7 -1.48148E-6 L -0.11237 -0.20185 " pathEditMode="relative" rAng="0" ptsTypes="AA">
                                      <p:cBhvr>
                                        <p:cTn id="26" dur="5000" fill="hold"/>
                                        <p:tgtEl>
                                          <p:spTgt spid="28"/>
                                        </p:tgtEl>
                                        <p:attrNameLst>
                                          <p:attrName>ppt_x</p:attrName>
                                          <p:attrName>ppt_y</p:attrName>
                                        </p:attrNameLst>
                                      </p:cBhvr>
                                      <p:rCtr x="-5625" y="-10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Oval 1">
            <a:extLst>
              <a:ext uri="{FF2B5EF4-FFF2-40B4-BE49-F238E27FC236}">
                <a16:creationId xmlns:a16="http://schemas.microsoft.com/office/drawing/2014/main" id="{48AE22B0-295C-A7DF-57D1-40D9A1B6046C}"/>
              </a:ext>
            </a:extLst>
          </p:cNvPr>
          <p:cNvSpPr>
            <a:spLocks/>
          </p:cNvSpPr>
          <p:nvPr/>
        </p:nvSpPr>
        <p:spPr bwMode="auto">
          <a:xfrm>
            <a:off x="2005013" y="2971800"/>
            <a:ext cx="1220787" cy="1346200"/>
          </a:xfrm>
          <a:prstGeom prst="ellipse">
            <a:avLst/>
          </a:prstGeom>
          <a:noFill/>
          <a:ln w="28575">
            <a:solidFill>
              <a:srgbClr val="FFFFFF"/>
            </a:solidFill>
            <a:round/>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ar-AE" altLang="en-US" sz="900">
              <a:solidFill>
                <a:srgbClr val="000000"/>
              </a:solidFill>
              <a:latin typeface="+mn-lt"/>
              <a:cs typeface="ヒラギノ角ゴ ProN W3" charset="0"/>
              <a:sym typeface="Arial" panose="020B0604020202020204" pitchFamily="34" charset="0"/>
            </a:endParaRPr>
          </a:p>
        </p:txBody>
      </p:sp>
      <p:sp>
        <p:nvSpPr>
          <p:cNvPr id="98307" name="Rectangle 2">
            <a:extLst>
              <a:ext uri="{FF2B5EF4-FFF2-40B4-BE49-F238E27FC236}">
                <a16:creationId xmlns:a16="http://schemas.microsoft.com/office/drawing/2014/main" id="{39F87577-F5BA-E95D-D0D5-64E0ED65239D}"/>
              </a:ext>
            </a:extLst>
          </p:cNvPr>
          <p:cNvSpPr>
            <a:spLocks/>
          </p:cNvSpPr>
          <p:nvPr/>
        </p:nvSpPr>
        <p:spPr bwMode="auto">
          <a:xfrm>
            <a:off x="1477963" y="2501900"/>
            <a:ext cx="1217612" cy="2690813"/>
          </a:xfrm>
          <a:prstGeom prst="rect">
            <a:avLst/>
          </a:prstGeom>
          <a:solidFill>
            <a:srgbClr val="009900"/>
          </a:solidFill>
          <a:ln w="28575">
            <a:solidFill>
              <a:srgbClr val="FFFFFF"/>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ar-AE" altLang="en-US" sz="900">
              <a:solidFill>
                <a:srgbClr val="000000"/>
              </a:solidFill>
              <a:latin typeface="+mn-lt"/>
              <a:cs typeface="ヒラギノ角ゴ ProN W3" charset="0"/>
              <a:sym typeface="Arial" panose="020B0604020202020204" pitchFamily="34" charset="0"/>
            </a:endParaRPr>
          </a:p>
        </p:txBody>
      </p:sp>
      <p:grpSp>
        <p:nvGrpSpPr>
          <p:cNvPr id="30724" name="Group 3">
            <a:extLst>
              <a:ext uri="{FF2B5EF4-FFF2-40B4-BE49-F238E27FC236}">
                <a16:creationId xmlns:a16="http://schemas.microsoft.com/office/drawing/2014/main" id="{C2925207-F080-13FE-ABAF-564400407D9F}"/>
              </a:ext>
            </a:extLst>
          </p:cNvPr>
          <p:cNvGrpSpPr>
            <a:grpSpLocks/>
          </p:cNvGrpSpPr>
          <p:nvPr/>
        </p:nvGrpSpPr>
        <p:grpSpPr bwMode="auto">
          <a:xfrm>
            <a:off x="1435196" y="431800"/>
            <a:ext cx="9293225" cy="6084887"/>
            <a:chOff x="0" y="0"/>
            <a:chExt cx="5853" cy="3832"/>
          </a:xfrm>
          <a:solidFill>
            <a:srgbClr val="00B050"/>
          </a:solidFill>
        </p:grpSpPr>
        <p:sp>
          <p:nvSpPr>
            <p:cNvPr id="30795" name="Rectangle 4">
              <a:extLst>
                <a:ext uri="{FF2B5EF4-FFF2-40B4-BE49-F238E27FC236}">
                  <a16:creationId xmlns:a16="http://schemas.microsoft.com/office/drawing/2014/main" id="{4F3A3DF2-2177-0D07-544B-467DE62CC521}"/>
                </a:ext>
              </a:extLst>
            </p:cNvPr>
            <p:cNvSpPr>
              <a:spLocks/>
            </p:cNvSpPr>
            <p:nvPr/>
          </p:nvSpPr>
          <p:spPr bwMode="auto">
            <a:xfrm>
              <a:off x="23" y="20"/>
              <a:ext cx="5828" cy="3803"/>
            </a:xfrm>
            <a:prstGeom prst="rect">
              <a:avLst/>
            </a:prstGeom>
            <a:grpFill/>
            <a:ln w="28575">
              <a:solidFill>
                <a:srgbClr val="FFFFFF"/>
              </a:solidFill>
              <a:miter lim="800000"/>
              <a:headEnd/>
              <a:tailEnd/>
            </a:ln>
          </p:spPr>
          <p:txBody>
            <a:bodyPr lIns="0" tIns="0" rIns="0" bIns="0"/>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700"/>
                </a:spcBef>
                <a:buClr>
                  <a:srgbClr val="000000"/>
                </a:buClr>
                <a:buSzPct val="100000"/>
                <a:buFont typeface="Arial" panose="020B0604020202020204" pitchFamily="34" charset="0"/>
                <a:buChar char="–"/>
                <a:defRPr sz="29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5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eaLnBrk="1" hangingPunct="1">
                <a:spcBef>
                  <a:spcPct val="0"/>
                </a:spcBef>
                <a:buClrTx/>
                <a:buSzTx/>
                <a:buFontTx/>
                <a:buNone/>
                <a:defRPr/>
              </a:pPr>
              <a:endParaRPr lang="ar-AE" altLang="en-US" sz="1200">
                <a:solidFill>
                  <a:srgbClr val="000000"/>
                </a:solidFill>
              </a:endParaRPr>
            </a:p>
          </p:txBody>
        </p:sp>
        <p:sp>
          <p:nvSpPr>
            <p:cNvPr id="30796" name="Freeform 5">
              <a:extLst>
                <a:ext uri="{FF2B5EF4-FFF2-40B4-BE49-F238E27FC236}">
                  <a16:creationId xmlns:a16="http://schemas.microsoft.com/office/drawing/2014/main" id="{7534438B-843F-E9FE-9B35-88F48B43518A}"/>
                </a:ext>
              </a:extLst>
            </p:cNvPr>
            <p:cNvSpPr>
              <a:spLocks/>
            </p:cNvSpPr>
            <p:nvPr/>
          </p:nvSpPr>
          <p:spPr bwMode="auto">
            <a:xfrm rot="2940000">
              <a:off x="80" y="-13"/>
              <a:ext cx="51"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p>
          </p:txBody>
        </p:sp>
        <p:sp>
          <p:nvSpPr>
            <p:cNvPr id="30797" name="Freeform 6">
              <a:extLst>
                <a:ext uri="{FF2B5EF4-FFF2-40B4-BE49-F238E27FC236}">
                  <a16:creationId xmlns:a16="http://schemas.microsoft.com/office/drawing/2014/main" id="{B6B2486B-13E7-EF96-1621-F472A3AE3DA2}"/>
                </a:ext>
              </a:extLst>
            </p:cNvPr>
            <p:cNvSpPr>
              <a:spLocks/>
            </p:cNvSpPr>
            <p:nvPr/>
          </p:nvSpPr>
          <p:spPr bwMode="auto">
            <a:xfrm rot="-2340000">
              <a:off x="58" y="3636"/>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p>
          </p:txBody>
        </p:sp>
        <p:sp>
          <p:nvSpPr>
            <p:cNvPr id="30798" name="Freeform 7">
              <a:extLst>
                <a:ext uri="{FF2B5EF4-FFF2-40B4-BE49-F238E27FC236}">
                  <a16:creationId xmlns:a16="http://schemas.microsoft.com/office/drawing/2014/main" id="{1D5CDAB2-91BE-3577-1F2D-E95714CC148D}"/>
                </a:ext>
              </a:extLst>
            </p:cNvPr>
            <p:cNvSpPr>
              <a:spLocks/>
            </p:cNvSpPr>
            <p:nvPr/>
          </p:nvSpPr>
          <p:spPr bwMode="auto">
            <a:xfrm rot="8040000">
              <a:off x="5740" y="-6"/>
              <a:ext cx="52" cy="192"/>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p>
          </p:txBody>
        </p:sp>
        <p:sp>
          <p:nvSpPr>
            <p:cNvPr id="30799" name="Freeform 8">
              <a:extLst>
                <a:ext uri="{FF2B5EF4-FFF2-40B4-BE49-F238E27FC236}">
                  <a16:creationId xmlns:a16="http://schemas.microsoft.com/office/drawing/2014/main" id="{A87CA1B5-DFA3-B7DA-2A19-CFF260847ACC}"/>
                </a:ext>
              </a:extLst>
            </p:cNvPr>
            <p:cNvSpPr>
              <a:spLocks/>
            </p:cNvSpPr>
            <p:nvPr/>
          </p:nvSpPr>
          <p:spPr bwMode="auto">
            <a:xfrm rot="-8220000">
              <a:off x="5727" y="3635"/>
              <a:ext cx="50" cy="203"/>
            </a:xfrm>
            <a:custGeom>
              <a:avLst/>
              <a:gdLst>
                <a:gd name="T0" fmla="*/ 0 w 17926"/>
                <a:gd name="T1" fmla="*/ 0 h 21600"/>
                <a:gd name="T2" fmla="*/ 0 w 17926"/>
                <a:gd name="T3" fmla="*/ 0 h 21600"/>
                <a:gd name="T4" fmla="*/ 0 w 17926"/>
                <a:gd name="T5" fmla="*/ 0 h 21600"/>
                <a:gd name="T6" fmla="*/ 0 60000 65536"/>
                <a:gd name="T7" fmla="*/ 0 60000 65536"/>
                <a:gd name="T8" fmla="*/ 0 60000 65536"/>
                <a:gd name="T9" fmla="*/ 0 w 17926"/>
                <a:gd name="T10" fmla="*/ 0 h 21600"/>
                <a:gd name="T11" fmla="*/ 17926 w 17926"/>
                <a:gd name="T12" fmla="*/ 21600 h 21600"/>
              </a:gdLst>
              <a:ahLst/>
              <a:cxnLst>
                <a:cxn ang="T6">
                  <a:pos x="T0" y="T1"/>
                </a:cxn>
                <a:cxn ang="T7">
                  <a:pos x="T2" y="T3"/>
                </a:cxn>
                <a:cxn ang="T8">
                  <a:pos x="T4" y="T5"/>
                </a:cxn>
              </a:cxnLst>
              <a:rect l="T9" t="T10" r="T11" b="T12"/>
              <a:pathLst>
                <a:path w="17926" h="21600">
                  <a:moveTo>
                    <a:pt x="7137" y="0"/>
                  </a:moveTo>
                  <a:cubicBezTo>
                    <a:pt x="20471" y="4854"/>
                    <a:pt x="21600" y="13183"/>
                    <a:pt x="9659" y="18603"/>
                  </a:cubicBezTo>
                  <a:cubicBezTo>
                    <a:pt x="6933" y="19841"/>
                    <a:pt x="3656" y="20858"/>
                    <a:pt x="0" y="21600"/>
                  </a:cubicBezTo>
                </a:path>
              </a:pathLst>
            </a:custGeom>
            <a:grpFill/>
            <a:ln w="28575" cap="flat">
              <a:solidFill>
                <a:srgbClr val="FFFFFF"/>
              </a:solidFill>
              <a:prstDash val="solid"/>
              <a:round/>
              <a:headEnd type="none" w="med" len="med"/>
              <a:tailEnd type="none" w="med" len="med"/>
            </a:ln>
          </p:spPr>
          <p:txBody>
            <a:bodyPr lIns="0" tIns="0" rIns="0" bIns="0"/>
            <a:lstStyle/>
            <a:p>
              <a:pPr>
                <a:defRPr/>
              </a:pPr>
              <a:endParaRPr lang="en-US"/>
            </a:p>
          </p:txBody>
        </p:sp>
      </p:grpSp>
      <p:sp>
        <p:nvSpPr>
          <p:cNvPr id="16389" name="Rectangle 9">
            <a:extLst>
              <a:ext uri="{FF2B5EF4-FFF2-40B4-BE49-F238E27FC236}">
                <a16:creationId xmlns:a16="http://schemas.microsoft.com/office/drawing/2014/main" id="{6C170063-8179-A1D9-E873-79CE44054203}"/>
              </a:ext>
            </a:extLst>
          </p:cNvPr>
          <p:cNvSpPr>
            <a:spLocks/>
          </p:cNvSpPr>
          <p:nvPr/>
        </p:nvSpPr>
        <p:spPr bwMode="auto">
          <a:xfrm>
            <a:off x="9010650" y="1644650"/>
            <a:ext cx="1716088" cy="3568700"/>
          </a:xfrm>
          <a:prstGeom prst="rect">
            <a:avLst/>
          </a:prstGeom>
          <a:solidFill>
            <a:srgbClr val="00B050"/>
          </a:solidFill>
          <a:ln w="28575">
            <a:solidFill>
              <a:srgbClr val="FFFFFF"/>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12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6390" name="Rectangle 10">
            <a:extLst>
              <a:ext uri="{FF2B5EF4-FFF2-40B4-BE49-F238E27FC236}">
                <a16:creationId xmlns:a16="http://schemas.microsoft.com/office/drawing/2014/main" id="{3194BBAD-2E25-242E-A1EE-69ABF904D9C3}"/>
              </a:ext>
            </a:extLst>
          </p:cNvPr>
          <p:cNvSpPr>
            <a:spLocks/>
          </p:cNvSpPr>
          <p:nvPr/>
        </p:nvSpPr>
        <p:spPr bwMode="auto">
          <a:xfrm>
            <a:off x="1276350" y="2743200"/>
            <a:ext cx="200025" cy="1371600"/>
          </a:xfrm>
          <a:prstGeom prst="rect">
            <a:avLst/>
          </a:prstGeom>
          <a:blipFill dpi="0" rotWithShape="0">
            <a:blip r:embed="rId2"/>
            <a:srcRect/>
            <a:tile tx="0" ty="0" sx="100000" sy="100000" flip="none" algn="tl"/>
          </a:blipFill>
          <a:ln w="19050">
            <a:solidFill>
              <a:srgbClr val="FFFFFF"/>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12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6391" name="Rectangle 11">
            <a:extLst>
              <a:ext uri="{FF2B5EF4-FFF2-40B4-BE49-F238E27FC236}">
                <a16:creationId xmlns:a16="http://schemas.microsoft.com/office/drawing/2014/main" id="{06BB747D-3814-297E-9B56-54B7E6033988}"/>
              </a:ext>
            </a:extLst>
          </p:cNvPr>
          <p:cNvSpPr>
            <a:spLocks/>
          </p:cNvSpPr>
          <p:nvPr/>
        </p:nvSpPr>
        <p:spPr bwMode="auto">
          <a:xfrm>
            <a:off x="10726738" y="2743200"/>
            <a:ext cx="200025" cy="1371600"/>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12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16392" name="Line 12">
            <a:extLst>
              <a:ext uri="{FF2B5EF4-FFF2-40B4-BE49-F238E27FC236}">
                <a16:creationId xmlns:a16="http://schemas.microsoft.com/office/drawing/2014/main" id="{D4B2CF42-7DD9-9F6F-56D1-83B877D95FB5}"/>
              </a:ext>
            </a:extLst>
          </p:cNvPr>
          <p:cNvSpPr>
            <a:spLocks noChangeShapeType="1"/>
          </p:cNvSpPr>
          <p:nvPr/>
        </p:nvSpPr>
        <p:spPr bwMode="auto">
          <a:xfrm>
            <a:off x="6096000" y="404813"/>
            <a:ext cx="1588" cy="6035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393" name="Rectangle 14">
            <a:extLst>
              <a:ext uri="{FF2B5EF4-FFF2-40B4-BE49-F238E27FC236}">
                <a16:creationId xmlns:a16="http://schemas.microsoft.com/office/drawing/2014/main" id="{648C9B2F-1AB2-34A8-8F00-FCAAD77E0B88}"/>
              </a:ext>
            </a:extLst>
          </p:cNvPr>
          <p:cNvSpPr>
            <a:spLocks/>
          </p:cNvSpPr>
          <p:nvPr/>
        </p:nvSpPr>
        <p:spPr bwMode="auto">
          <a:xfrm>
            <a:off x="1276350" y="2743200"/>
            <a:ext cx="200025" cy="1371600"/>
          </a:xfrm>
          <a:prstGeom prst="rect">
            <a:avLst/>
          </a:prstGeom>
          <a:blipFill dpi="0" rotWithShape="0">
            <a:blip r:embed="rId2"/>
            <a:srcRect/>
            <a:tile tx="0" ty="0" sx="100000" sy="100000" flip="none" algn="tl"/>
          </a:blipFill>
          <a:ln w="19050">
            <a:solidFill>
              <a:schemeClr val="tx1"/>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12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21" name="Decagon 20">
            <a:extLst>
              <a:ext uri="{FF2B5EF4-FFF2-40B4-BE49-F238E27FC236}">
                <a16:creationId xmlns:a16="http://schemas.microsoft.com/office/drawing/2014/main" id="{2919EED9-8083-6BCE-3FCC-E1619B15002A}"/>
              </a:ext>
            </a:extLst>
          </p:cNvPr>
          <p:cNvSpPr/>
          <p:nvPr/>
        </p:nvSpPr>
        <p:spPr bwMode="auto">
          <a:xfrm>
            <a:off x="4057650" y="4054475"/>
            <a:ext cx="269875" cy="255588"/>
          </a:xfrm>
          <a:prstGeom prst="decagon">
            <a:avLst/>
          </a:prstGeom>
          <a:solidFill>
            <a:srgbClr val="7030A0"/>
          </a:solidFill>
          <a:ln>
            <a:solidFill>
              <a:schemeClr val="tx1"/>
            </a:solidFill>
          </a:ln>
          <a:effectLst/>
        </p:spPr>
        <p:txBody>
          <a:bodyPr/>
          <a:lstStyle/>
          <a:p>
            <a:pPr algn="ctr" eaLnBrk="1" hangingPunct="1">
              <a:defRPr/>
            </a:pPr>
            <a:r>
              <a:rPr lang="en-US" sz="900" b="1" dirty="0">
                <a:solidFill>
                  <a:srgbClr val="FFFFFF"/>
                </a:solidFill>
                <a:latin typeface="+mn-lt"/>
                <a:sym typeface="Arial" charset="0"/>
              </a:rPr>
              <a:t>4</a:t>
            </a:r>
          </a:p>
        </p:txBody>
      </p:sp>
      <p:sp>
        <p:nvSpPr>
          <p:cNvPr id="22" name="Decagon 21">
            <a:extLst>
              <a:ext uri="{FF2B5EF4-FFF2-40B4-BE49-F238E27FC236}">
                <a16:creationId xmlns:a16="http://schemas.microsoft.com/office/drawing/2014/main" id="{FDFAA2B6-0F0D-8815-4726-2BEDD3C98DB3}"/>
              </a:ext>
            </a:extLst>
          </p:cNvPr>
          <p:cNvSpPr/>
          <p:nvPr/>
        </p:nvSpPr>
        <p:spPr bwMode="auto">
          <a:xfrm>
            <a:off x="3647728" y="1820174"/>
            <a:ext cx="277291" cy="258902"/>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900" b="1" dirty="0">
                <a:latin typeface="+mn-lt"/>
                <a:sym typeface="Arial" charset="0"/>
              </a:rPr>
              <a:t>3</a:t>
            </a:r>
          </a:p>
        </p:txBody>
      </p:sp>
      <p:sp>
        <p:nvSpPr>
          <p:cNvPr id="16398" name="Rectangle 13">
            <a:extLst>
              <a:ext uri="{FF2B5EF4-FFF2-40B4-BE49-F238E27FC236}">
                <a16:creationId xmlns:a16="http://schemas.microsoft.com/office/drawing/2014/main" id="{5145226D-A622-2AD3-6922-DEE3B8C372CB}"/>
              </a:ext>
            </a:extLst>
          </p:cNvPr>
          <p:cNvSpPr>
            <a:spLocks noChangeArrowheads="1"/>
          </p:cNvSpPr>
          <p:nvPr/>
        </p:nvSpPr>
        <p:spPr bwMode="auto">
          <a:xfrm>
            <a:off x="1482725" y="6443663"/>
            <a:ext cx="9256713" cy="368300"/>
          </a:xfrm>
          <a:prstGeom prst="rect">
            <a:avLst/>
          </a:prstGeom>
          <a:solidFill>
            <a:srgbClr val="FFFFFF"/>
          </a:solidFill>
          <a:ln w="12700">
            <a:solidFill>
              <a:srgbClr val="000000"/>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100" b="1">
                <a:latin typeface="Arial" panose="020B0604020202020204" pitchFamily="34" charset="0"/>
                <a:cs typeface="Arial" panose="020B0604020202020204" pitchFamily="34" charset="0"/>
                <a:sym typeface="Arial Bold" panose="020B0704020202020204" pitchFamily="34" charset="0"/>
              </a:rPr>
              <a:t>We have won the ball and counter Quickly: If winning we might be cautious with wing backs attacking too</a:t>
            </a:r>
          </a:p>
        </p:txBody>
      </p:sp>
      <p:sp>
        <p:nvSpPr>
          <p:cNvPr id="98320" name="Oval 69">
            <a:extLst>
              <a:ext uri="{FF2B5EF4-FFF2-40B4-BE49-F238E27FC236}">
                <a16:creationId xmlns:a16="http://schemas.microsoft.com/office/drawing/2014/main" id="{E36EFB6A-8B92-17DC-47A7-F00E2EC4499D}"/>
              </a:ext>
            </a:extLst>
          </p:cNvPr>
          <p:cNvSpPr>
            <a:spLocks noChangeArrowheads="1"/>
          </p:cNvSpPr>
          <p:nvPr/>
        </p:nvSpPr>
        <p:spPr bwMode="auto">
          <a:xfrm>
            <a:off x="5262563" y="2414588"/>
            <a:ext cx="1703387" cy="1806202"/>
          </a:xfrm>
          <a:prstGeom prst="ellipse">
            <a:avLst/>
          </a:prstGeom>
          <a:noFill/>
          <a:ln w="28575" algn="ctr">
            <a:solidFill>
              <a:srgbClr val="FFFFFF"/>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ar-AE" altLang="en-US" sz="900">
              <a:solidFill>
                <a:srgbClr val="000000"/>
              </a:solidFill>
              <a:latin typeface="+mn-lt"/>
              <a:cs typeface="ヒラギノ角ゴ ProN W3" charset="0"/>
              <a:sym typeface="Arial" panose="020B0604020202020204" pitchFamily="34" charset="0"/>
            </a:endParaRPr>
          </a:p>
        </p:txBody>
      </p:sp>
      <p:sp>
        <p:nvSpPr>
          <p:cNvPr id="98321" name="Rectangle 13">
            <a:extLst>
              <a:ext uri="{FF2B5EF4-FFF2-40B4-BE49-F238E27FC236}">
                <a16:creationId xmlns:a16="http://schemas.microsoft.com/office/drawing/2014/main" id="{C34408FD-9BDD-2E57-B3EE-9B25DC01D170}"/>
              </a:ext>
            </a:extLst>
          </p:cNvPr>
          <p:cNvSpPr>
            <a:spLocks noChangeArrowheads="1"/>
          </p:cNvSpPr>
          <p:nvPr/>
        </p:nvSpPr>
        <p:spPr bwMode="auto">
          <a:xfrm>
            <a:off x="1474788" y="506413"/>
            <a:ext cx="2054225" cy="468312"/>
          </a:xfrm>
          <a:prstGeom prst="rect">
            <a:avLst/>
          </a:prstGeom>
          <a:solidFill>
            <a:srgbClr val="FFFFFF"/>
          </a:solidFill>
          <a:ln w="12700">
            <a:solidFill>
              <a:schemeClr val="tx1"/>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defRPr/>
            </a:pPr>
            <a:r>
              <a:rPr lang="en-US" altLang="en-US" sz="1050" dirty="0">
                <a:latin typeface="Arial Bold" panose="020B0704020202020204" pitchFamily="34" charset="0"/>
                <a:cs typeface="Arial Bold" panose="020B0704020202020204" pitchFamily="34" charset="0"/>
                <a:sym typeface="Arial Bold" panose="020B0704020202020204" pitchFamily="34" charset="0"/>
              </a:rPr>
              <a:t>Phase Five Defend deep and Counterattack</a:t>
            </a:r>
          </a:p>
        </p:txBody>
      </p:sp>
      <p:sp>
        <p:nvSpPr>
          <p:cNvPr id="16402" name="Rectangle 2">
            <a:extLst>
              <a:ext uri="{FF2B5EF4-FFF2-40B4-BE49-F238E27FC236}">
                <a16:creationId xmlns:a16="http://schemas.microsoft.com/office/drawing/2014/main" id="{75A8581B-ECF1-8779-8E1C-E3F2B0C12BD6}"/>
              </a:ext>
            </a:extLst>
          </p:cNvPr>
          <p:cNvSpPr>
            <a:spLocks/>
          </p:cNvSpPr>
          <p:nvPr/>
        </p:nvSpPr>
        <p:spPr bwMode="auto">
          <a:xfrm>
            <a:off x="10113963" y="2347913"/>
            <a:ext cx="615950" cy="2232025"/>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AE" altLang="en-US" sz="1200">
              <a:solidFill>
                <a:srgbClr val="000000"/>
              </a:solidFill>
              <a:latin typeface="Arial" panose="020B0604020202020204" pitchFamily="34" charset="0"/>
              <a:cs typeface="ヒラギノ角ゴ ProN W3" charset="0"/>
              <a:sym typeface="Arial" panose="020B0604020202020204" pitchFamily="34" charset="0"/>
            </a:endParaRPr>
          </a:p>
        </p:txBody>
      </p:sp>
      <p:sp>
        <p:nvSpPr>
          <p:cNvPr id="98324" name="Rectangle 2">
            <a:extLst>
              <a:ext uri="{FF2B5EF4-FFF2-40B4-BE49-F238E27FC236}">
                <a16:creationId xmlns:a16="http://schemas.microsoft.com/office/drawing/2014/main" id="{4F6021FD-9F87-C4B5-0992-D6BF1243FDEA}"/>
              </a:ext>
            </a:extLst>
          </p:cNvPr>
          <p:cNvSpPr>
            <a:spLocks/>
          </p:cNvSpPr>
          <p:nvPr/>
        </p:nvSpPr>
        <p:spPr bwMode="auto">
          <a:xfrm>
            <a:off x="1479550" y="2414588"/>
            <a:ext cx="541338" cy="2093912"/>
          </a:xfrm>
          <a:prstGeom prst="rect">
            <a:avLst/>
          </a:prstGeom>
          <a:noFill/>
          <a:ln w="28575">
            <a:solidFill>
              <a:srgbClr val="FFFFFF"/>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ar-AE" altLang="en-US" sz="900">
              <a:solidFill>
                <a:srgbClr val="000000"/>
              </a:solidFill>
              <a:latin typeface="+mn-lt"/>
              <a:cs typeface="ヒラギノ角ゴ ProN W3" charset="0"/>
              <a:sym typeface="Arial" panose="020B0604020202020204" pitchFamily="34" charset="0"/>
            </a:endParaRPr>
          </a:p>
        </p:txBody>
      </p:sp>
      <p:sp>
        <p:nvSpPr>
          <p:cNvPr id="47" name="Rectangle 45">
            <a:extLst>
              <a:ext uri="{FF2B5EF4-FFF2-40B4-BE49-F238E27FC236}">
                <a16:creationId xmlns:a16="http://schemas.microsoft.com/office/drawing/2014/main" id="{3644241B-38EA-677E-7406-C20D0FDDC0C1}"/>
              </a:ext>
            </a:extLst>
          </p:cNvPr>
          <p:cNvSpPr>
            <a:spLocks noChangeArrowheads="1"/>
          </p:cNvSpPr>
          <p:nvPr/>
        </p:nvSpPr>
        <p:spPr bwMode="auto">
          <a:xfrm>
            <a:off x="7323138" y="1624013"/>
            <a:ext cx="876300" cy="3568700"/>
          </a:xfrm>
          <a:prstGeom prst="rect">
            <a:avLst/>
          </a:prstGeom>
          <a:noFill/>
          <a:ln w="28575">
            <a:solidFill>
              <a:srgbClr val="C00000"/>
            </a:solidFill>
            <a:miter lim="800000"/>
            <a:headEnd/>
            <a:tailEnd/>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defRPr/>
            </a:pPr>
            <a:endParaRPr lang="en-US" altLang="en-US" sz="900">
              <a:latin typeface="+mn-lt"/>
            </a:endParaRPr>
          </a:p>
        </p:txBody>
      </p:sp>
      <p:sp>
        <p:nvSpPr>
          <p:cNvPr id="48" name="Rectangle 48">
            <a:extLst>
              <a:ext uri="{FF2B5EF4-FFF2-40B4-BE49-F238E27FC236}">
                <a16:creationId xmlns:a16="http://schemas.microsoft.com/office/drawing/2014/main" id="{A5B023E4-C371-EA68-8DEB-65C6083C9287}"/>
              </a:ext>
            </a:extLst>
          </p:cNvPr>
          <p:cNvSpPr>
            <a:spLocks noChangeArrowheads="1"/>
          </p:cNvSpPr>
          <p:nvPr/>
        </p:nvSpPr>
        <p:spPr bwMode="auto">
          <a:xfrm>
            <a:off x="7400925" y="1703388"/>
            <a:ext cx="669925" cy="249237"/>
          </a:xfrm>
          <a:prstGeom prst="rect">
            <a:avLst/>
          </a:prstGeom>
          <a:noFill/>
          <a:ln>
            <a:noFill/>
          </a:ln>
        </p:spPr>
        <p:txBody>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defRPr/>
            </a:pPr>
            <a:r>
              <a:rPr lang="en-US" altLang="en-US" sz="1100" b="1" dirty="0">
                <a:solidFill>
                  <a:srgbClr val="FFFF00"/>
                </a:solidFill>
                <a:latin typeface="+mn-lt"/>
              </a:rPr>
              <a:t>Zone 14</a:t>
            </a:r>
          </a:p>
        </p:txBody>
      </p:sp>
      <p:sp>
        <p:nvSpPr>
          <p:cNvPr id="51" name="Decagon 50">
            <a:extLst>
              <a:ext uri="{FF2B5EF4-FFF2-40B4-BE49-F238E27FC236}">
                <a16:creationId xmlns:a16="http://schemas.microsoft.com/office/drawing/2014/main" id="{B1D34448-C971-1FA2-C0E5-E6AB21393C4C}"/>
              </a:ext>
            </a:extLst>
          </p:cNvPr>
          <p:cNvSpPr/>
          <p:nvPr/>
        </p:nvSpPr>
        <p:spPr bwMode="auto">
          <a:xfrm>
            <a:off x="5589918" y="2242867"/>
            <a:ext cx="309232" cy="264975"/>
          </a:xfrm>
          <a:prstGeom prst="decagon">
            <a:avLst/>
          </a:prstGeom>
          <a:solidFill>
            <a:srgbClr val="FFFF00"/>
          </a:solidFill>
          <a:ln>
            <a:solidFill>
              <a:schemeClr val="tx1"/>
            </a:solidFill>
          </a:ln>
          <a:effectLst>
            <a:innerShdw blurRad="114300">
              <a:prstClr val="black"/>
            </a:innerShdw>
          </a:effectLst>
        </p:spPr>
        <p:txBody>
          <a:bodyPr/>
          <a:lstStyle/>
          <a:p>
            <a:pPr eaLnBrk="1" hangingPunct="1">
              <a:defRPr/>
            </a:pPr>
            <a:r>
              <a:rPr lang="en-US" sz="600" b="1" spc="-150" dirty="0">
                <a:latin typeface="+mn-lt"/>
                <a:sym typeface="Arial" charset="0"/>
              </a:rPr>
              <a:t>11</a:t>
            </a:r>
          </a:p>
        </p:txBody>
      </p:sp>
      <p:grpSp>
        <p:nvGrpSpPr>
          <p:cNvPr id="52" name="Group 280">
            <a:extLst>
              <a:ext uri="{FF2B5EF4-FFF2-40B4-BE49-F238E27FC236}">
                <a16:creationId xmlns:a16="http://schemas.microsoft.com/office/drawing/2014/main" id="{D137DBF5-5090-772A-DC09-5D450F38AE9E}"/>
              </a:ext>
            </a:extLst>
          </p:cNvPr>
          <p:cNvGrpSpPr>
            <a:grpSpLocks/>
          </p:cNvGrpSpPr>
          <p:nvPr/>
        </p:nvGrpSpPr>
        <p:grpSpPr bwMode="auto">
          <a:xfrm>
            <a:off x="4408488" y="4100513"/>
            <a:ext cx="173037" cy="146050"/>
            <a:chOff x="0" y="0"/>
            <a:chExt cx="89" cy="85"/>
          </a:xfrm>
        </p:grpSpPr>
        <p:sp>
          <p:nvSpPr>
            <p:cNvPr id="53" name="Freeform 281">
              <a:extLst>
                <a:ext uri="{FF2B5EF4-FFF2-40B4-BE49-F238E27FC236}">
                  <a16:creationId xmlns:a16="http://schemas.microsoft.com/office/drawing/2014/main" id="{D4A9648E-5814-4DDF-DB29-35BADEA29D6F}"/>
                </a:ext>
              </a:extLst>
            </p:cNvPr>
            <p:cNvSpPr>
              <a:spLocks/>
            </p:cNvSpPr>
            <p:nvPr/>
          </p:nvSpPr>
          <p:spPr bwMode="auto">
            <a:xfrm>
              <a:off x="0" y="0"/>
              <a:ext cx="89" cy="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10865"/>
                  </a:moveTo>
                  <a:lnTo>
                    <a:pt x="21600" y="9818"/>
                  </a:lnTo>
                  <a:lnTo>
                    <a:pt x="21469" y="8902"/>
                  </a:lnTo>
                  <a:lnTo>
                    <a:pt x="21207" y="7985"/>
                  </a:lnTo>
                  <a:lnTo>
                    <a:pt x="20945" y="7069"/>
                  </a:lnTo>
                  <a:lnTo>
                    <a:pt x="20553" y="6153"/>
                  </a:lnTo>
                  <a:lnTo>
                    <a:pt x="20029" y="5367"/>
                  </a:lnTo>
                  <a:lnTo>
                    <a:pt x="19636" y="4713"/>
                  </a:lnTo>
                  <a:lnTo>
                    <a:pt x="19113" y="3796"/>
                  </a:lnTo>
                  <a:lnTo>
                    <a:pt x="18458" y="3142"/>
                  </a:lnTo>
                  <a:lnTo>
                    <a:pt x="17804" y="2487"/>
                  </a:lnTo>
                  <a:lnTo>
                    <a:pt x="16887" y="1964"/>
                  </a:lnTo>
                  <a:lnTo>
                    <a:pt x="16233" y="1440"/>
                  </a:lnTo>
                  <a:lnTo>
                    <a:pt x="15447" y="1047"/>
                  </a:lnTo>
                  <a:lnTo>
                    <a:pt x="14531" y="655"/>
                  </a:lnTo>
                  <a:lnTo>
                    <a:pt x="13615" y="262"/>
                  </a:lnTo>
                  <a:lnTo>
                    <a:pt x="12698" y="131"/>
                  </a:lnTo>
                  <a:lnTo>
                    <a:pt x="11782" y="0"/>
                  </a:lnTo>
                  <a:lnTo>
                    <a:pt x="10735" y="0"/>
                  </a:lnTo>
                  <a:lnTo>
                    <a:pt x="9818" y="0"/>
                  </a:lnTo>
                  <a:lnTo>
                    <a:pt x="8902" y="131"/>
                  </a:lnTo>
                  <a:lnTo>
                    <a:pt x="7985" y="262"/>
                  </a:lnTo>
                  <a:lnTo>
                    <a:pt x="7069" y="655"/>
                  </a:lnTo>
                  <a:lnTo>
                    <a:pt x="6153" y="1047"/>
                  </a:lnTo>
                  <a:lnTo>
                    <a:pt x="5367" y="1440"/>
                  </a:lnTo>
                  <a:lnTo>
                    <a:pt x="4582" y="1833"/>
                  </a:lnTo>
                  <a:lnTo>
                    <a:pt x="3796" y="2487"/>
                  </a:lnTo>
                  <a:lnTo>
                    <a:pt x="3142" y="3011"/>
                  </a:lnTo>
                  <a:lnTo>
                    <a:pt x="2487" y="3796"/>
                  </a:lnTo>
                  <a:lnTo>
                    <a:pt x="1833" y="4451"/>
                  </a:lnTo>
                  <a:lnTo>
                    <a:pt x="1571" y="5367"/>
                  </a:lnTo>
                  <a:lnTo>
                    <a:pt x="1047" y="6153"/>
                  </a:lnTo>
                  <a:lnTo>
                    <a:pt x="524" y="7069"/>
                  </a:lnTo>
                  <a:lnTo>
                    <a:pt x="393" y="7855"/>
                  </a:lnTo>
                  <a:lnTo>
                    <a:pt x="0" y="8902"/>
                  </a:lnTo>
                  <a:lnTo>
                    <a:pt x="0" y="9687"/>
                  </a:lnTo>
                  <a:lnTo>
                    <a:pt x="0" y="10735"/>
                  </a:lnTo>
                  <a:lnTo>
                    <a:pt x="0" y="11651"/>
                  </a:lnTo>
                  <a:lnTo>
                    <a:pt x="0" y="12567"/>
                  </a:lnTo>
                  <a:lnTo>
                    <a:pt x="131" y="13615"/>
                  </a:lnTo>
                  <a:lnTo>
                    <a:pt x="524" y="14400"/>
                  </a:lnTo>
                  <a:lnTo>
                    <a:pt x="785" y="15185"/>
                  </a:lnTo>
                  <a:lnTo>
                    <a:pt x="1309" y="16102"/>
                  </a:lnTo>
                  <a:lnTo>
                    <a:pt x="1833" y="16887"/>
                  </a:lnTo>
                  <a:lnTo>
                    <a:pt x="2356" y="17804"/>
                  </a:lnTo>
                  <a:lnTo>
                    <a:pt x="3011" y="18458"/>
                  </a:lnTo>
                  <a:lnTo>
                    <a:pt x="3665" y="18982"/>
                  </a:lnTo>
                  <a:lnTo>
                    <a:pt x="4582" y="19636"/>
                  </a:lnTo>
                  <a:lnTo>
                    <a:pt x="5236" y="20029"/>
                  </a:lnTo>
                  <a:lnTo>
                    <a:pt x="6022" y="20553"/>
                  </a:lnTo>
                  <a:lnTo>
                    <a:pt x="7069" y="20945"/>
                  </a:lnTo>
                  <a:lnTo>
                    <a:pt x="7855" y="21207"/>
                  </a:lnTo>
                  <a:lnTo>
                    <a:pt x="8771" y="21469"/>
                  </a:lnTo>
                  <a:lnTo>
                    <a:pt x="9687" y="21600"/>
                  </a:lnTo>
                  <a:lnTo>
                    <a:pt x="10604" y="21600"/>
                  </a:lnTo>
                  <a:lnTo>
                    <a:pt x="11520" y="21600"/>
                  </a:lnTo>
                  <a:lnTo>
                    <a:pt x="12567" y="21469"/>
                  </a:lnTo>
                  <a:lnTo>
                    <a:pt x="13353" y="21207"/>
                  </a:lnTo>
                  <a:lnTo>
                    <a:pt x="14400" y="20945"/>
                  </a:lnTo>
                  <a:lnTo>
                    <a:pt x="15185" y="20553"/>
                  </a:lnTo>
                  <a:lnTo>
                    <a:pt x="16102" y="20291"/>
                  </a:lnTo>
                  <a:lnTo>
                    <a:pt x="16887" y="19767"/>
                  </a:lnTo>
                  <a:lnTo>
                    <a:pt x="17542" y="19113"/>
                  </a:lnTo>
                  <a:lnTo>
                    <a:pt x="18196" y="18589"/>
                  </a:lnTo>
                  <a:lnTo>
                    <a:pt x="18982" y="17935"/>
                  </a:lnTo>
                  <a:lnTo>
                    <a:pt x="19636" y="17280"/>
                  </a:lnTo>
                  <a:lnTo>
                    <a:pt x="20029" y="16364"/>
                  </a:lnTo>
                  <a:lnTo>
                    <a:pt x="20422" y="15578"/>
                  </a:lnTo>
                  <a:lnTo>
                    <a:pt x="20945" y="14793"/>
                  </a:lnTo>
                  <a:lnTo>
                    <a:pt x="21076" y="13745"/>
                  </a:lnTo>
                  <a:lnTo>
                    <a:pt x="21469" y="12829"/>
                  </a:lnTo>
                  <a:lnTo>
                    <a:pt x="21600" y="11913"/>
                  </a:lnTo>
                  <a:lnTo>
                    <a:pt x="21600" y="10996"/>
                  </a:lnTo>
                  <a:lnTo>
                    <a:pt x="21600" y="10865"/>
                  </a:lnTo>
                  <a:close/>
                  <a:moveTo>
                    <a:pt x="21600" y="10865"/>
                  </a:moveTo>
                </a:path>
              </a:pathLst>
            </a:custGeom>
            <a:solidFill>
              <a:srgbClr val="FFFFFF"/>
            </a:solidFill>
            <a:ln>
              <a:noFill/>
            </a:ln>
          </p:spPr>
          <p:txBody>
            <a:bodyPr lIns="0" tIns="0" rIns="0" bIns="0"/>
            <a:lstStyle/>
            <a:p>
              <a:pPr>
                <a:defRPr/>
              </a:pPr>
              <a:endParaRPr lang="en-US" sz="900">
                <a:latin typeface="+mn-lt"/>
              </a:endParaRPr>
            </a:p>
          </p:txBody>
        </p:sp>
        <p:sp>
          <p:nvSpPr>
            <p:cNvPr id="9" name="Freeform 282">
              <a:extLst>
                <a:ext uri="{FF2B5EF4-FFF2-40B4-BE49-F238E27FC236}">
                  <a16:creationId xmlns:a16="http://schemas.microsoft.com/office/drawing/2014/main" id="{A4DF2F9A-AB55-968C-2E53-EFB6F136587B}"/>
                </a:ext>
              </a:extLst>
            </p:cNvPr>
            <p:cNvSpPr>
              <a:spLocks/>
            </p:cNvSpPr>
            <p:nvPr/>
          </p:nvSpPr>
          <p:spPr bwMode="auto">
            <a:xfrm>
              <a:off x="2" y="2"/>
              <a:ext cx="84"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1600" y="10869"/>
                  </a:moveTo>
                  <a:lnTo>
                    <a:pt x="21462" y="9768"/>
                  </a:lnTo>
                  <a:lnTo>
                    <a:pt x="21462" y="8943"/>
                  </a:lnTo>
                  <a:lnTo>
                    <a:pt x="21050" y="7842"/>
                  </a:lnTo>
                  <a:lnTo>
                    <a:pt x="20912" y="7017"/>
                  </a:lnTo>
                  <a:lnTo>
                    <a:pt x="20499" y="6191"/>
                  </a:lnTo>
                  <a:lnTo>
                    <a:pt x="20087" y="5228"/>
                  </a:lnTo>
                  <a:lnTo>
                    <a:pt x="19536" y="4540"/>
                  </a:lnTo>
                  <a:lnTo>
                    <a:pt x="18986" y="3715"/>
                  </a:lnTo>
                  <a:lnTo>
                    <a:pt x="18298" y="3027"/>
                  </a:lnTo>
                  <a:lnTo>
                    <a:pt x="17610" y="2476"/>
                  </a:lnTo>
                  <a:lnTo>
                    <a:pt x="16922" y="1789"/>
                  </a:lnTo>
                  <a:lnTo>
                    <a:pt x="15959" y="1238"/>
                  </a:lnTo>
                  <a:lnTo>
                    <a:pt x="15134" y="825"/>
                  </a:lnTo>
                  <a:lnTo>
                    <a:pt x="14171" y="550"/>
                  </a:lnTo>
                  <a:lnTo>
                    <a:pt x="13208" y="275"/>
                  </a:lnTo>
                  <a:lnTo>
                    <a:pt x="12245" y="138"/>
                  </a:lnTo>
                  <a:lnTo>
                    <a:pt x="11282" y="0"/>
                  </a:lnTo>
                  <a:lnTo>
                    <a:pt x="10318" y="0"/>
                  </a:lnTo>
                  <a:lnTo>
                    <a:pt x="9355" y="138"/>
                  </a:lnTo>
                  <a:lnTo>
                    <a:pt x="8392" y="138"/>
                  </a:lnTo>
                  <a:lnTo>
                    <a:pt x="7567" y="550"/>
                  </a:lnTo>
                  <a:lnTo>
                    <a:pt x="6604" y="825"/>
                  </a:lnTo>
                  <a:lnTo>
                    <a:pt x="5778" y="1238"/>
                  </a:lnTo>
                  <a:lnTo>
                    <a:pt x="4953" y="1789"/>
                  </a:lnTo>
                  <a:lnTo>
                    <a:pt x="3990" y="2201"/>
                  </a:lnTo>
                  <a:lnTo>
                    <a:pt x="3302" y="2752"/>
                  </a:lnTo>
                  <a:lnTo>
                    <a:pt x="2752" y="3439"/>
                  </a:lnTo>
                  <a:lnTo>
                    <a:pt x="2064" y="4403"/>
                  </a:lnTo>
                  <a:lnTo>
                    <a:pt x="1513" y="5090"/>
                  </a:lnTo>
                  <a:lnTo>
                    <a:pt x="1101" y="5916"/>
                  </a:lnTo>
                  <a:lnTo>
                    <a:pt x="688" y="6879"/>
                  </a:lnTo>
                  <a:lnTo>
                    <a:pt x="275" y="7704"/>
                  </a:lnTo>
                  <a:lnTo>
                    <a:pt x="138" y="8805"/>
                  </a:lnTo>
                  <a:lnTo>
                    <a:pt x="0" y="9631"/>
                  </a:lnTo>
                  <a:lnTo>
                    <a:pt x="0" y="10731"/>
                  </a:lnTo>
                  <a:lnTo>
                    <a:pt x="0" y="11557"/>
                  </a:lnTo>
                  <a:lnTo>
                    <a:pt x="0" y="12520"/>
                  </a:lnTo>
                  <a:lnTo>
                    <a:pt x="275" y="13483"/>
                  </a:lnTo>
                  <a:lnTo>
                    <a:pt x="550" y="14446"/>
                  </a:lnTo>
                  <a:lnTo>
                    <a:pt x="825" y="15271"/>
                  </a:lnTo>
                  <a:lnTo>
                    <a:pt x="1238" y="16097"/>
                  </a:lnTo>
                  <a:lnTo>
                    <a:pt x="1789" y="16922"/>
                  </a:lnTo>
                  <a:lnTo>
                    <a:pt x="2476" y="17748"/>
                  </a:lnTo>
                  <a:lnTo>
                    <a:pt x="3164" y="18436"/>
                  </a:lnTo>
                  <a:lnTo>
                    <a:pt x="3852" y="19124"/>
                  </a:lnTo>
                  <a:lnTo>
                    <a:pt x="4540" y="19674"/>
                  </a:lnTo>
                  <a:lnTo>
                    <a:pt x="5228" y="20224"/>
                  </a:lnTo>
                  <a:lnTo>
                    <a:pt x="6329" y="20499"/>
                  </a:lnTo>
                  <a:lnTo>
                    <a:pt x="7154" y="20912"/>
                  </a:lnTo>
                  <a:lnTo>
                    <a:pt x="8117" y="21325"/>
                  </a:lnTo>
                  <a:lnTo>
                    <a:pt x="8943" y="21462"/>
                  </a:lnTo>
                  <a:lnTo>
                    <a:pt x="10043" y="21600"/>
                  </a:lnTo>
                  <a:lnTo>
                    <a:pt x="10869" y="21600"/>
                  </a:lnTo>
                  <a:lnTo>
                    <a:pt x="11969" y="21600"/>
                  </a:lnTo>
                  <a:lnTo>
                    <a:pt x="12795" y="21462"/>
                  </a:lnTo>
                  <a:lnTo>
                    <a:pt x="13896" y="21050"/>
                  </a:lnTo>
                  <a:lnTo>
                    <a:pt x="14721" y="20912"/>
                  </a:lnTo>
                  <a:lnTo>
                    <a:pt x="15409" y="20499"/>
                  </a:lnTo>
                  <a:lnTo>
                    <a:pt x="16372" y="20087"/>
                  </a:lnTo>
                  <a:lnTo>
                    <a:pt x="17197" y="19536"/>
                  </a:lnTo>
                  <a:lnTo>
                    <a:pt x="17885" y="18848"/>
                  </a:lnTo>
                  <a:lnTo>
                    <a:pt x="18573" y="18298"/>
                  </a:lnTo>
                  <a:lnTo>
                    <a:pt x="19399" y="17610"/>
                  </a:lnTo>
                  <a:lnTo>
                    <a:pt x="19811" y="16647"/>
                  </a:lnTo>
                  <a:lnTo>
                    <a:pt x="20362" y="15822"/>
                  </a:lnTo>
                  <a:lnTo>
                    <a:pt x="20775" y="14996"/>
                  </a:lnTo>
                  <a:lnTo>
                    <a:pt x="21050" y="14033"/>
                  </a:lnTo>
                  <a:lnTo>
                    <a:pt x="21325" y="13208"/>
                  </a:lnTo>
                  <a:lnTo>
                    <a:pt x="21462" y="12107"/>
                  </a:lnTo>
                  <a:lnTo>
                    <a:pt x="21600" y="11282"/>
                  </a:lnTo>
                  <a:lnTo>
                    <a:pt x="21600" y="10869"/>
                  </a:lnTo>
                  <a:close/>
                  <a:moveTo>
                    <a:pt x="21600" y="10869"/>
                  </a:moveTo>
                </a:path>
              </a:pathLst>
            </a:custGeom>
            <a:solidFill>
              <a:srgbClr val="010180"/>
            </a:solidFill>
            <a:ln>
              <a:noFill/>
            </a:ln>
          </p:spPr>
          <p:txBody>
            <a:bodyPr lIns="0" tIns="0" rIns="0" bIns="0"/>
            <a:lstStyle/>
            <a:p>
              <a:pPr>
                <a:defRPr/>
              </a:pPr>
              <a:endParaRPr lang="en-US" sz="900">
                <a:latin typeface="+mn-lt"/>
              </a:endParaRPr>
            </a:p>
          </p:txBody>
        </p:sp>
        <p:sp>
          <p:nvSpPr>
            <p:cNvPr id="55" name="Freeform 283">
              <a:extLst>
                <a:ext uri="{FF2B5EF4-FFF2-40B4-BE49-F238E27FC236}">
                  <a16:creationId xmlns:a16="http://schemas.microsoft.com/office/drawing/2014/main" id="{DB84820C-2DB6-6F26-7F6A-59DA78B3624B}"/>
                </a:ext>
              </a:extLst>
            </p:cNvPr>
            <p:cNvSpPr>
              <a:spLocks/>
            </p:cNvSpPr>
            <p:nvPr/>
          </p:nvSpPr>
          <p:spPr bwMode="auto">
            <a:xfrm>
              <a:off x="8" y="31"/>
              <a:ext cx="26" cy="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5641"/>
                  </a:moveTo>
                  <a:lnTo>
                    <a:pt x="20736" y="13779"/>
                  </a:lnTo>
                  <a:lnTo>
                    <a:pt x="19440" y="12290"/>
                  </a:lnTo>
                  <a:lnTo>
                    <a:pt x="19008" y="10800"/>
                  </a:lnTo>
                  <a:lnTo>
                    <a:pt x="18576" y="9310"/>
                  </a:lnTo>
                  <a:lnTo>
                    <a:pt x="18576" y="7448"/>
                  </a:lnTo>
                  <a:lnTo>
                    <a:pt x="17712" y="5959"/>
                  </a:lnTo>
                  <a:lnTo>
                    <a:pt x="17712" y="4469"/>
                  </a:lnTo>
                  <a:lnTo>
                    <a:pt x="17280" y="3352"/>
                  </a:lnTo>
                  <a:lnTo>
                    <a:pt x="16848" y="3352"/>
                  </a:lnTo>
                  <a:lnTo>
                    <a:pt x="15984" y="2607"/>
                  </a:lnTo>
                  <a:lnTo>
                    <a:pt x="15552" y="2607"/>
                  </a:lnTo>
                  <a:lnTo>
                    <a:pt x="15120" y="2607"/>
                  </a:lnTo>
                  <a:lnTo>
                    <a:pt x="14688" y="2607"/>
                  </a:lnTo>
                  <a:lnTo>
                    <a:pt x="13392" y="2234"/>
                  </a:lnTo>
                  <a:lnTo>
                    <a:pt x="12960" y="2234"/>
                  </a:lnTo>
                  <a:lnTo>
                    <a:pt x="12096" y="1862"/>
                  </a:lnTo>
                  <a:lnTo>
                    <a:pt x="11664" y="1862"/>
                  </a:lnTo>
                  <a:lnTo>
                    <a:pt x="10800" y="1862"/>
                  </a:lnTo>
                  <a:lnTo>
                    <a:pt x="9936" y="1117"/>
                  </a:lnTo>
                  <a:lnTo>
                    <a:pt x="9504" y="745"/>
                  </a:lnTo>
                  <a:lnTo>
                    <a:pt x="9072" y="745"/>
                  </a:lnTo>
                  <a:lnTo>
                    <a:pt x="8640" y="372"/>
                  </a:lnTo>
                  <a:lnTo>
                    <a:pt x="7776" y="372"/>
                  </a:lnTo>
                  <a:lnTo>
                    <a:pt x="6912" y="0"/>
                  </a:lnTo>
                  <a:lnTo>
                    <a:pt x="5616" y="745"/>
                  </a:lnTo>
                  <a:lnTo>
                    <a:pt x="5184" y="1862"/>
                  </a:lnTo>
                  <a:lnTo>
                    <a:pt x="3888" y="2607"/>
                  </a:lnTo>
                  <a:lnTo>
                    <a:pt x="3456" y="3352"/>
                  </a:lnTo>
                  <a:lnTo>
                    <a:pt x="2160" y="4097"/>
                  </a:lnTo>
                  <a:lnTo>
                    <a:pt x="1728" y="5586"/>
                  </a:lnTo>
                  <a:lnTo>
                    <a:pt x="864" y="6703"/>
                  </a:lnTo>
                  <a:lnTo>
                    <a:pt x="0" y="7448"/>
                  </a:lnTo>
                  <a:lnTo>
                    <a:pt x="864" y="9310"/>
                  </a:lnTo>
                  <a:lnTo>
                    <a:pt x="864" y="10800"/>
                  </a:lnTo>
                  <a:lnTo>
                    <a:pt x="1296" y="12290"/>
                  </a:lnTo>
                  <a:lnTo>
                    <a:pt x="1728" y="13779"/>
                  </a:lnTo>
                  <a:lnTo>
                    <a:pt x="2160" y="15269"/>
                  </a:lnTo>
                  <a:lnTo>
                    <a:pt x="3456" y="16386"/>
                  </a:lnTo>
                  <a:lnTo>
                    <a:pt x="3888" y="17876"/>
                  </a:lnTo>
                  <a:lnTo>
                    <a:pt x="5184" y="19366"/>
                  </a:lnTo>
                  <a:lnTo>
                    <a:pt x="5616" y="19366"/>
                  </a:lnTo>
                  <a:lnTo>
                    <a:pt x="6048" y="19738"/>
                  </a:lnTo>
                  <a:lnTo>
                    <a:pt x="6912" y="20483"/>
                  </a:lnTo>
                  <a:lnTo>
                    <a:pt x="7344" y="20483"/>
                  </a:lnTo>
                  <a:lnTo>
                    <a:pt x="7776" y="20855"/>
                  </a:lnTo>
                  <a:lnTo>
                    <a:pt x="9072" y="20855"/>
                  </a:lnTo>
                  <a:lnTo>
                    <a:pt x="9504" y="21228"/>
                  </a:lnTo>
                  <a:lnTo>
                    <a:pt x="9936" y="21228"/>
                  </a:lnTo>
                  <a:lnTo>
                    <a:pt x="10800" y="21228"/>
                  </a:lnTo>
                  <a:lnTo>
                    <a:pt x="11232" y="21600"/>
                  </a:lnTo>
                  <a:lnTo>
                    <a:pt x="11664" y="21600"/>
                  </a:lnTo>
                  <a:lnTo>
                    <a:pt x="12960" y="21600"/>
                  </a:lnTo>
                  <a:lnTo>
                    <a:pt x="13392" y="21600"/>
                  </a:lnTo>
                  <a:lnTo>
                    <a:pt x="13824" y="21600"/>
                  </a:lnTo>
                  <a:lnTo>
                    <a:pt x="14688" y="21600"/>
                  </a:lnTo>
                  <a:lnTo>
                    <a:pt x="15552" y="21600"/>
                  </a:lnTo>
                  <a:lnTo>
                    <a:pt x="15984" y="20855"/>
                  </a:lnTo>
                  <a:lnTo>
                    <a:pt x="16848" y="20483"/>
                  </a:lnTo>
                  <a:lnTo>
                    <a:pt x="17712" y="19366"/>
                  </a:lnTo>
                  <a:lnTo>
                    <a:pt x="18576" y="18621"/>
                  </a:lnTo>
                  <a:lnTo>
                    <a:pt x="19008" y="17876"/>
                  </a:lnTo>
                  <a:lnTo>
                    <a:pt x="19872" y="17131"/>
                  </a:lnTo>
                  <a:lnTo>
                    <a:pt x="20736" y="16014"/>
                  </a:lnTo>
                  <a:lnTo>
                    <a:pt x="21600" y="15641"/>
                  </a:lnTo>
                  <a:close/>
                  <a:moveTo>
                    <a:pt x="21600" y="15641"/>
                  </a:moveTo>
                </a:path>
              </a:pathLst>
            </a:custGeom>
            <a:solidFill>
              <a:srgbClr val="FFFFFF"/>
            </a:solidFill>
            <a:ln>
              <a:noFill/>
            </a:ln>
          </p:spPr>
          <p:txBody>
            <a:bodyPr lIns="0" tIns="0" rIns="0" bIns="0"/>
            <a:lstStyle/>
            <a:p>
              <a:pPr>
                <a:defRPr/>
              </a:pPr>
              <a:endParaRPr lang="en-US" sz="900">
                <a:latin typeface="+mn-lt"/>
              </a:endParaRPr>
            </a:p>
          </p:txBody>
        </p:sp>
        <p:sp>
          <p:nvSpPr>
            <p:cNvPr id="10" name="Freeform 284">
              <a:extLst>
                <a:ext uri="{FF2B5EF4-FFF2-40B4-BE49-F238E27FC236}">
                  <a16:creationId xmlns:a16="http://schemas.microsoft.com/office/drawing/2014/main" id="{9295724E-F95E-E03A-C8A9-CCABC6F30FF2}"/>
                </a:ext>
              </a:extLst>
            </p:cNvPr>
            <p:cNvSpPr>
              <a:spLocks/>
            </p:cNvSpPr>
            <p:nvPr/>
          </p:nvSpPr>
          <p:spPr bwMode="auto">
            <a:xfrm>
              <a:off x="15" y="10"/>
              <a:ext cx="30"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10385" y="21600"/>
                  </a:moveTo>
                  <a:lnTo>
                    <a:pt x="9969" y="21600"/>
                  </a:lnTo>
                  <a:lnTo>
                    <a:pt x="9554" y="21168"/>
                  </a:lnTo>
                  <a:lnTo>
                    <a:pt x="8723" y="21168"/>
                  </a:lnTo>
                  <a:lnTo>
                    <a:pt x="7892" y="21168"/>
                  </a:lnTo>
                  <a:lnTo>
                    <a:pt x="7477" y="20736"/>
                  </a:lnTo>
                  <a:lnTo>
                    <a:pt x="6231" y="20736"/>
                  </a:lnTo>
                  <a:lnTo>
                    <a:pt x="5815" y="20736"/>
                  </a:lnTo>
                  <a:lnTo>
                    <a:pt x="4985" y="19872"/>
                  </a:lnTo>
                  <a:lnTo>
                    <a:pt x="4569" y="19440"/>
                  </a:lnTo>
                  <a:lnTo>
                    <a:pt x="4154" y="19440"/>
                  </a:lnTo>
                  <a:lnTo>
                    <a:pt x="3738" y="19008"/>
                  </a:lnTo>
                  <a:lnTo>
                    <a:pt x="2492" y="19008"/>
                  </a:lnTo>
                  <a:lnTo>
                    <a:pt x="2077" y="19008"/>
                  </a:lnTo>
                  <a:lnTo>
                    <a:pt x="1662" y="18576"/>
                  </a:lnTo>
                  <a:lnTo>
                    <a:pt x="831" y="18576"/>
                  </a:lnTo>
                  <a:lnTo>
                    <a:pt x="415" y="17712"/>
                  </a:lnTo>
                  <a:lnTo>
                    <a:pt x="415" y="16416"/>
                  </a:lnTo>
                  <a:lnTo>
                    <a:pt x="0" y="14688"/>
                  </a:lnTo>
                  <a:lnTo>
                    <a:pt x="0" y="13392"/>
                  </a:lnTo>
                  <a:lnTo>
                    <a:pt x="0" y="11664"/>
                  </a:lnTo>
                  <a:lnTo>
                    <a:pt x="0" y="10800"/>
                  </a:lnTo>
                  <a:lnTo>
                    <a:pt x="415" y="9072"/>
                  </a:lnTo>
                  <a:lnTo>
                    <a:pt x="831" y="7776"/>
                  </a:lnTo>
                  <a:lnTo>
                    <a:pt x="1662" y="6912"/>
                  </a:lnTo>
                  <a:lnTo>
                    <a:pt x="2492" y="5616"/>
                  </a:lnTo>
                  <a:lnTo>
                    <a:pt x="3738" y="4752"/>
                  </a:lnTo>
                  <a:lnTo>
                    <a:pt x="4569" y="3888"/>
                  </a:lnTo>
                  <a:lnTo>
                    <a:pt x="5815" y="3024"/>
                  </a:lnTo>
                  <a:lnTo>
                    <a:pt x="6646" y="2592"/>
                  </a:lnTo>
                  <a:lnTo>
                    <a:pt x="7892" y="1296"/>
                  </a:lnTo>
                  <a:lnTo>
                    <a:pt x="9554" y="864"/>
                  </a:lnTo>
                  <a:lnTo>
                    <a:pt x="10385" y="0"/>
                  </a:lnTo>
                  <a:lnTo>
                    <a:pt x="11215" y="864"/>
                  </a:lnTo>
                  <a:lnTo>
                    <a:pt x="11631" y="864"/>
                  </a:lnTo>
                  <a:lnTo>
                    <a:pt x="12046" y="864"/>
                  </a:lnTo>
                  <a:lnTo>
                    <a:pt x="13292" y="864"/>
                  </a:lnTo>
                  <a:lnTo>
                    <a:pt x="13708" y="1296"/>
                  </a:lnTo>
                  <a:lnTo>
                    <a:pt x="14123" y="1296"/>
                  </a:lnTo>
                  <a:lnTo>
                    <a:pt x="14954" y="1728"/>
                  </a:lnTo>
                  <a:lnTo>
                    <a:pt x="15785" y="1728"/>
                  </a:lnTo>
                  <a:lnTo>
                    <a:pt x="16200" y="2592"/>
                  </a:lnTo>
                  <a:lnTo>
                    <a:pt x="17031" y="2592"/>
                  </a:lnTo>
                  <a:lnTo>
                    <a:pt x="17862" y="3024"/>
                  </a:lnTo>
                  <a:lnTo>
                    <a:pt x="18277" y="3456"/>
                  </a:lnTo>
                  <a:lnTo>
                    <a:pt x="19108" y="3888"/>
                  </a:lnTo>
                  <a:lnTo>
                    <a:pt x="19938" y="3888"/>
                  </a:lnTo>
                  <a:lnTo>
                    <a:pt x="20769" y="4752"/>
                  </a:lnTo>
                  <a:lnTo>
                    <a:pt x="21600" y="5184"/>
                  </a:lnTo>
                  <a:lnTo>
                    <a:pt x="21600" y="7344"/>
                  </a:lnTo>
                  <a:lnTo>
                    <a:pt x="21600" y="9072"/>
                  </a:lnTo>
                  <a:lnTo>
                    <a:pt x="21185" y="11232"/>
                  </a:lnTo>
                  <a:lnTo>
                    <a:pt x="21185" y="13392"/>
                  </a:lnTo>
                  <a:lnTo>
                    <a:pt x="20769" y="13824"/>
                  </a:lnTo>
                  <a:lnTo>
                    <a:pt x="19938" y="14688"/>
                  </a:lnTo>
                  <a:lnTo>
                    <a:pt x="19108" y="14688"/>
                  </a:lnTo>
                  <a:lnTo>
                    <a:pt x="18277" y="15120"/>
                  </a:lnTo>
                  <a:lnTo>
                    <a:pt x="17446" y="15552"/>
                  </a:lnTo>
                  <a:lnTo>
                    <a:pt x="17031" y="16416"/>
                  </a:lnTo>
                  <a:lnTo>
                    <a:pt x="16200" y="16848"/>
                  </a:lnTo>
                  <a:lnTo>
                    <a:pt x="15785" y="17280"/>
                  </a:lnTo>
                  <a:lnTo>
                    <a:pt x="14954" y="17712"/>
                  </a:lnTo>
                  <a:lnTo>
                    <a:pt x="14123" y="18576"/>
                  </a:lnTo>
                  <a:lnTo>
                    <a:pt x="13708" y="19008"/>
                  </a:lnTo>
                  <a:lnTo>
                    <a:pt x="13292" y="19440"/>
                  </a:lnTo>
                  <a:lnTo>
                    <a:pt x="12462" y="19872"/>
                  </a:lnTo>
                  <a:lnTo>
                    <a:pt x="11631" y="20736"/>
                  </a:lnTo>
                  <a:lnTo>
                    <a:pt x="11215" y="21168"/>
                  </a:lnTo>
                  <a:lnTo>
                    <a:pt x="10385" y="21600"/>
                  </a:lnTo>
                  <a:close/>
                  <a:moveTo>
                    <a:pt x="10385" y="21600"/>
                  </a:moveTo>
                </a:path>
              </a:pathLst>
            </a:custGeom>
            <a:solidFill>
              <a:srgbClr val="FFFFFF"/>
            </a:solidFill>
            <a:ln>
              <a:noFill/>
            </a:ln>
          </p:spPr>
          <p:txBody>
            <a:bodyPr lIns="0" tIns="0" rIns="0" bIns="0"/>
            <a:lstStyle/>
            <a:p>
              <a:pPr>
                <a:defRPr/>
              </a:pPr>
              <a:endParaRPr lang="en-US" sz="900">
                <a:latin typeface="+mn-lt"/>
              </a:endParaRPr>
            </a:p>
          </p:txBody>
        </p:sp>
        <p:sp>
          <p:nvSpPr>
            <p:cNvPr id="11" name="Freeform 285">
              <a:extLst>
                <a:ext uri="{FF2B5EF4-FFF2-40B4-BE49-F238E27FC236}">
                  <a16:creationId xmlns:a16="http://schemas.microsoft.com/office/drawing/2014/main" id="{B48A5C79-D2B6-0A75-4C83-D2C15F094B2C}"/>
                </a:ext>
              </a:extLst>
            </p:cNvPr>
            <p:cNvSpPr>
              <a:spLocks/>
            </p:cNvSpPr>
            <p:nvPr/>
          </p:nvSpPr>
          <p:spPr bwMode="auto">
            <a:xfrm>
              <a:off x="8" y="4"/>
              <a:ext cx="26"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0" y="21600"/>
                  </a:moveTo>
                  <a:lnTo>
                    <a:pt x="900" y="20925"/>
                  </a:lnTo>
                  <a:lnTo>
                    <a:pt x="2250" y="19575"/>
                  </a:lnTo>
                  <a:lnTo>
                    <a:pt x="2700" y="19575"/>
                  </a:lnTo>
                  <a:lnTo>
                    <a:pt x="4050" y="18900"/>
                  </a:lnTo>
                  <a:lnTo>
                    <a:pt x="4500" y="18900"/>
                  </a:lnTo>
                  <a:lnTo>
                    <a:pt x="5400" y="18225"/>
                  </a:lnTo>
                  <a:lnTo>
                    <a:pt x="6300" y="18225"/>
                  </a:lnTo>
                  <a:lnTo>
                    <a:pt x="7200" y="16875"/>
                  </a:lnTo>
                  <a:lnTo>
                    <a:pt x="8550" y="15525"/>
                  </a:lnTo>
                  <a:lnTo>
                    <a:pt x="9450" y="14850"/>
                  </a:lnTo>
                  <a:lnTo>
                    <a:pt x="10800" y="12825"/>
                  </a:lnTo>
                  <a:lnTo>
                    <a:pt x="11700" y="11475"/>
                  </a:lnTo>
                  <a:lnTo>
                    <a:pt x="13050" y="10125"/>
                  </a:lnTo>
                  <a:lnTo>
                    <a:pt x="14850" y="9450"/>
                  </a:lnTo>
                  <a:lnTo>
                    <a:pt x="15750" y="7425"/>
                  </a:lnTo>
                  <a:lnTo>
                    <a:pt x="17100" y="6750"/>
                  </a:lnTo>
                  <a:lnTo>
                    <a:pt x="17550" y="6075"/>
                  </a:lnTo>
                  <a:lnTo>
                    <a:pt x="18450" y="5400"/>
                  </a:lnTo>
                  <a:lnTo>
                    <a:pt x="18900" y="3375"/>
                  </a:lnTo>
                  <a:lnTo>
                    <a:pt x="19350" y="2700"/>
                  </a:lnTo>
                  <a:lnTo>
                    <a:pt x="19800" y="1350"/>
                  </a:lnTo>
                  <a:lnTo>
                    <a:pt x="20700" y="675"/>
                  </a:lnTo>
                  <a:lnTo>
                    <a:pt x="21150" y="0"/>
                  </a:lnTo>
                  <a:lnTo>
                    <a:pt x="21600" y="0"/>
                  </a:lnTo>
                  <a:lnTo>
                    <a:pt x="19800" y="0"/>
                  </a:lnTo>
                  <a:lnTo>
                    <a:pt x="18900" y="675"/>
                  </a:lnTo>
                  <a:lnTo>
                    <a:pt x="17100" y="1350"/>
                  </a:lnTo>
                  <a:lnTo>
                    <a:pt x="15750" y="1350"/>
                  </a:lnTo>
                  <a:lnTo>
                    <a:pt x="14400" y="3375"/>
                  </a:lnTo>
                  <a:lnTo>
                    <a:pt x="12600" y="4050"/>
                  </a:lnTo>
                  <a:lnTo>
                    <a:pt x="11250" y="5400"/>
                  </a:lnTo>
                  <a:lnTo>
                    <a:pt x="9450" y="6750"/>
                  </a:lnTo>
                  <a:lnTo>
                    <a:pt x="8550" y="8775"/>
                  </a:lnTo>
                  <a:lnTo>
                    <a:pt x="7200" y="9450"/>
                  </a:lnTo>
                  <a:lnTo>
                    <a:pt x="5400" y="11475"/>
                  </a:lnTo>
                  <a:lnTo>
                    <a:pt x="4500" y="12825"/>
                  </a:lnTo>
                  <a:lnTo>
                    <a:pt x="3150" y="15525"/>
                  </a:lnTo>
                  <a:lnTo>
                    <a:pt x="2250" y="16875"/>
                  </a:lnTo>
                  <a:lnTo>
                    <a:pt x="900" y="18900"/>
                  </a:lnTo>
                  <a:lnTo>
                    <a:pt x="0" y="21600"/>
                  </a:lnTo>
                  <a:close/>
                  <a:moveTo>
                    <a:pt x="0" y="21600"/>
                  </a:moveTo>
                </a:path>
              </a:pathLst>
            </a:custGeom>
            <a:solidFill>
              <a:srgbClr val="FFFFFF"/>
            </a:solidFill>
            <a:ln>
              <a:noFill/>
            </a:ln>
          </p:spPr>
          <p:txBody>
            <a:bodyPr lIns="0" tIns="0" rIns="0" bIns="0"/>
            <a:lstStyle/>
            <a:p>
              <a:pPr>
                <a:defRPr/>
              </a:pPr>
              <a:endParaRPr lang="en-US" sz="900">
                <a:latin typeface="+mn-lt"/>
              </a:endParaRPr>
            </a:p>
          </p:txBody>
        </p:sp>
        <p:sp>
          <p:nvSpPr>
            <p:cNvPr id="12" name="Freeform 286">
              <a:extLst>
                <a:ext uri="{FF2B5EF4-FFF2-40B4-BE49-F238E27FC236}">
                  <a16:creationId xmlns:a16="http://schemas.microsoft.com/office/drawing/2014/main" id="{5782D02F-439F-9915-03B2-6B6B70A6C25F}"/>
                </a:ext>
              </a:extLst>
            </p:cNvPr>
            <p:cNvSpPr>
              <a:spLocks/>
            </p:cNvSpPr>
            <p:nvPr/>
          </p:nvSpPr>
          <p:spPr bwMode="auto">
            <a:xfrm>
              <a:off x="45" y="10"/>
              <a:ext cx="28"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0" y="13050"/>
                  </a:moveTo>
                  <a:lnTo>
                    <a:pt x="0" y="10800"/>
                  </a:lnTo>
                  <a:lnTo>
                    <a:pt x="0" y="8550"/>
                  </a:lnTo>
                  <a:lnTo>
                    <a:pt x="0" y="6750"/>
                  </a:lnTo>
                  <a:lnTo>
                    <a:pt x="0" y="4500"/>
                  </a:lnTo>
                  <a:lnTo>
                    <a:pt x="831" y="4050"/>
                  </a:lnTo>
                  <a:lnTo>
                    <a:pt x="1246" y="3150"/>
                  </a:lnTo>
                  <a:lnTo>
                    <a:pt x="1662" y="2700"/>
                  </a:lnTo>
                  <a:lnTo>
                    <a:pt x="2492" y="2700"/>
                  </a:lnTo>
                  <a:lnTo>
                    <a:pt x="2908" y="2250"/>
                  </a:lnTo>
                  <a:lnTo>
                    <a:pt x="3323" y="1800"/>
                  </a:lnTo>
                  <a:lnTo>
                    <a:pt x="4569" y="1800"/>
                  </a:lnTo>
                  <a:lnTo>
                    <a:pt x="4985" y="900"/>
                  </a:lnTo>
                  <a:lnTo>
                    <a:pt x="5400" y="900"/>
                  </a:lnTo>
                  <a:lnTo>
                    <a:pt x="5815" y="900"/>
                  </a:lnTo>
                  <a:lnTo>
                    <a:pt x="6646" y="450"/>
                  </a:lnTo>
                  <a:lnTo>
                    <a:pt x="7062" y="450"/>
                  </a:lnTo>
                  <a:lnTo>
                    <a:pt x="7477" y="450"/>
                  </a:lnTo>
                  <a:lnTo>
                    <a:pt x="8723" y="0"/>
                  </a:lnTo>
                  <a:lnTo>
                    <a:pt x="9138" y="0"/>
                  </a:lnTo>
                  <a:lnTo>
                    <a:pt x="9554" y="0"/>
                  </a:lnTo>
                  <a:lnTo>
                    <a:pt x="10800" y="450"/>
                  </a:lnTo>
                  <a:lnTo>
                    <a:pt x="11215" y="450"/>
                  </a:lnTo>
                  <a:lnTo>
                    <a:pt x="12046" y="900"/>
                  </a:lnTo>
                  <a:lnTo>
                    <a:pt x="12877" y="1800"/>
                  </a:lnTo>
                  <a:lnTo>
                    <a:pt x="13292" y="1800"/>
                  </a:lnTo>
                  <a:lnTo>
                    <a:pt x="14123" y="2250"/>
                  </a:lnTo>
                  <a:lnTo>
                    <a:pt x="14954" y="2700"/>
                  </a:lnTo>
                  <a:lnTo>
                    <a:pt x="15785" y="3150"/>
                  </a:lnTo>
                  <a:lnTo>
                    <a:pt x="16200" y="4050"/>
                  </a:lnTo>
                  <a:lnTo>
                    <a:pt x="17031" y="4500"/>
                  </a:lnTo>
                  <a:lnTo>
                    <a:pt x="17862" y="4950"/>
                  </a:lnTo>
                  <a:lnTo>
                    <a:pt x="18277" y="5400"/>
                  </a:lnTo>
                  <a:lnTo>
                    <a:pt x="18692" y="6300"/>
                  </a:lnTo>
                  <a:lnTo>
                    <a:pt x="19108" y="6750"/>
                  </a:lnTo>
                  <a:lnTo>
                    <a:pt x="19938" y="6750"/>
                  </a:lnTo>
                  <a:lnTo>
                    <a:pt x="20354" y="8100"/>
                  </a:lnTo>
                  <a:lnTo>
                    <a:pt x="20769" y="10350"/>
                  </a:lnTo>
                  <a:lnTo>
                    <a:pt x="21600" y="13050"/>
                  </a:lnTo>
                  <a:lnTo>
                    <a:pt x="21600" y="16200"/>
                  </a:lnTo>
                  <a:lnTo>
                    <a:pt x="20354" y="18900"/>
                  </a:lnTo>
                  <a:lnTo>
                    <a:pt x="19938" y="19350"/>
                  </a:lnTo>
                  <a:lnTo>
                    <a:pt x="19108" y="19350"/>
                  </a:lnTo>
                  <a:lnTo>
                    <a:pt x="18692" y="19800"/>
                  </a:lnTo>
                  <a:lnTo>
                    <a:pt x="18277" y="19800"/>
                  </a:lnTo>
                  <a:lnTo>
                    <a:pt x="17862" y="20700"/>
                  </a:lnTo>
                  <a:lnTo>
                    <a:pt x="16615" y="20700"/>
                  </a:lnTo>
                  <a:lnTo>
                    <a:pt x="16200" y="20700"/>
                  </a:lnTo>
                  <a:lnTo>
                    <a:pt x="15785" y="20700"/>
                  </a:lnTo>
                  <a:lnTo>
                    <a:pt x="14954" y="21150"/>
                  </a:lnTo>
                  <a:lnTo>
                    <a:pt x="14538" y="21150"/>
                  </a:lnTo>
                  <a:lnTo>
                    <a:pt x="13292" y="21150"/>
                  </a:lnTo>
                  <a:lnTo>
                    <a:pt x="12877" y="21600"/>
                  </a:lnTo>
                  <a:lnTo>
                    <a:pt x="12462" y="21600"/>
                  </a:lnTo>
                  <a:lnTo>
                    <a:pt x="12046" y="21600"/>
                  </a:lnTo>
                  <a:lnTo>
                    <a:pt x="11215" y="21600"/>
                  </a:lnTo>
                  <a:lnTo>
                    <a:pt x="10800" y="21600"/>
                  </a:lnTo>
                  <a:lnTo>
                    <a:pt x="9554" y="21150"/>
                  </a:lnTo>
                  <a:lnTo>
                    <a:pt x="9138" y="20700"/>
                  </a:lnTo>
                  <a:lnTo>
                    <a:pt x="8723" y="19800"/>
                  </a:lnTo>
                  <a:lnTo>
                    <a:pt x="8308" y="19350"/>
                  </a:lnTo>
                  <a:lnTo>
                    <a:pt x="7477" y="18900"/>
                  </a:lnTo>
                  <a:lnTo>
                    <a:pt x="6646" y="18450"/>
                  </a:lnTo>
                  <a:lnTo>
                    <a:pt x="5815" y="17550"/>
                  </a:lnTo>
                  <a:lnTo>
                    <a:pt x="5400" y="17100"/>
                  </a:lnTo>
                  <a:lnTo>
                    <a:pt x="4569" y="16650"/>
                  </a:lnTo>
                  <a:lnTo>
                    <a:pt x="3738" y="16200"/>
                  </a:lnTo>
                  <a:lnTo>
                    <a:pt x="3323" y="15300"/>
                  </a:lnTo>
                  <a:lnTo>
                    <a:pt x="2908" y="15300"/>
                  </a:lnTo>
                  <a:lnTo>
                    <a:pt x="2492" y="14850"/>
                  </a:lnTo>
                  <a:lnTo>
                    <a:pt x="1662" y="14400"/>
                  </a:lnTo>
                  <a:lnTo>
                    <a:pt x="831" y="13500"/>
                  </a:lnTo>
                  <a:lnTo>
                    <a:pt x="0" y="13050"/>
                  </a:lnTo>
                  <a:close/>
                  <a:moveTo>
                    <a:pt x="0" y="13050"/>
                  </a:moveTo>
                </a:path>
              </a:pathLst>
            </a:custGeom>
            <a:solidFill>
              <a:srgbClr val="FFFFFF"/>
            </a:solidFill>
            <a:ln>
              <a:noFill/>
            </a:ln>
          </p:spPr>
          <p:txBody>
            <a:bodyPr lIns="0" tIns="0" rIns="0" bIns="0"/>
            <a:lstStyle/>
            <a:p>
              <a:pPr>
                <a:defRPr/>
              </a:pPr>
              <a:endParaRPr lang="en-US" sz="900">
                <a:latin typeface="+mn-lt"/>
              </a:endParaRPr>
            </a:p>
          </p:txBody>
        </p:sp>
        <p:sp>
          <p:nvSpPr>
            <p:cNvPr id="13" name="Freeform 287">
              <a:extLst>
                <a:ext uri="{FF2B5EF4-FFF2-40B4-BE49-F238E27FC236}">
                  <a16:creationId xmlns:a16="http://schemas.microsoft.com/office/drawing/2014/main" id="{6DD781B1-EB2B-F59D-DDB4-8FD9732E5D61}"/>
                </a:ext>
              </a:extLst>
            </p:cNvPr>
            <p:cNvSpPr>
              <a:spLocks/>
            </p:cNvSpPr>
            <p:nvPr/>
          </p:nvSpPr>
          <p:spPr bwMode="auto">
            <a:xfrm>
              <a:off x="52" y="4"/>
              <a:ext cx="29"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082" y="7005"/>
                  </a:moveTo>
                  <a:lnTo>
                    <a:pt x="5506" y="7005"/>
                  </a:lnTo>
                  <a:lnTo>
                    <a:pt x="6776" y="8173"/>
                  </a:lnTo>
                  <a:lnTo>
                    <a:pt x="7200" y="8173"/>
                  </a:lnTo>
                  <a:lnTo>
                    <a:pt x="7624" y="8757"/>
                  </a:lnTo>
                  <a:lnTo>
                    <a:pt x="8047" y="8757"/>
                  </a:lnTo>
                  <a:lnTo>
                    <a:pt x="9318" y="9341"/>
                  </a:lnTo>
                  <a:lnTo>
                    <a:pt x="9741" y="10508"/>
                  </a:lnTo>
                  <a:lnTo>
                    <a:pt x="10588" y="11092"/>
                  </a:lnTo>
                  <a:lnTo>
                    <a:pt x="11435" y="11676"/>
                  </a:lnTo>
                  <a:lnTo>
                    <a:pt x="11859" y="12259"/>
                  </a:lnTo>
                  <a:lnTo>
                    <a:pt x="12706" y="13427"/>
                  </a:lnTo>
                  <a:lnTo>
                    <a:pt x="13553" y="14011"/>
                  </a:lnTo>
                  <a:lnTo>
                    <a:pt x="13976" y="14595"/>
                  </a:lnTo>
                  <a:lnTo>
                    <a:pt x="14824" y="15178"/>
                  </a:lnTo>
                  <a:lnTo>
                    <a:pt x="15247" y="16346"/>
                  </a:lnTo>
                  <a:lnTo>
                    <a:pt x="16518" y="17514"/>
                  </a:lnTo>
                  <a:lnTo>
                    <a:pt x="16941" y="17514"/>
                  </a:lnTo>
                  <a:lnTo>
                    <a:pt x="17365" y="17514"/>
                  </a:lnTo>
                  <a:lnTo>
                    <a:pt x="18635" y="18681"/>
                  </a:lnTo>
                  <a:lnTo>
                    <a:pt x="19059" y="18681"/>
                  </a:lnTo>
                  <a:lnTo>
                    <a:pt x="19482" y="19265"/>
                  </a:lnTo>
                  <a:lnTo>
                    <a:pt x="20329" y="19849"/>
                  </a:lnTo>
                  <a:lnTo>
                    <a:pt x="21176" y="20432"/>
                  </a:lnTo>
                  <a:lnTo>
                    <a:pt x="21600" y="21600"/>
                  </a:lnTo>
                  <a:lnTo>
                    <a:pt x="20753" y="18681"/>
                  </a:lnTo>
                  <a:lnTo>
                    <a:pt x="19482" y="16930"/>
                  </a:lnTo>
                  <a:lnTo>
                    <a:pt x="18635" y="14595"/>
                  </a:lnTo>
                  <a:lnTo>
                    <a:pt x="17365" y="12259"/>
                  </a:lnTo>
                  <a:lnTo>
                    <a:pt x="15671" y="10508"/>
                  </a:lnTo>
                  <a:lnTo>
                    <a:pt x="13976" y="8757"/>
                  </a:lnTo>
                  <a:lnTo>
                    <a:pt x="13129" y="7005"/>
                  </a:lnTo>
                  <a:lnTo>
                    <a:pt x="11435" y="5838"/>
                  </a:lnTo>
                  <a:lnTo>
                    <a:pt x="9741" y="5254"/>
                  </a:lnTo>
                  <a:lnTo>
                    <a:pt x="8047" y="3503"/>
                  </a:lnTo>
                  <a:lnTo>
                    <a:pt x="7200" y="2919"/>
                  </a:lnTo>
                  <a:lnTo>
                    <a:pt x="5506" y="1751"/>
                  </a:lnTo>
                  <a:lnTo>
                    <a:pt x="3812" y="1168"/>
                  </a:lnTo>
                  <a:lnTo>
                    <a:pt x="2965" y="584"/>
                  </a:lnTo>
                  <a:lnTo>
                    <a:pt x="1694" y="0"/>
                  </a:lnTo>
                  <a:lnTo>
                    <a:pt x="0" y="0"/>
                  </a:lnTo>
                  <a:lnTo>
                    <a:pt x="1271" y="584"/>
                  </a:lnTo>
                  <a:lnTo>
                    <a:pt x="1694" y="1168"/>
                  </a:lnTo>
                  <a:lnTo>
                    <a:pt x="2118" y="1751"/>
                  </a:lnTo>
                  <a:lnTo>
                    <a:pt x="2965" y="2919"/>
                  </a:lnTo>
                  <a:lnTo>
                    <a:pt x="3388" y="3503"/>
                  </a:lnTo>
                  <a:lnTo>
                    <a:pt x="3812" y="5254"/>
                  </a:lnTo>
                  <a:lnTo>
                    <a:pt x="4235" y="5838"/>
                  </a:lnTo>
                  <a:lnTo>
                    <a:pt x="5082" y="7005"/>
                  </a:lnTo>
                  <a:close/>
                  <a:moveTo>
                    <a:pt x="5082" y="7005"/>
                  </a:moveTo>
                </a:path>
              </a:pathLst>
            </a:custGeom>
            <a:solidFill>
              <a:srgbClr val="FFFFFF"/>
            </a:solidFill>
            <a:ln>
              <a:noFill/>
            </a:ln>
          </p:spPr>
          <p:txBody>
            <a:bodyPr lIns="0" tIns="0" rIns="0" bIns="0"/>
            <a:lstStyle/>
            <a:p>
              <a:pPr>
                <a:defRPr/>
              </a:pPr>
              <a:endParaRPr lang="en-US" sz="900">
                <a:latin typeface="+mn-lt"/>
              </a:endParaRPr>
            </a:p>
          </p:txBody>
        </p:sp>
        <p:sp>
          <p:nvSpPr>
            <p:cNvPr id="14" name="Freeform 288">
              <a:extLst>
                <a:ext uri="{FF2B5EF4-FFF2-40B4-BE49-F238E27FC236}">
                  <a16:creationId xmlns:a16="http://schemas.microsoft.com/office/drawing/2014/main" id="{DD542C28-38E8-E5F4-1555-EA545D650D39}"/>
                </a:ext>
              </a:extLst>
            </p:cNvPr>
            <p:cNvSpPr>
              <a:spLocks/>
            </p:cNvSpPr>
            <p:nvPr/>
          </p:nvSpPr>
          <p:spPr bwMode="auto">
            <a:xfrm>
              <a:off x="54" y="33"/>
              <a:ext cx="26" cy="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13912"/>
                  </a:moveTo>
                  <a:lnTo>
                    <a:pt x="460" y="12447"/>
                  </a:lnTo>
                  <a:lnTo>
                    <a:pt x="1379" y="10983"/>
                  </a:lnTo>
                  <a:lnTo>
                    <a:pt x="1838" y="9519"/>
                  </a:lnTo>
                  <a:lnTo>
                    <a:pt x="2298" y="8054"/>
                  </a:lnTo>
                  <a:lnTo>
                    <a:pt x="2757" y="6590"/>
                  </a:lnTo>
                  <a:lnTo>
                    <a:pt x="2757" y="5492"/>
                  </a:lnTo>
                  <a:lnTo>
                    <a:pt x="3677" y="4027"/>
                  </a:lnTo>
                  <a:lnTo>
                    <a:pt x="4136" y="2563"/>
                  </a:lnTo>
                  <a:lnTo>
                    <a:pt x="4596" y="2563"/>
                  </a:lnTo>
                  <a:lnTo>
                    <a:pt x="5515" y="2197"/>
                  </a:lnTo>
                  <a:lnTo>
                    <a:pt x="5974" y="2197"/>
                  </a:lnTo>
                  <a:lnTo>
                    <a:pt x="6434" y="2197"/>
                  </a:lnTo>
                  <a:lnTo>
                    <a:pt x="7813" y="2197"/>
                  </a:lnTo>
                  <a:lnTo>
                    <a:pt x="8272" y="1464"/>
                  </a:lnTo>
                  <a:lnTo>
                    <a:pt x="8732" y="1464"/>
                  </a:lnTo>
                  <a:lnTo>
                    <a:pt x="9651" y="1464"/>
                  </a:lnTo>
                  <a:lnTo>
                    <a:pt x="10570" y="1098"/>
                  </a:lnTo>
                  <a:lnTo>
                    <a:pt x="11030" y="1098"/>
                  </a:lnTo>
                  <a:lnTo>
                    <a:pt x="11949" y="1098"/>
                  </a:lnTo>
                  <a:lnTo>
                    <a:pt x="12409" y="732"/>
                  </a:lnTo>
                  <a:lnTo>
                    <a:pt x="12868" y="732"/>
                  </a:lnTo>
                  <a:lnTo>
                    <a:pt x="14247" y="732"/>
                  </a:lnTo>
                  <a:lnTo>
                    <a:pt x="14706" y="0"/>
                  </a:lnTo>
                  <a:lnTo>
                    <a:pt x="15166" y="0"/>
                  </a:lnTo>
                  <a:lnTo>
                    <a:pt x="16545" y="1098"/>
                  </a:lnTo>
                  <a:lnTo>
                    <a:pt x="17464" y="2197"/>
                  </a:lnTo>
                  <a:lnTo>
                    <a:pt x="18383" y="2929"/>
                  </a:lnTo>
                  <a:lnTo>
                    <a:pt x="18843" y="4393"/>
                  </a:lnTo>
                  <a:lnTo>
                    <a:pt x="20221" y="5492"/>
                  </a:lnTo>
                  <a:lnTo>
                    <a:pt x="20681" y="6224"/>
                  </a:lnTo>
                  <a:lnTo>
                    <a:pt x="21140" y="7688"/>
                  </a:lnTo>
                  <a:lnTo>
                    <a:pt x="21600" y="8420"/>
                  </a:lnTo>
                  <a:lnTo>
                    <a:pt x="21600" y="9885"/>
                  </a:lnTo>
                  <a:lnTo>
                    <a:pt x="21600" y="11349"/>
                  </a:lnTo>
                  <a:lnTo>
                    <a:pt x="21600" y="12447"/>
                  </a:lnTo>
                  <a:lnTo>
                    <a:pt x="21140" y="13912"/>
                  </a:lnTo>
                  <a:lnTo>
                    <a:pt x="20681" y="15010"/>
                  </a:lnTo>
                  <a:lnTo>
                    <a:pt x="20221" y="16108"/>
                  </a:lnTo>
                  <a:lnTo>
                    <a:pt x="19302" y="17573"/>
                  </a:lnTo>
                  <a:lnTo>
                    <a:pt x="18383" y="19037"/>
                  </a:lnTo>
                  <a:lnTo>
                    <a:pt x="17464" y="19403"/>
                  </a:lnTo>
                  <a:lnTo>
                    <a:pt x="17004" y="19403"/>
                  </a:lnTo>
                  <a:lnTo>
                    <a:pt x="16085" y="19769"/>
                  </a:lnTo>
                  <a:lnTo>
                    <a:pt x="15166" y="20136"/>
                  </a:lnTo>
                  <a:lnTo>
                    <a:pt x="14706" y="20136"/>
                  </a:lnTo>
                  <a:lnTo>
                    <a:pt x="14247" y="20868"/>
                  </a:lnTo>
                  <a:lnTo>
                    <a:pt x="12868" y="20868"/>
                  </a:lnTo>
                  <a:lnTo>
                    <a:pt x="12409" y="21234"/>
                  </a:lnTo>
                  <a:lnTo>
                    <a:pt x="11949" y="21234"/>
                  </a:lnTo>
                  <a:lnTo>
                    <a:pt x="11030" y="21234"/>
                  </a:lnTo>
                  <a:lnTo>
                    <a:pt x="10111" y="21234"/>
                  </a:lnTo>
                  <a:lnTo>
                    <a:pt x="9651" y="21234"/>
                  </a:lnTo>
                  <a:lnTo>
                    <a:pt x="8272" y="21600"/>
                  </a:lnTo>
                  <a:lnTo>
                    <a:pt x="7813" y="21600"/>
                  </a:lnTo>
                  <a:lnTo>
                    <a:pt x="6434" y="21600"/>
                  </a:lnTo>
                  <a:lnTo>
                    <a:pt x="5974" y="21600"/>
                  </a:lnTo>
                  <a:lnTo>
                    <a:pt x="5515" y="20868"/>
                  </a:lnTo>
                  <a:lnTo>
                    <a:pt x="5515" y="19769"/>
                  </a:lnTo>
                  <a:lnTo>
                    <a:pt x="4136" y="19037"/>
                  </a:lnTo>
                  <a:lnTo>
                    <a:pt x="3677" y="17573"/>
                  </a:lnTo>
                  <a:lnTo>
                    <a:pt x="2298" y="16475"/>
                  </a:lnTo>
                  <a:lnTo>
                    <a:pt x="1838" y="15742"/>
                  </a:lnTo>
                  <a:lnTo>
                    <a:pt x="460" y="14644"/>
                  </a:lnTo>
                  <a:lnTo>
                    <a:pt x="0" y="13912"/>
                  </a:lnTo>
                  <a:close/>
                  <a:moveTo>
                    <a:pt x="0" y="13912"/>
                  </a:moveTo>
                </a:path>
              </a:pathLst>
            </a:custGeom>
            <a:solidFill>
              <a:srgbClr val="FFFFFF"/>
            </a:solidFill>
            <a:ln>
              <a:noFill/>
            </a:ln>
          </p:spPr>
          <p:txBody>
            <a:bodyPr lIns="0" tIns="0" rIns="0" bIns="0"/>
            <a:lstStyle/>
            <a:p>
              <a:pPr>
                <a:defRPr/>
              </a:pPr>
              <a:endParaRPr lang="en-US" sz="900">
                <a:latin typeface="+mn-lt"/>
              </a:endParaRPr>
            </a:p>
          </p:txBody>
        </p:sp>
        <p:sp>
          <p:nvSpPr>
            <p:cNvPr id="15" name="Freeform 289">
              <a:extLst>
                <a:ext uri="{FF2B5EF4-FFF2-40B4-BE49-F238E27FC236}">
                  <a16:creationId xmlns:a16="http://schemas.microsoft.com/office/drawing/2014/main" id="{D8B75889-AB61-76CE-217A-26414BA8838F}"/>
                </a:ext>
              </a:extLst>
            </p:cNvPr>
            <p:cNvSpPr>
              <a:spLocks/>
            </p:cNvSpPr>
            <p:nvPr/>
          </p:nvSpPr>
          <p:spPr bwMode="auto">
            <a:xfrm>
              <a:off x="28" y="53"/>
              <a:ext cx="32"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1600" y="10560"/>
                  </a:moveTo>
                  <a:lnTo>
                    <a:pt x="21234" y="9120"/>
                  </a:lnTo>
                  <a:lnTo>
                    <a:pt x="20868" y="7680"/>
                  </a:lnTo>
                  <a:lnTo>
                    <a:pt x="20136" y="6240"/>
                  </a:lnTo>
                  <a:lnTo>
                    <a:pt x="19769" y="4800"/>
                  </a:lnTo>
                  <a:lnTo>
                    <a:pt x="19403" y="3840"/>
                  </a:lnTo>
                  <a:lnTo>
                    <a:pt x="18305" y="2400"/>
                  </a:lnTo>
                  <a:lnTo>
                    <a:pt x="17939" y="960"/>
                  </a:lnTo>
                  <a:lnTo>
                    <a:pt x="16841" y="0"/>
                  </a:lnTo>
                  <a:lnTo>
                    <a:pt x="16475" y="0"/>
                  </a:lnTo>
                  <a:lnTo>
                    <a:pt x="15742" y="0"/>
                  </a:lnTo>
                  <a:lnTo>
                    <a:pt x="15010" y="0"/>
                  </a:lnTo>
                  <a:lnTo>
                    <a:pt x="14278" y="480"/>
                  </a:lnTo>
                  <a:lnTo>
                    <a:pt x="13912" y="480"/>
                  </a:lnTo>
                  <a:lnTo>
                    <a:pt x="12814" y="480"/>
                  </a:lnTo>
                  <a:lnTo>
                    <a:pt x="12447" y="480"/>
                  </a:lnTo>
                  <a:lnTo>
                    <a:pt x="11349" y="480"/>
                  </a:lnTo>
                  <a:lnTo>
                    <a:pt x="10617" y="480"/>
                  </a:lnTo>
                  <a:lnTo>
                    <a:pt x="9885" y="480"/>
                  </a:lnTo>
                  <a:lnTo>
                    <a:pt x="9153" y="480"/>
                  </a:lnTo>
                  <a:lnTo>
                    <a:pt x="8420" y="480"/>
                  </a:lnTo>
                  <a:lnTo>
                    <a:pt x="7688" y="480"/>
                  </a:lnTo>
                  <a:lnTo>
                    <a:pt x="6590" y="480"/>
                  </a:lnTo>
                  <a:lnTo>
                    <a:pt x="5858" y="480"/>
                  </a:lnTo>
                  <a:lnTo>
                    <a:pt x="5492" y="0"/>
                  </a:lnTo>
                  <a:lnTo>
                    <a:pt x="4393" y="960"/>
                  </a:lnTo>
                  <a:lnTo>
                    <a:pt x="4027" y="2400"/>
                  </a:lnTo>
                  <a:lnTo>
                    <a:pt x="3295" y="3840"/>
                  </a:lnTo>
                  <a:lnTo>
                    <a:pt x="2563" y="4320"/>
                  </a:lnTo>
                  <a:lnTo>
                    <a:pt x="2197" y="4800"/>
                  </a:lnTo>
                  <a:lnTo>
                    <a:pt x="1464" y="6240"/>
                  </a:lnTo>
                  <a:lnTo>
                    <a:pt x="1098" y="7200"/>
                  </a:lnTo>
                  <a:lnTo>
                    <a:pt x="0" y="8640"/>
                  </a:lnTo>
                  <a:lnTo>
                    <a:pt x="732" y="9600"/>
                  </a:lnTo>
                  <a:lnTo>
                    <a:pt x="1464" y="11520"/>
                  </a:lnTo>
                  <a:lnTo>
                    <a:pt x="2197" y="13440"/>
                  </a:lnTo>
                  <a:lnTo>
                    <a:pt x="2563" y="14880"/>
                  </a:lnTo>
                  <a:lnTo>
                    <a:pt x="2929" y="16320"/>
                  </a:lnTo>
                  <a:lnTo>
                    <a:pt x="4027" y="17760"/>
                  </a:lnTo>
                  <a:lnTo>
                    <a:pt x="4759" y="19200"/>
                  </a:lnTo>
                  <a:lnTo>
                    <a:pt x="5492" y="20640"/>
                  </a:lnTo>
                  <a:lnTo>
                    <a:pt x="6224" y="20640"/>
                  </a:lnTo>
                  <a:lnTo>
                    <a:pt x="6590" y="20640"/>
                  </a:lnTo>
                  <a:lnTo>
                    <a:pt x="7688" y="20640"/>
                  </a:lnTo>
                  <a:lnTo>
                    <a:pt x="8420" y="20640"/>
                  </a:lnTo>
                  <a:lnTo>
                    <a:pt x="9153" y="21600"/>
                  </a:lnTo>
                  <a:lnTo>
                    <a:pt x="9885" y="21600"/>
                  </a:lnTo>
                  <a:lnTo>
                    <a:pt x="10617" y="21600"/>
                  </a:lnTo>
                  <a:lnTo>
                    <a:pt x="11349" y="21600"/>
                  </a:lnTo>
                  <a:lnTo>
                    <a:pt x="11715" y="21600"/>
                  </a:lnTo>
                  <a:lnTo>
                    <a:pt x="12814" y="21600"/>
                  </a:lnTo>
                  <a:lnTo>
                    <a:pt x="13180" y="20640"/>
                  </a:lnTo>
                  <a:lnTo>
                    <a:pt x="14278" y="20640"/>
                  </a:lnTo>
                  <a:lnTo>
                    <a:pt x="14644" y="20640"/>
                  </a:lnTo>
                  <a:lnTo>
                    <a:pt x="15742" y="20640"/>
                  </a:lnTo>
                  <a:lnTo>
                    <a:pt x="16475" y="20640"/>
                  </a:lnTo>
                  <a:lnTo>
                    <a:pt x="16841" y="20160"/>
                  </a:lnTo>
                  <a:lnTo>
                    <a:pt x="17939" y="19200"/>
                  </a:lnTo>
                  <a:lnTo>
                    <a:pt x="19037" y="17760"/>
                  </a:lnTo>
                  <a:lnTo>
                    <a:pt x="19403" y="16320"/>
                  </a:lnTo>
                  <a:lnTo>
                    <a:pt x="19769" y="15840"/>
                  </a:lnTo>
                  <a:lnTo>
                    <a:pt x="20136" y="14880"/>
                  </a:lnTo>
                  <a:lnTo>
                    <a:pt x="20868" y="13440"/>
                  </a:lnTo>
                  <a:lnTo>
                    <a:pt x="21234" y="12000"/>
                  </a:lnTo>
                  <a:lnTo>
                    <a:pt x="21600" y="10560"/>
                  </a:lnTo>
                  <a:close/>
                  <a:moveTo>
                    <a:pt x="21600" y="10560"/>
                  </a:moveTo>
                </a:path>
              </a:pathLst>
            </a:custGeom>
            <a:solidFill>
              <a:srgbClr val="FFFFFF"/>
            </a:solidFill>
            <a:ln>
              <a:noFill/>
            </a:ln>
          </p:spPr>
          <p:txBody>
            <a:bodyPr lIns="0" tIns="0" rIns="0" bIns="0"/>
            <a:lstStyle/>
            <a:p>
              <a:pPr>
                <a:defRPr/>
              </a:pPr>
              <a:endParaRPr lang="en-US" sz="900">
                <a:latin typeface="+mn-lt"/>
              </a:endParaRPr>
            </a:p>
          </p:txBody>
        </p:sp>
        <p:sp>
          <p:nvSpPr>
            <p:cNvPr id="16" name="Freeform 290">
              <a:extLst>
                <a:ext uri="{FF2B5EF4-FFF2-40B4-BE49-F238E27FC236}">
                  <a16:creationId xmlns:a16="http://schemas.microsoft.com/office/drawing/2014/main" id="{F4DFF86A-7D2D-86AF-0EDD-B659F63FF41A}"/>
                </a:ext>
              </a:extLst>
            </p:cNvPr>
            <p:cNvSpPr>
              <a:spLocks/>
            </p:cNvSpPr>
            <p:nvPr/>
          </p:nvSpPr>
          <p:spPr bwMode="auto">
            <a:xfrm>
              <a:off x="2" y="37"/>
              <a:ext cx="11" cy="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18655" y="14057"/>
                  </a:moveTo>
                  <a:lnTo>
                    <a:pt x="16691" y="12686"/>
                  </a:lnTo>
                  <a:lnTo>
                    <a:pt x="14727" y="11314"/>
                  </a:lnTo>
                  <a:lnTo>
                    <a:pt x="13745" y="10286"/>
                  </a:lnTo>
                  <a:lnTo>
                    <a:pt x="11782" y="8914"/>
                  </a:lnTo>
                  <a:lnTo>
                    <a:pt x="9818" y="7543"/>
                  </a:lnTo>
                  <a:lnTo>
                    <a:pt x="8836" y="6171"/>
                  </a:lnTo>
                  <a:lnTo>
                    <a:pt x="8836" y="4800"/>
                  </a:lnTo>
                  <a:lnTo>
                    <a:pt x="7855" y="3429"/>
                  </a:lnTo>
                  <a:lnTo>
                    <a:pt x="6873" y="3086"/>
                  </a:lnTo>
                  <a:lnTo>
                    <a:pt x="4909" y="2743"/>
                  </a:lnTo>
                  <a:lnTo>
                    <a:pt x="4909" y="2400"/>
                  </a:lnTo>
                  <a:lnTo>
                    <a:pt x="3927" y="1714"/>
                  </a:lnTo>
                  <a:lnTo>
                    <a:pt x="2945" y="1371"/>
                  </a:lnTo>
                  <a:lnTo>
                    <a:pt x="982" y="343"/>
                  </a:lnTo>
                  <a:lnTo>
                    <a:pt x="0" y="0"/>
                  </a:lnTo>
                  <a:lnTo>
                    <a:pt x="0" y="1714"/>
                  </a:lnTo>
                  <a:lnTo>
                    <a:pt x="0" y="3086"/>
                  </a:lnTo>
                  <a:lnTo>
                    <a:pt x="0" y="4800"/>
                  </a:lnTo>
                  <a:lnTo>
                    <a:pt x="0" y="6171"/>
                  </a:lnTo>
                  <a:lnTo>
                    <a:pt x="982" y="7543"/>
                  </a:lnTo>
                  <a:lnTo>
                    <a:pt x="2945" y="8914"/>
                  </a:lnTo>
                  <a:lnTo>
                    <a:pt x="2945" y="10286"/>
                  </a:lnTo>
                  <a:lnTo>
                    <a:pt x="3927" y="12000"/>
                  </a:lnTo>
                  <a:lnTo>
                    <a:pt x="4909" y="12686"/>
                  </a:lnTo>
                  <a:lnTo>
                    <a:pt x="7855" y="14057"/>
                  </a:lnTo>
                  <a:lnTo>
                    <a:pt x="8836" y="15429"/>
                  </a:lnTo>
                  <a:lnTo>
                    <a:pt x="9818" y="16800"/>
                  </a:lnTo>
                  <a:lnTo>
                    <a:pt x="12764" y="17486"/>
                  </a:lnTo>
                  <a:lnTo>
                    <a:pt x="14727" y="18857"/>
                  </a:lnTo>
                  <a:lnTo>
                    <a:pt x="17673" y="20229"/>
                  </a:lnTo>
                  <a:lnTo>
                    <a:pt x="21600" y="21600"/>
                  </a:lnTo>
                  <a:lnTo>
                    <a:pt x="20618" y="19200"/>
                  </a:lnTo>
                  <a:lnTo>
                    <a:pt x="20618" y="17486"/>
                  </a:lnTo>
                  <a:lnTo>
                    <a:pt x="18655" y="15771"/>
                  </a:lnTo>
                  <a:lnTo>
                    <a:pt x="18655" y="14057"/>
                  </a:lnTo>
                  <a:close/>
                  <a:moveTo>
                    <a:pt x="18655" y="14057"/>
                  </a:moveTo>
                </a:path>
              </a:pathLst>
            </a:custGeom>
            <a:solidFill>
              <a:srgbClr val="FFFFFF"/>
            </a:solidFill>
            <a:ln>
              <a:noFill/>
            </a:ln>
          </p:spPr>
          <p:txBody>
            <a:bodyPr lIns="0" tIns="0" rIns="0" bIns="0"/>
            <a:lstStyle/>
            <a:p>
              <a:pPr>
                <a:defRPr/>
              </a:pPr>
              <a:endParaRPr lang="en-US" sz="900">
                <a:latin typeface="+mn-lt"/>
              </a:endParaRPr>
            </a:p>
          </p:txBody>
        </p:sp>
        <p:sp>
          <p:nvSpPr>
            <p:cNvPr id="17" name="Freeform 291">
              <a:extLst>
                <a:ext uri="{FF2B5EF4-FFF2-40B4-BE49-F238E27FC236}">
                  <a16:creationId xmlns:a16="http://schemas.microsoft.com/office/drawing/2014/main" id="{82FE1E3F-A123-DE5C-4E4C-26007EE54208}"/>
                </a:ext>
              </a:extLst>
            </p:cNvPr>
            <p:cNvSpPr>
              <a:spLocks/>
            </p:cNvSpPr>
            <p:nvPr/>
          </p:nvSpPr>
          <p:spPr bwMode="auto">
            <a:xfrm>
              <a:off x="30" y="76"/>
              <a:ext cx="26"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3150" y="0"/>
                  </a:moveTo>
                  <a:lnTo>
                    <a:pt x="4500" y="0"/>
                  </a:lnTo>
                  <a:lnTo>
                    <a:pt x="5400" y="2160"/>
                  </a:lnTo>
                  <a:lnTo>
                    <a:pt x="6300" y="2160"/>
                  </a:lnTo>
                  <a:lnTo>
                    <a:pt x="7200" y="2160"/>
                  </a:lnTo>
                  <a:lnTo>
                    <a:pt x="8550" y="2160"/>
                  </a:lnTo>
                  <a:lnTo>
                    <a:pt x="9450" y="2160"/>
                  </a:lnTo>
                  <a:lnTo>
                    <a:pt x="10350" y="2160"/>
                  </a:lnTo>
                  <a:lnTo>
                    <a:pt x="11250" y="2160"/>
                  </a:lnTo>
                  <a:lnTo>
                    <a:pt x="12600" y="2160"/>
                  </a:lnTo>
                  <a:lnTo>
                    <a:pt x="13500" y="2160"/>
                  </a:lnTo>
                  <a:lnTo>
                    <a:pt x="14400" y="2160"/>
                  </a:lnTo>
                  <a:lnTo>
                    <a:pt x="15300" y="2160"/>
                  </a:lnTo>
                  <a:lnTo>
                    <a:pt x="15750" y="2160"/>
                  </a:lnTo>
                  <a:lnTo>
                    <a:pt x="17100" y="0"/>
                  </a:lnTo>
                  <a:lnTo>
                    <a:pt x="18000" y="0"/>
                  </a:lnTo>
                  <a:lnTo>
                    <a:pt x="18900" y="0"/>
                  </a:lnTo>
                  <a:lnTo>
                    <a:pt x="21600" y="12960"/>
                  </a:lnTo>
                  <a:lnTo>
                    <a:pt x="20700" y="15120"/>
                  </a:lnTo>
                  <a:lnTo>
                    <a:pt x="18900" y="19440"/>
                  </a:lnTo>
                  <a:lnTo>
                    <a:pt x="17550" y="19440"/>
                  </a:lnTo>
                  <a:lnTo>
                    <a:pt x="15750" y="21600"/>
                  </a:lnTo>
                  <a:lnTo>
                    <a:pt x="14400" y="21600"/>
                  </a:lnTo>
                  <a:lnTo>
                    <a:pt x="12600" y="21600"/>
                  </a:lnTo>
                  <a:lnTo>
                    <a:pt x="11250" y="21600"/>
                  </a:lnTo>
                  <a:lnTo>
                    <a:pt x="9450" y="21600"/>
                  </a:lnTo>
                  <a:lnTo>
                    <a:pt x="8550" y="21600"/>
                  </a:lnTo>
                  <a:lnTo>
                    <a:pt x="6750" y="21600"/>
                  </a:lnTo>
                  <a:lnTo>
                    <a:pt x="5400" y="21600"/>
                  </a:lnTo>
                  <a:lnTo>
                    <a:pt x="4050" y="19440"/>
                  </a:lnTo>
                  <a:lnTo>
                    <a:pt x="2700" y="19440"/>
                  </a:lnTo>
                  <a:lnTo>
                    <a:pt x="2250" y="15120"/>
                  </a:lnTo>
                  <a:lnTo>
                    <a:pt x="900" y="15120"/>
                  </a:lnTo>
                  <a:lnTo>
                    <a:pt x="0" y="12960"/>
                  </a:lnTo>
                  <a:lnTo>
                    <a:pt x="3150" y="0"/>
                  </a:lnTo>
                  <a:close/>
                  <a:moveTo>
                    <a:pt x="3150" y="0"/>
                  </a:moveTo>
                </a:path>
              </a:pathLst>
            </a:custGeom>
            <a:solidFill>
              <a:srgbClr val="FFFFFF"/>
            </a:solidFill>
            <a:ln>
              <a:noFill/>
            </a:ln>
          </p:spPr>
          <p:txBody>
            <a:bodyPr lIns="0" tIns="0" rIns="0" bIns="0"/>
            <a:lstStyle/>
            <a:p>
              <a:pPr>
                <a:defRPr/>
              </a:pPr>
              <a:endParaRPr lang="en-US" sz="900">
                <a:latin typeface="+mn-lt"/>
              </a:endParaRPr>
            </a:p>
          </p:txBody>
        </p:sp>
        <p:sp>
          <p:nvSpPr>
            <p:cNvPr id="18" name="Freeform 292">
              <a:extLst>
                <a:ext uri="{FF2B5EF4-FFF2-40B4-BE49-F238E27FC236}">
                  <a16:creationId xmlns:a16="http://schemas.microsoft.com/office/drawing/2014/main" id="{524D7383-4964-3824-5B2D-B37C99300257}"/>
                </a:ext>
              </a:extLst>
            </p:cNvPr>
            <p:cNvSpPr>
              <a:spLocks/>
            </p:cNvSpPr>
            <p:nvPr/>
          </p:nvSpPr>
          <p:spPr bwMode="auto">
            <a:xfrm>
              <a:off x="75" y="41"/>
              <a:ext cx="9" cy="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15894"/>
                  </a:moveTo>
                  <a:lnTo>
                    <a:pt x="3812" y="14672"/>
                  </a:lnTo>
                  <a:lnTo>
                    <a:pt x="5082" y="13042"/>
                  </a:lnTo>
                  <a:lnTo>
                    <a:pt x="6353" y="11411"/>
                  </a:lnTo>
                  <a:lnTo>
                    <a:pt x="7624" y="10189"/>
                  </a:lnTo>
                  <a:lnTo>
                    <a:pt x="10165" y="8558"/>
                  </a:lnTo>
                  <a:lnTo>
                    <a:pt x="10165" y="6928"/>
                  </a:lnTo>
                  <a:lnTo>
                    <a:pt x="11435" y="5706"/>
                  </a:lnTo>
                  <a:lnTo>
                    <a:pt x="11435" y="4075"/>
                  </a:lnTo>
                  <a:lnTo>
                    <a:pt x="12706" y="3668"/>
                  </a:lnTo>
                  <a:lnTo>
                    <a:pt x="13976" y="3260"/>
                  </a:lnTo>
                  <a:lnTo>
                    <a:pt x="16518" y="2853"/>
                  </a:lnTo>
                  <a:lnTo>
                    <a:pt x="17788" y="2038"/>
                  </a:lnTo>
                  <a:lnTo>
                    <a:pt x="17788" y="1630"/>
                  </a:lnTo>
                  <a:lnTo>
                    <a:pt x="19059" y="1223"/>
                  </a:lnTo>
                  <a:lnTo>
                    <a:pt x="21600" y="815"/>
                  </a:lnTo>
                  <a:lnTo>
                    <a:pt x="21600" y="0"/>
                  </a:lnTo>
                  <a:lnTo>
                    <a:pt x="21600" y="2853"/>
                  </a:lnTo>
                  <a:lnTo>
                    <a:pt x="21600" y="5298"/>
                  </a:lnTo>
                  <a:lnTo>
                    <a:pt x="19059" y="8558"/>
                  </a:lnTo>
                  <a:lnTo>
                    <a:pt x="17788" y="11004"/>
                  </a:lnTo>
                  <a:lnTo>
                    <a:pt x="13976" y="13857"/>
                  </a:lnTo>
                  <a:lnTo>
                    <a:pt x="11435" y="16302"/>
                  </a:lnTo>
                  <a:lnTo>
                    <a:pt x="6353" y="18747"/>
                  </a:lnTo>
                  <a:lnTo>
                    <a:pt x="0" y="21600"/>
                  </a:lnTo>
                  <a:lnTo>
                    <a:pt x="1271" y="19970"/>
                  </a:lnTo>
                  <a:lnTo>
                    <a:pt x="1271" y="18340"/>
                  </a:lnTo>
                  <a:lnTo>
                    <a:pt x="0" y="17117"/>
                  </a:lnTo>
                  <a:lnTo>
                    <a:pt x="0" y="15894"/>
                  </a:lnTo>
                  <a:close/>
                  <a:moveTo>
                    <a:pt x="0" y="15894"/>
                  </a:moveTo>
                </a:path>
              </a:pathLst>
            </a:custGeom>
            <a:solidFill>
              <a:srgbClr val="FFFFFF"/>
            </a:solidFill>
            <a:ln>
              <a:noFill/>
            </a:ln>
          </p:spPr>
          <p:txBody>
            <a:bodyPr lIns="0" tIns="0" rIns="0" bIns="0"/>
            <a:lstStyle/>
            <a:p>
              <a:pPr>
                <a:defRPr/>
              </a:pPr>
              <a:endParaRPr lang="en-US" sz="900">
                <a:latin typeface="+mn-lt"/>
              </a:endParaRPr>
            </a:p>
          </p:txBody>
        </p:sp>
      </p:grpSp>
      <p:sp>
        <p:nvSpPr>
          <p:cNvPr id="19" name="Decagon 18">
            <a:extLst>
              <a:ext uri="{FF2B5EF4-FFF2-40B4-BE49-F238E27FC236}">
                <a16:creationId xmlns:a16="http://schemas.microsoft.com/office/drawing/2014/main" id="{D01F457F-21A6-F2AB-171E-621FEA41DB0A}"/>
              </a:ext>
            </a:extLst>
          </p:cNvPr>
          <p:cNvSpPr/>
          <p:nvPr/>
        </p:nvSpPr>
        <p:spPr bwMode="auto">
          <a:xfrm>
            <a:off x="5153026" y="3860463"/>
            <a:ext cx="270206" cy="254336"/>
          </a:xfrm>
          <a:prstGeom prst="decagon">
            <a:avLst/>
          </a:prstGeom>
          <a:solidFill>
            <a:srgbClr val="FFC000"/>
          </a:solidFill>
          <a:ln>
            <a:solidFill>
              <a:schemeClr val="tx1"/>
            </a:solidFill>
          </a:ln>
          <a:effectLst>
            <a:glow rad="63500">
              <a:schemeClr val="accent2">
                <a:satMod val="175000"/>
                <a:alpha val="40000"/>
              </a:schemeClr>
            </a:glow>
          </a:effectLst>
        </p:spPr>
        <p:txBody>
          <a:bodyPr/>
          <a:lstStyle/>
          <a:p>
            <a:pPr eaLnBrk="1" hangingPunct="1">
              <a:defRPr/>
            </a:pPr>
            <a:r>
              <a:rPr lang="en-US" sz="900" b="1" dirty="0">
                <a:solidFill>
                  <a:schemeClr val="tx1"/>
                </a:solidFill>
                <a:latin typeface="+mn-lt"/>
                <a:sym typeface="Arial" charset="0"/>
              </a:rPr>
              <a:t>8</a:t>
            </a:r>
          </a:p>
        </p:txBody>
      </p:sp>
      <p:pic>
        <p:nvPicPr>
          <p:cNvPr id="20" name="Picture 2">
            <a:extLst>
              <a:ext uri="{FF2B5EF4-FFF2-40B4-BE49-F238E27FC236}">
                <a16:creationId xmlns:a16="http://schemas.microsoft.com/office/drawing/2014/main" id="{DFB494ED-5A8A-8CFC-B6F7-E802FBD29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163" y="3125788"/>
            <a:ext cx="27463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26">
            <a:extLst>
              <a:ext uri="{FF2B5EF4-FFF2-40B4-BE49-F238E27FC236}">
                <a16:creationId xmlns:a16="http://schemas.microsoft.com/office/drawing/2014/main" id="{7AB4C26D-F5F2-6600-8014-8995B3B6FD4A}"/>
              </a:ext>
            </a:extLst>
          </p:cNvPr>
          <p:cNvSpPr>
            <a:spLocks noChangeArrowheads="1"/>
          </p:cNvSpPr>
          <p:nvPr/>
        </p:nvSpPr>
        <p:spPr bwMode="auto">
          <a:xfrm>
            <a:off x="4689983" y="2234241"/>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G</a:t>
            </a:r>
          </a:p>
        </p:txBody>
      </p:sp>
      <p:sp>
        <p:nvSpPr>
          <p:cNvPr id="70" name="Oval 26">
            <a:extLst>
              <a:ext uri="{FF2B5EF4-FFF2-40B4-BE49-F238E27FC236}">
                <a16:creationId xmlns:a16="http://schemas.microsoft.com/office/drawing/2014/main" id="{85E69263-021A-849D-3B8A-72D0B2D9DDF0}"/>
              </a:ext>
            </a:extLst>
          </p:cNvPr>
          <p:cNvSpPr>
            <a:spLocks noChangeArrowheads="1"/>
          </p:cNvSpPr>
          <p:nvPr/>
        </p:nvSpPr>
        <p:spPr bwMode="auto">
          <a:xfrm>
            <a:off x="6639581" y="5658560"/>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A</a:t>
            </a:r>
          </a:p>
        </p:txBody>
      </p:sp>
      <p:sp>
        <p:nvSpPr>
          <p:cNvPr id="71" name="Oval 26">
            <a:extLst>
              <a:ext uri="{FF2B5EF4-FFF2-40B4-BE49-F238E27FC236}">
                <a16:creationId xmlns:a16="http://schemas.microsoft.com/office/drawing/2014/main" id="{A9F455D1-7733-49AF-B09F-95087E56D001}"/>
              </a:ext>
            </a:extLst>
          </p:cNvPr>
          <p:cNvSpPr>
            <a:spLocks noChangeArrowheads="1"/>
          </p:cNvSpPr>
          <p:nvPr/>
        </p:nvSpPr>
        <p:spPr bwMode="auto">
          <a:xfrm>
            <a:off x="7320362" y="4428503"/>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B</a:t>
            </a:r>
          </a:p>
        </p:txBody>
      </p:sp>
      <p:sp>
        <p:nvSpPr>
          <p:cNvPr id="72" name="Oval 26">
            <a:extLst>
              <a:ext uri="{FF2B5EF4-FFF2-40B4-BE49-F238E27FC236}">
                <a16:creationId xmlns:a16="http://schemas.microsoft.com/office/drawing/2014/main" id="{7BA9B147-E030-237C-77D4-3C43F303910D}"/>
              </a:ext>
            </a:extLst>
          </p:cNvPr>
          <p:cNvSpPr>
            <a:spLocks noChangeArrowheads="1"/>
          </p:cNvSpPr>
          <p:nvPr/>
        </p:nvSpPr>
        <p:spPr bwMode="auto">
          <a:xfrm>
            <a:off x="7240794" y="2886716"/>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C</a:t>
            </a:r>
          </a:p>
        </p:txBody>
      </p:sp>
      <p:sp>
        <p:nvSpPr>
          <p:cNvPr id="23" name="Oval 26">
            <a:extLst>
              <a:ext uri="{FF2B5EF4-FFF2-40B4-BE49-F238E27FC236}">
                <a16:creationId xmlns:a16="http://schemas.microsoft.com/office/drawing/2014/main" id="{EB82B81E-BE3A-7B73-B0FC-884EBBDDB2E3}"/>
              </a:ext>
            </a:extLst>
          </p:cNvPr>
          <p:cNvSpPr>
            <a:spLocks noChangeArrowheads="1"/>
          </p:cNvSpPr>
          <p:nvPr/>
        </p:nvSpPr>
        <p:spPr bwMode="auto">
          <a:xfrm>
            <a:off x="6695283" y="1631756"/>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D</a:t>
            </a:r>
          </a:p>
        </p:txBody>
      </p:sp>
      <p:sp>
        <p:nvSpPr>
          <p:cNvPr id="24" name="Oval 26">
            <a:extLst>
              <a:ext uri="{FF2B5EF4-FFF2-40B4-BE49-F238E27FC236}">
                <a16:creationId xmlns:a16="http://schemas.microsoft.com/office/drawing/2014/main" id="{42F7BEE6-621D-0D4F-F9A1-3A136134B90C}"/>
              </a:ext>
            </a:extLst>
          </p:cNvPr>
          <p:cNvSpPr>
            <a:spLocks noChangeArrowheads="1"/>
          </p:cNvSpPr>
          <p:nvPr/>
        </p:nvSpPr>
        <p:spPr bwMode="auto">
          <a:xfrm>
            <a:off x="5677988" y="3432167"/>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F</a:t>
            </a:r>
          </a:p>
        </p:txBody>
      </p:sp>
      <p:sp>
        <p:nvSpPr>
          <p:cNvPr id="25" name="Oval 26">
            <a:extLst>
              <a:ext uri="{FF2B5EF4-FFF2-40B4-BE49-F238E27FC236}">
                <a16:creationId xmlns:a16="http://schemas.microsoft.com/office/drawing/2014/main" id="{A7EDFA70-B7EB-9E3E-70A8-507C3389C729}"/>
              </a:ext>
            </a:extLst>
          </p:cNvPr>
          <p:cNvSpPr>
            <a:spLocks noChangeArrowheads="1"/>
          </p:cNvSpPr>
          <p:nvPr/>
        </p:nvSpPr>
        <p:spPr bwMode="auto">
          <a:xfrm>
            <a:off x="4816474" y="4728001"/>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E</a:t>
            </a:r>
          </a:p>
        </p:txBody>
      </p:sp>
      <p:sp>
        <p:nvSpPr>
          <p:cNvPr id="76" name="Oval 26">
            <a:extLst>
              <a:ext uri="{FF2B5EF4-FFF2-40B4-BE49-F238E27FC236}">
                <a16:creationId xmlns:a16="http://schemas.microsoft.com/office/drawing/2014/main" id="{2840B1E2-5DED-81C6-5C36-627BDD80C81B}"/>
              </a:ext>
            </a:extLst>
          </p:cNvPr>
          <p:cNvSpPr>
            <a:spLocks noChangeArrowheads="1"/>
          </p:cNvSpPr>
          <p:nvPr/>
        </p:nvSpPr>
        <p:spPr bwMode="auto">
          <a:xfrm>
            <a:off x="3306535" y="2179628"/>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j</a:t>
            </a:r>
          </a:p>
        </p:txBody>
      </p:sp>
      <p:sp>
        <p:nvSpPr>
          <p:cNvPr id="26" name="Oval 26">
            <a:extLst>
              <a:ext uri="{FF2B5EF4-FFF2-40B4-BE49-F238E27FC236}">
                <a16:creationId xmlns:a16="http://schemas.microsoft.com/office/drawing/2014/main" id="{DCF67F74-181F-7B78-294E-4962B0233F39}"/>
              </a:ext>
            </a:extLst>
          </p:cNvPr>
          <p:cNvSpPr>
            <a:spLocks noChangeArrowheads="1"/>
          </p:cNvSpPr>
          <p:nvPr/>
        </p:nvSpPr>
        <p:spPr bwMode="auto">
          <a:xfrm>
            <a:off x="3528580" y="3244918"/>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I</a:t>
            </a:r>
          </a:p>
        </p:txBody>
      </p:sp>
      <p:sp>
        <p:nvSpPr>
          <p:cNvPr id="27" name="Oval 26">
            <a:extLst>
              <a:ext uri="{FF2B5EF4-FFF2-40B4-BE49-F238E27FC236}">
                <a16:creationId xmlns:a16="http://schemas.microsoft.com/office/drawing/2014/main" id="{731EA6E4-9A88-BE4F-C992-53EE26F9B336}"/>
              </a:ext>
            </a:extLst>
          </p:cNvPr>
          <p:cNvSpPr>
            <a:spLocks noChangeArrowheads="1"/>
          </p:cNvSpPr>
          <p:nvPr/>
        </p:nvSpPr>
        <p:spPr bwMode="auto">
          <a:xfrm>
            <a:off x="3344863" y="4557379"/>
            <a:ext cx="270206" cy="287345"/>
          </a:xfrm>
          <a:prstGeom prst="ellipse">
            <a:avLst/>
          </a:prstGeom>
          <a:solidFill>
            <a:srgbClr val="FF0000"/>
          </a:soli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_tradnl" altLang="en-US" sz="900" dirty="0">
                <a:solidFill>
                  <a:schemeClr val="bg1"/>
                </a:solidFill>
                <a:highlight>
                  <a:srgbClr val="000000"/>
                </a:highlight>
                <a:latin typeface="+mn-lt"/>
              </a:rPr>
              <a:t>H</a:t>
            </a:r>
          </a:p>
        </p:txBody>
      </p:sp>
      <p:pic>
        <p:nvPicPr>
          <p:cNvPr id="80" name="Picture 2">
            <a:extLst>
              <a:ext uri="{FF2B5EF4-FFF2-40B4-BE49-F238E27FC236}">
                <a16:creationId xmlns:a16="http://schemas.microsoft.com/office/drawing/2014/main" id="{7E7FB424-3425-964A-4413-75A4F262AF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1338" y="3295650"/>
            <a:ext cx="3000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Decagon 90">
            <a:extLst>
              <a:ext uri="{FF2B5EF4-FFF2-40B4-BE49-F238E27FC236}">
                <a16:creationId xmlns:a16="http://schemas.microsoft.com/office/drawing/2014/main" id="{E8301992-3E41-0CF3-9493-A4E7F6B9899B}"/>
              </a:ext>
            </a:extLst>
          </p:cNvPr>
          <p:cNvSpPr/>
          <p:nvPr/>
        </p:nvSpPr>
        <p:spPr bwMode="auto">
          <a:xfrm>
            <a:off x="5511802" y="5122962"/>
            <a:ext cx="281875" cy="254336"/>
          </a:xfrm>
          <a:prstGeom prst="decagon">
            <a:avLst/>
          </a:prstGeom>
          <a:solidFill>
            <a:srgbClr val="FFFF00"/>
          </a:solidFill>
          <a:ln>
            <a:solidFill>
              <a:schemeClr val="tx1"/>
            </a:solidFill>
          </a:ln>
          <a:effectLst>
            <a:innerShdw blurRad="114300">
              <a:prstClr val="black"/>
            </a:innerShdw>
          </a:effectLst>
        </p:spPr>
        <p:txBody>
          <a:bodyPr/>
          <a:lstStyle/>
          <a:p>
            <a:pPr algn="ctr" eaLnBrk="1" hangingPunct="1">
              <a:defRPr/>
            </a:pPr>
            <a:r>
              <a:rPr lang="en-US" sz="900" b="1" dirty="0">
                <a:latin typeface="+mn-lt"/>
                <a:sym typeface="Arial" charset="0"/>
              </a:rPr>
              <a:t>7</a:t>
            </a:r>
          </a:p>
        </p:txBody>
      </p:sp>
      <p:sp>
        <p:nvSpPr>
          <p:cNvPr id="93" name="Decagon 92">
            <a:extLst>
              <a:ext uri="{FF2B5EF4-FFF2-40B4-BE49-F238E27FC236}">
                <a16:creationId xmlns:a16="http://schemas.microsoft.com/office/drawing/2014/main" id="{75937133-873F-8025-3963-B733A875E54E}"/>
              </a:ext>
            </a:extLst>
          </p:cNvPr>
          <p:cNvSpPr/>
          <p:nvPr/>
        </p:nvSpPr>
        <p:spPr bwMode="auto">
          <a:xfrm>
            <a:off x="6282746" y="4252823"/>
            <a:ext cx="273329" cy="250022"/>
          </a:xfrm>
          <a:prstGeom prst="decagon">
            <a:avLst/>
          </a:prstGeom>
          <a:solidFill>
            <a:srgbClr val="F99BF5"/>
          </a:solidFill>
          <a:ln>
            <a:solidFill>
              <a:schemeClr val="tx1"/>
            </a:solidFill>
          </a:ln>
          <a:effectLst>
            <a:glow rad="63500">
              <a:schemeClr val="accent2">
                <a:satMod val="175000"/>
                <a:alpha val="40000"/>
              </a:schemeClr>
            </a:glow>
          </a:effectLst>
        </p:spPr>
        <p:txBody>
          <a:bodyPr/>
          <a:lstStyle/>
          <a:p>
            <a:pPr eaLnBrk="1" hangingPunct="1">
              <a:defRPr/>
            </a:pPr>
            <a:r>
              <a:rPr lang="en-US" sz="900" b="1" dirty="0">
                <a:latin typeface="+mn-lt"/>
                <a:sym typeface="Arial" charset="0"/>
              </a:rPr>
              <a:t>9</a:t>
            </a:r>
          </a:p>
        </p:txBody>
      </p:sp>
      <p:sp>
        <p:nvSpPr>
          <p:cNvPr id="94" name="Decagon 93">
            <a:extLst>
              <a:ext uri="{FF2B5EF4-FFF2-40B4-BE49-F238E27FC236}">
                <a16:creationId xmlns:a16="http://schemas.microsoft.com/office/drawing/2014/main" id="{3930468F-E721-526B-883A-3C33EE475EDB}"/>
              </a:ext>
            </a:extLst>
          </p:cNvPr>
          <p:cNvSpPr/>
          <p:nvPr/>
        </p:nvSpPr>
        <p:spPr bwMode="auto">
          <a:xfrm>
            <a:off x="3933825" y="5201727"/>
            <a:ext cx="267239" cy="258793"/>
          </a:xfrm>
          <a:prstGeom prst="decagon">
            <a:avLst/>
          </a:prstGeom>
          <a:solidFill>
            <a:srgbClr val="FFC000"/>
          </a:solidFill>
          <a:ln>
            <a:solidFill>
              <a:schemeClr val="tx1"/>
            </a:solidFill>
          </a:ln>
          <a:effectLst>
            <a:innerShdw blurRad="114300">
              <a:prstClr val="black"/>
            </a:innerShdw>
          </a:effectLst>
        </p:spPr>
        <p:txBody>
          <a:bodyPr/>
          <a:lstStyle/>
          <a:p>
            <a:pPr algn="ctr" eaLnBrk="1" hangingPunct="1">
              <a:defRPr/>
            </a:pPr>
            <a:r>
              <a:rPr lang="en-US" sz="900" b="1" dirty="0">
                <a:latin typeface="+mn-lt"/>
                <a:sym typeface="Arial" charset="0"/>
              </a:rPr>
              <a:t>2</a:t>
            </a:r>
          </a:p>
        </p:txBody>
      </p:sp>
      <p:sp>
        <p:nvSpPr>
          <p:cNvPr id="95" name="Decagon 94">
            <a:extLst>
              <a:ext uri="{FF2B5EF4-FFF2-40B4-BE49-F238E27FC236}">
                <a16:creationId xmlns:a16="http://schemas.microsoft.com/office/drawing/2014/main" id="{83C82046-10B3-0338-7717-AFCEC6F4652E}"/>
              </a:ext>
            </a:extLst>
          </p:cNvPr>
          <p:cNvSpPr/>
          <p:nvPr/>
        </p:nvSpPr>
        <p:spPr bwMode="auto">
          <a:xfrm>
            <a:off x="6026150" y="3173413"/>
            <a:ext cx="304800" cy="284162"/>
          </a:xfrm>
          <a:prstGeom prst="decagon">
            <a:avLst/>
          </a:prstGeom>
          <a:solidFill>
            <a:schemeClr val="bg1">
              <a:lumMod val="40000"/>
              <a:lumOff val="60000"/>
            </a:schemeClr>
          </a:solidFill>
          <a:ln>
            <a:solidFill>
              <a:schemeClr val="tx1"/>
            </a:solidFill>
          </a:ln>
          <a:effectLst/>
        </p:spPr>
        <p:txBody>
          <a:bodyPr/>
          <a:lstStyle/>
          <a:p>
            <a:pPr eaLnBrk="1" hangingPunct="1">
              <a:defRPr/>
            </a:pPr>
            <a:r>
              <a:rPr lang="en-US" sz="700" b="1" spc="-150" dirty="0">
                <a:latin typeface="+mn-lt"/>
                <a:sym typeface="Arial" charset="0"/>
              </a:rPr>
              <a:t>10	</a:t>
            </a:r>
          </a:p>
        </p:txBody>
      </p:sp>
      <p:sp>
        <p:nvSpPr>
          <p:cNvPr id="98364" name="Rectangle 9">
            <a:extLst>
              <a:ext uri="{FF2B5EF4-FFF2-40B4-BE49-F238E27FC236}">
                <a16:creationId xmlns:a16="http://schemas.microsoft.com/office/drawing/2014/main" id="{CD3BF89D-E0C5-695D-69AE-60C1AAC2ED81}"/>
              </a:ext>
            </a:extLst>
          </p:cNvPr>
          <p:cNvSpPr>
            <a:spLocks/>
          </p:cNvSpPr>
          <p:nvPr/>
        </p:nvSpPr>
        <p:spPr bwMode="auto">
          <a:xfrm>
            <a:off x="1474788" y="1703388"/>
            <a:ext cx="1587500" cy="3513137"/>
          </a:xfrm>
          <a:prstGeom prst="rect">
            <a:avLst/>
          </a:prstGeom>
          <a:noFill/>
          <a:ln w="28575">
            <a:solidFill>
              <a:srgbClr val="FFFFFF"/>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ar-AE" altLang="en-US" sz="900">
              <a:solidFill>
                <a:srgbClr val="000000"/>
              </a:solidFill>
              <a:latin typeface="+mn-lt"/>
              <a:cs typeface="ヒラギノ角ゴ ProN W3" charset="0"/>
              <a:sym typeface="Arial" panose="020B0604020202020204" pitchFamily="34" charset="0"/>
            </a:endParaRPr>
          </a:p>
        </p:txBody>
      </p:sp>
      <p:sp>
        <p:nvSpPr>
          <p:cNvPr id="81" name="Decagon 80">
            <a:extLst>
              <a:ext uri="{FF2B5EF4-FFF2-40B4-BE49-F238E27FC236}">
                <a16:creationId xmlns:a16="http://schemas.microsoft.com/office/drawing/2014/main" id="{75590C9B-1449-C2E4-0238-118182B458B9}"/>
              </a:ext>
            </a:extLst>
          </p:cNvPr>
          <p:cNvSpPr/>
          <p:nvPr/>
        </p:nvSpPr>
        <p:spPr bwMode="auto">
          <a:xfrm>
            <a:off x="3272246" y="3510777"/>
            <a:ext cx="289695" cy="268245"/>
          </a:xfrm>
          <a:prstGeom prst="decagon">
            <a:avLst/>
          </a:prstGeom>
          <a:solidFill>
            <a:srgbClr val="00B0F0"/>
          </a:solidFill>
          <a:ln>
            <a:solidFill>
              <a:schemeClr val="tx1"/>
            </a:solidFill>
          </a:ln>
          <a:effectLst>
            <a:glow rad="63500">
              <a:schemeClr val="accent2">
                <a:satMod val="175000"/>
                <a:alpha val="40000"/>
              </a:schemeClr>
            </a:glow>
          </a:effectLst>
        </p:spPr>
        <p:txBody>
          <a:bodyPr/>
          <a:lstStyle/>
          <a:p>
            <a:pPr algn="ctr" eaLnBrk="1" hangingPunct="1">
              <a:defRPr/>
            </a:pPr>
            <a:r>
              <a:rPr lang="en-US" sz="900" b="1" dirty="0">
                <a:latin typeface="+mn-lt"/>
                <a:sym typeface="Arial" charset="0"/>
              </a:rPr>
              <a:t>6</a:t>
            </a:r>
          </a:p>
        </p:txBody>
      </p:sp>
      <p:sp>
        <p:nvSpPr>
          <p:cNvPr id="16441" name="TextBox 67">
            <a:extLst>
              <a:ext uri="{FF2B5EF4-FFF2-40B4-BE49-F238E27FC236}">
                <a16:creationId xmlns:a16="http://schemas.microsoft.com/office/drawing/2014/main" id="{8151B0CE-2437-8C8F-97C5-1B8CF6B1F6C3}"/>
              </a:ext>
            </a:extLst>
          </p:cNvPr>
          <p:cNvSpPr txBox="1">
            <a:spLocks noChangeArrowheads="1"/>
          </p:cNvSpPr>
          <p:nvPr/>
        </p:nvSpPr>
        <p:spPr bwMode="auto">
          <a:xfrm>
            <a:off x="77012" y="541018"/>
            <a:ext cx="1320800" cy="338554"/>
          </a:xfrm>
          <a:prstGeom prst="rect">
            <a:avLst/>
          </a:prstGeom>
          <a:solidFill>
            <a:srgbClr val="FFFFFF"/>
          </a:solidFill>
          <a:ln>
            <a:solidFill>
              <a:schemeClr val="tx1"/>
            </a:solid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600" dirty="0">
                <a:latin typeface="Arial Bold" panose="020B0704020202020204" pitchFamily="34" charset="0"/>
                <a:cs typeface="Arial Bold" panose="020B0704020202020204" pitchFamily="34" charset="0"/>
                <a:sym typeface="Arial Bold" panose="020B0704020202020204" pitchFamily="34" charset="0"/>
              </a:rPr>
              <a:t>Animation</a:t>
            </a:r>
            <a:endParaRPr lang="en-US" altLang="en-US" sz="1600" dirty="0"/>
          </a:p>
        </p:txBody>
      </p:sp>
      <p:sp>
        <p:nvSpPr>
          <p:cNvPr id="16442" name="Rectangle 13">
            <a:extLst>
              <a:ext uri="{FF2B5EF4-FFF2-40B4-BE49-F238E27FC236}">
                <a16:creationId xmlns:a16="http://schemas.microsoft.com/office/drawing/2014/main" id="{9A218D9C-0E2F-E51D-D9EA-3D39F81C0077}"/>
              </a:ext>
            </a:extLst>
          </p:cNvPr>
          <p:cNvSpPr>
            <a:spLocks noChangeArrowheads="1"/>
          </p:cNvSpPr>
          <p:nvPr/>
        </p:nvSpPr>
        <p:spPr bwMode="auto">
          <a:xfrm>
            <a:off x="1474788" y="152400"/>
            <a:ext cx="9264650" cy="346075"/>
          </a:xfrm>
          <a:prstGeom prst="rect">
            <a:avLst/>
          </a:prstGeom>
          <a:solidFill>
            <a:srgbClr val="FFFFFF"/>
          </a:solidFill>
          <a:ln w="12700">
            <a:solidFill>
              <a:schemeClr val="tx1"/>
            </a:solidFill>
            <a:miter lim="800000"/>
            <a:headEnd/>
            <a:tailEnd/>
          </a:ln>
        </p:spPr>
        <p:txBody>
          <a:bodyPr lIns="76200" tIns="76200" rIns="163731" bIns="762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1050"/>
              </a:spcBef>
              <a:buFontTx/>
              <a:buNone/>
            </a:pPr>
            <a:r>
              <a:rPr lang="en-US" altLang="en-US" sz="1200">
                <a:latin typeface="Arial Bold" panose="020B0704020202020204" pitchFamily="34" charset="0"/>
                <a:cs typeface="Arial Bold" panose="020B0704020202020204" pitchFamily="34" charset="0"/>
                <a:sym typeface="Arial Bold" panose="020B0704020202020204" pitchFamily="34" charset="0"/>
              </a:rPr>
              <a:t>More realistic showing opponent dropping back also as they would</a:t>
            </a:r>
          </a:p>
        </p:txBody>
      </p:sp>
      <p:sp>
        <p:nvSpPr>
          <p:cNvPr id="28" name="Decagon 27">
            <a:extLst>
              <a:ext uri="{FF2B5EF4-FFF2-40B4-BE49-F238E27FC236}">
                <a16:creationId xmlns:a16="http://schemas.microsoft.com/office/drawing/2014/main" id="{400ACFB5-D954-9F51-FC48-398403105C03}"/>
              </a:ext>
            </a:extLst>
          </p:cNvPr>
          <p:cNvSpPr/>
          <p:nvPr/>
        </p:nvSpPr>
        <p:spPr bwMode="auto">
          <a:xfrm>
            <a:off x="3814763" y="2673350"/>
            <a:ext cx="273050" cy="266700"/>
          </a:xfrm>
          <a:prstGeom prst="decagon">
            <a:avLst/>
          </a:prstGeom>
          <a:solidFill>
            <a:srgbClr val="7030A0"/>
          </a:solidFill>
          <a:ln>
            <a:solidFill>
              <a:schemeClr val="tx1"/>
            </a:solidFill>
          </a:ln>
          <a:effectLst/>
        </p:spPr>
        <p:txBody>
          <a:bodyPr/>
          <a:lstStyle/>
          <a:p>
            <a:pPr eaLnBrk="1" hangingPunct="1">
              <a:defRPr/>
            </a:pPr>
            <a:r>
              <a:rPr lang="en-US" sz="900" b="1" dirty="0">
                <a:solidFill>
                  <a:srgbClr val="FFFFFF"/>
                </a:solidFill>
                <a:latin typeface="+mn-lt"/>
                <a:sym typeface="Arial" charset="0"/>
              </a:rPr>
              <a:t>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3.125E-6 7.40741E-7 L 0.16328 0.04676 " pathEditMode="relative" rAng="0" ptsTypes="AA">
                                      <p:cBhvr>
                                        <p:cTn id="6" dur="2750" fill="hold"/>
                                        <p:tgtEl>
                                          <p:spTgt spid="22"/>
                                        </p:tgtEl>
                                        <p:attrNameLst>
                                          <p:attrName>ppt_x</p:attrName>
                                          <p:attrName>ppt_y</p:attrName>
                                        </p:attrNameLst>
                                      </p:cBhvr>
                                      <p:rCtr x="8164" y="2338"/>
                                    </p:animMotion>
                                  </p:childTnLst>
                                </p:cTn>
                              </p:par>
                              <p:par>
                                <p:cTn id="7" presetID="42" presetClass="path" presetSubtype="0" accel="50000" decel="50000" fill="hold" nodeType="withEffect">
                                  <p:stCondLst>
                                    <p:cond delay="0"/>
                                  </p:stCondLst>
                                  <p:childTnLst>
                                    <p:animMotion origin="layout" path="M 0.09284 0.06227 L -2.08333E-7 -2.22222E-6 " pathEditMode="relative" rAng="0" ptsTypes="AA">
                                      <p:cBhvr>
                                        <p:cTn id="8" dur="2750" spd="-100000" fill="hold"/>
                                        <p:tgtEl>
                                          <p:spTgt spid="21"/>
                                        </p:tgtEl>
                                        <p:attrNameLst>
                                          <p:attrName>ppt_x</p:attrName>
                                          <p:attrName>ppt_y</p:attrName>
                                        </p:attrNameLst>
                                      </p:cBhvr>
                                      <p:rCtr x="-4648" y="-3125"/>
                                    </p:animMotion>
                                  </p:childTnLst>
                                </p:cTn>
                              </p:par>
                              <p:par>
                                <p:cTn id="9" presetID="49" presetClass="path" presetSubtype="0" accel="50000" decel="50000" fill="hold" nodeType="withEffect">
                                  <p:stCondLst>
                                    <p:cond delay="0"/>
                                  </p:stCondLst>
                                  <p:childTnLst>
                                    <p:animMotion origin="layout" path="M -3.75E-6 3.7037E-6 L 0.19519 0.03819 " pathEditMode="relative" rAng="0" ptsTypes="AA">
                                      <p:cBhvr>
                                        <p:cTn id="10" dur="2750" fill="hold"/>
                                        <p:tgtEl>
                                          <p:spTgt spid="51"/>
                                        </p:tgtEl>
                                        <p:attrNameLst>
                                          <p:attrName>ppt_x</p:attrName>
                                          <p:attrName>ppt_y</p:attrName>
                                        </p:attrNameLst>
                                      </p:cBhvr>
                                      <p:rCtr x="9753" y="1898"/>
                                    </p:animMotion>
                                  </p:childTnLst>
                                </p:cTn>
                              </p:par>
                              <p:par>
                                <p:cTn id="11" presetID="35" presetClass="path" presetSubtype="0" accel="50000" decel="50000" fill="hold" nodeType="withEffect">
                                  <p:stCondLst>
                                    <p:cond delay="0"/>
                                  </p:stCondLst>
                                  <p:childTnLst>
                                    <p:animMotion origin="layout" path="M 2.08333E-7 -4.81481E-6 L 0.37174 0.17755 " pathEditMode="relative" rAng="0" ptsTypes="AA">
                                      <p:cBhvr>
                                        <p:cTn id="12" dur="2750" fill="hold"/>
                                        <p:tgtEl>
                                          <p:spTgt spid="52"/>
                                        </p:tgtEl>
                                        <p:attrNameLst>
                                          <p:attrName>ppt_x</p:attrName>
                                          <p:attrName>ppt_y</p:attrName>
                                        </p:attrNameLst>
                                      </p:cBhvr>
                                      <p:rCtr x="18581" y="8866"/>
                                    </p:animMotion>
                                  </p:childTnLst>
                                </p:cTn>
                              </p:par>
                              <p:par>
                                <p:cTn id="13" presetID="49" presetClass="path" presetSubtype="0" accel="50000" decel="50000" fill="hold" nodeType="withEffect">
                                  <p:stCondLst>
                                    <p:cond delay="0"/>
                                  </p:stCondLst>
                                  <p:childTnLst>
                                    <p:animMotion origin="layout" path="M -3.95833E-6 -1.48148E-6 L 0.08555 -0.0537 " pathEditMode="relative" rAng="0" ptsTypes="AA">
                                      <p:cBhvr>
                                        <p:cTn id="14" dur="2750" fill="hold"/>
                                        <p:tgtEl>
                                          <p:spTgt spid="19"/>
                                        </p:tgtEl>
                                        <p:attrNameLst>
                                          <p:attrName>ppt_x</p:attrName>
                                          <p:attrName>ppt_y</p:attrName>
                                        </p:attrNameLst>
                                      </p:cBhvr>
                                      <p:rCtr x="4271" y="-2685"/>
                                    </p:animMotion>
                                  </p:childTnLst>
                                </p:cTn>
                              </p:par>
                              <p:par>
                                <p:cTn id="15" presetID="63" presetClass="path" presetSubtype="0" accel="50000" decel="50000" fill="hold" nodeType="withEffect">
                                  <p:stCondLst>
                                    <p:cond delay="0"/>
                                  </p:stCondLst>
                                  <p:childTnLst>
                                    <p:animMotion origin="layout" path="M -1.875E-6 0 L 0.09701 0.02384 " pathEditMode="relative" rAng="0" ptsTypes="AA">
                                      <p:cBhvr>
                                        <p:cTn id="16" dur="2750" fill="hold"/>
                                        <p:tgtEl>
                                          <p:spTgt spid="20"/>
                                        </p:tgtEl>
                                        <p:attrNameLst>
                                          <p:attrName>ppt_x</p:attrName>
                                          <p:attrName>ppt_y</p:attrName>
                                        </p:attrNameLst>
                                      </p:cBhvr>
                                      <p:rCtr x="4844" y="1181"/>
                                    </p:animMotion>
                                  </p:childTnLst>
                                </p:cTn>
                              </p:par>
                              <p:par>
                                <p:cTn id="17" presetID="42"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750"/>
                                        <p:tgtEl>
                                          <p:spTgt spid="80"/>
                                        </p:tgtEl>
                                      </p:cBhvr>
                                    </p:animEffect>
                                    <p:anim calcmode="lin" valueType="num">
                                      <p:cBhvr>
                                        <p:cTn id="20" dur="2750" fill="hold"/>
                                        <p:tgtEl>
                                          <p:spTgt spid="80"/>
                                        </p:tgtEl>
                                        <p:attrNameLst>
                                          <p:attrName>ppt_x</p:attrName>
                                        </p:attrNameLst>
                                      </p:cBhvr>
                                      <p:tavLst>
                                        <p:tav tm="0">
                                          <p:val>
                                            <p:strVal val="#ppt_x"/>
                                          </p:val>
                                        </p:tav>
                                        <p:tav tm="100000">
                                          <p:val>
                                            <p:strVal val="#ppt_x"/>
                                          </p:val>
                                        </p:tav>
                                      </p:tavLst>
                                    </p:anim>
                                    <p:anim calcmode="lin" valueType="num">
                                      <p:cBhvr>
                                        <p:cTn id="21" dur="2750" fill="hold"/>
                                        <p:tgtEl>
                                          <p:spTgt spid="80"/>
                                        </p:tgtEl>
                                        <p:attrNameLst>
                                          <p:attrName>ppt_y</p:attrName>
                                        </p:attrNameLst>
                                      </p:cBhvr>
                                      <p:tavLst>
                                        <p:tav tm="0">
                                          <p:val>
                                            <p:strVal val="#ppt_y+.1"/>
                                          </p:val>
                                        </p:tav>
                                        <p:tav tm="100000">
                                          <p:val>
                                            <p:strVal val="#ppt_y"/>
                                          </p:val>
                                        </p:tav>
                                      </p:tavLst>
                                    </p:anim>
                                  </p:childTnLst>
                                </p:cTn>
                              </p:par>
                              <p:par>
                                <p:cTn id="22" presetID="49" presetClass="path" presetSubtype="0" accel="50000" decel="50000" fill="hold" nodeType="withEffect">
                                  <p:stCondLst>
                                    <p:cond delay="0"/>
                                  </p:stCondLst>
                                  <p:childTnLst>
                                    <p:animMotion origin="layout" path="M -1.875E-6 7.40741E-7 L 0.25521 0.0338 " pathEditMode="relative" rAng="0" ptsTypes="AA">
                                      <p:cBhvr>
                                        <p:cTn id="23" dur="2750" fill="hold"/>
                                        <p:tgtEl>
                                          <p:spTgt spid="91"/>
                                        </p:tgtEl>
                                        <p:attrNameLst>
                                          <p:attrName>ppt_x</p:attrName>
                                          <p:attrName>ppt_y</p:attrName>
                                        </p:attrNameLst>
                                      </p:cBhvr>
                                      <p:rCtr x="12760" y="1690"/>
                                    </p:animMotion>
                                  </p:childTnLst>
                                </p:cTn>
                              </p:par>
                              <p:par>
                                <p:cTn id="24" presetID="49" presetClass="path" presetSubtype="0" accel="50000" decel="50000" fill="hold" nodeType="withEffect">
                                  <p:stCondLst>
                                    <p:cond delay="0"/>
                                  </p:stCondLst>
                                  <p:childTnLst>
                                    <p:animMotion origin="layout" path="M -2.5E-6 2.96296E-6 L 0.18607 -0.01736 " pathEditMode="relative" rAng="0" ptsTypes="AA">
                                      <p:cBhvr>
                                        <p:cTn id="25" dur="2750" fill="hold"/>
                                        <p:tgtEl>
                                          <p:spTgt spid="93"/>
                                        </p:tgtEl>
                                        <p:attrNameLst>
                                          <p:attrName>ppt_x</p:attrName>
                                          <p:attrName>ppt_y</p:attrName>
                                        </p:attrNameLst>
                                      </p:cBhvr>
                                      <p:rCtr x="9297" y="-880"/>
                                    </p:animMotion>
                                  </p:childTnLst>
                                </p:cTn>
                              </p:par>
                              <p:par>
                                <p:cTn id="26" presetID="56" presetClass="path" presetSubtype="0" accel="50000" decel="50000" fill="hold" nodeType="withEffect">
                                  <p:stCondLst>
                                    <p:cond delay="0"/>
                                  </p:stCondLst>
                                  <p:childTnLst>
                                    <p:animMotion origin="layout" path="M -3.75E-6 -4.81481E-6 L 0.16628 -0.02152 " pathEditMode="relative" rAng="0" ptsTypes="AA">
                                      <p:cBhvr>
                                        <p:cTn id="27" dur="2750" fill="hold"/>
                                        <p:tgtEl>
                                          <p:spTgt spid="94"/>
                                        </p:tgtEl>
                                        <p:attrNameLst>
                                          <p:attrName>ppt_x</p:attrName>
                                          <p:attrName>ppt_y</p:attrName>
                                        </p:attrNameLst>
                                      </p:cBhvr>
                                      <p:rCtr x="8307" y="-1088"/>
                                    </p:animMotion>
                                  </p:childTnLst>
                                </p:cTn>
                              </p:par>
                              <p:par>
                                <p:cTn id="28" presetID="49" presetClass="path" presetSubtype="0" accel="50000" decel="50000" fill="hold" nodeType="withEffect">
                                  <p:stCondLst>
                                    <p:cond delay="0"/>
                                  </p:stCondLst>
                                  <p:childTnLst>
                                    <p:animMotion origin="layout" path="M -8.33333E-7 -3.33333E-6 L 0.12617 0.01644 " pathEditMode="relative" rAng="0" ptsTypes="AA">
                                      <p:cBhvr>
                                        <p:cTn id="29" dur="2750" fill="hold"/>
                                        <p:tgtEl>
                                          <p:spTgt spid="95"/>
                                        </p:tgtEl>
                                        <p:attrNameLst>
                                          <p:attrName>ppt_x</p:attrName>
                                          <p:attrName>ppt_y</p:attrName>
                                        </p:attrNameLst>
                                      </p:cBhvr>
                                      <p:rCtr x="6302" y="810"/>
                                    </p:animMotion>
                                  </p:childTnLst>
                                </p:cTn>
                              </p:par>
                              <p:par>
                                <p:cTn id="30" presetID="42" presetClass="path" presetSubtype="0" accel="50000" decel="50000" fill="hold" nodeType="withEffect">
                                  <p:stCondLst>
                                    <p:cond delay="0"/>
                                  </p:stCondLst>
                                  <p:childTnLst>
                                    <p:animMotion origin="layout" path="M 0.00117 0.00394 L 0.14245 -0.04167 " pathEditMode="relative" rAng="0" ptsTypes="AA">
                                      <p:cBhvr>
                                        <p:cTn id="31" dur="2750" fill="hold"/>
                                        <p:tgtEl>
                                          <p:spTgt spid="81"/>
                                        </p:tgtEl>
                                        <p:attrNameLst>
                                          <p:attrName>ppt_x</p:attrName>
                                          <p:attrName>ppt_y</p:attrName>
                                        </p:attrNameLst>
                                      </p:cBhvr>
                                      <p:rCtr x="7057" y="-2292"/>
                                    </p:animMotion>
                                  </p:childTnLst>
                                </p:cTn>
                              </p:par>
                              <p:par>
                                <p:cTn id="32" presetID="42" presetClass="path" presetSubtype="0" accel="50000" decel="50000" fill="hold" nodeType="withEffect">
                                  <p:stCondLst>
                                    <p:cond delay="0"/>
                                  </p:stCondLst>
                                  <p:childTnLst>
                                    <p:animMotion origin="layout" path="M 1.04167E-6 -3.33333E-6 L 0.15117 -0.13102 " pathEditMode="relative" rAng="0" ptsTypes="AA">
                                      <p:cBhvr>
                                        <p:cTn id="33" dur="2750" fill="hold"/>
                                        <p:tgtEl>
                                          <p:spTgt spid="70"/>
                                        </p:tgtEl>
                                        <p:attrNameLst>
                                          <p:attrName>ppt_x</p:attrName>
                                          <p:attrName>ppt_y</p:attrName>
                                        </p:attrNameLst>
                                      </p:cBhvr>
                                      <p:rCtr x="7552" y="-6551"/>
                                    </p:animMotion>
                                  </p:childTnLst>
                                </p:cTn>
                              </p:par>
                              <p:par>
                                <p:cTn id="34" presetID="42" presetClass="path" presetSubtype="0" accel="50000" decel="50000" fill="hold" nodeType="withEffect">
                                  <p:stCondLst>
                                    <p:cond delay="0"/>
                                  </p:stCondLst>
                                  <p:childTnLst>
                                    <p:animMotion origin="layout" path="M 1.66667E-6 3.33333E-6 L 0.11133 -0.13866 " pathEditMode="relative" rAng="0" ptsTypes="AA">
                                      <p:cBhvr>
                                        <p:cTn id="35" dur="2750" fill="hold"/>
                                        <p:tgtEl>
                                          <p:spTgt spid="71"/>
                                        </p:tgtEl>
                                        <p:attrNameLst>
                                          <p:attrName>ppt_x</p:attrName>
                                          <p:attrName>ppt_y</p:attrName>
                                        </p:attrNameLst>
                                      </p:cBhvr>
                                      <p:rCtr x="5560" y="-6944"/>
                                    </p:animMotion>
                                  </p:childTnLst>
                                </p:cTn>
                              </p:par>
                              <p:par>
                                <p:cTn id="36" presetID="42" presetClass="path" presetSubtype="0" accel="50000" decel="50000" fill="hold" nodeType="withEffect">
                                  <p:stCondLst>
                                    <p:cond delay="0"/>
                                  </p:stCondLst>
                                  <p:childTnLst>
                                    <p:animMotion origin="layout" path="M 2.08333E-6 3.33333E-6 L 0.11159 0.00115 " pathEditMode="relative" rAng="0" ptsTypes="AA">
                                      <p:cBhvr>
                                        <p:cTn id="37" dur="2750" fill="hold"/>
                                        <p:tgtEl>
                                          <p:spTgt spid="72"/>
                                        </p:tgtEl>
                                        <p:attrNameLst>
                                          <p:attrName>ppt_x</p:attrName>
                                          <p:attrName>ppt_y</p:attrName>
                                        </p:attrNameLst>
                                      </p:cBhvr>
                                      <p:rCtr x="5573" y="46"/>
                                    </p:animMotion>
                                  </p:childTnLst>
                                </p:cTn>
                              </p:par>
                              <p:par>
                                <p:cTn id="38" presetID="42" presetClass="path" presetSubtype="0" accel="50000" decel="50000" fill="hold" nodeType="withEffect">
                                  <p:stCondLst>
                                    <p:cond delay="0"/>
                                  </p:stCondLst>
                                  <p:childTnLst>
                                    <p:animMotion origin="layout" path="M 3.54167E-6 3.7037E-6 L 0.1345 0.06689 " pathEditMode="relative" rAng="0" ptsTypes="AA">
                                      <p:cBhvr>
                                        <p:cTn id="39" dur="2750" fill="hold"/>
                                        <p:tgtEl>
                                          <p:spTgt spid="23"/>
                                        </p:tgtEl>
                                        <p:attrNameLst>
                                          <p:attrName>ppt_x</p:attrName>
                                          <p:attrName>ppt_y</p:attrName>
                                        </p:attrNameLst>
                                      </p:cBhvr>
                                      <p:rCtr x="6719" y="3333"/>
                                    </p:animMotion>
                                  </p:childTnLst>
                                </p:cTn>
                              </p:par>
                              <p:par>
                                <p:cTn id="40" presetID="42" presetClass="path" presetSubtype="0" accel="50000" decel="50000" fill="hold" nodeType="withEffect">
                                  <p:stCondLst>
                                    <p:cond delay="0"/>
                                  </p:stCondLst>
                                  <p:childTnLst>
                                    <p:animMotion origin="layout" path="M 2.70833E-6 -2.96296E-6 L 0.06263 0.03982 " pathEditMode="relative" rAng="0" ptsTypes="AA">
                                      <p:cBhvr>
                                        <p:cTn id="41" dur="2750" fill="hold"/>
                                        <p:tgtEl>
                                          <p:spTgt spid="80"/>
                                        </p:tgtEl>
                                        <p:attrNameLst>
                                          <p:attrName>ppt_x</p:attrName>
                                          <p:attrName>ppt_y</p:attrName>
                                        </p:attrNameLst>
                                      </p:cBhvr>
                                      <p:rCtr x="3125" y="1991"/>
                                    </p:animMotion>
                                  </p:childTnLst>
                                </p:cTn>
                              </p:par>
                              <p:par>
                                <p:cTn id="42" presetID="42" presetClass="path" presetSubtype="0" accel="50000" decel="50000" fill="hold" nodeType="withEffect">
                                  <p:stCondLst>
                                    <p:cond delay="0"/>
                                  </p:stCondLst>
                                  <p:childTnLst>
                                    <p:animMotion origin="layout" path="M -3.125E-6 2.22222E-6 L 0.13659 0.01828 " pathEditMode="relative" rAng="0" ptsTypes="AA">
                                      <p:cBhvr>
                                        <p:cTn id="43" dur="2750" fill="hold"/>
                                        <p:tgtEl>
                                          <p:spTgt spid="69"/>
                                        </p:tgtEl>
                                        <p:attrNameLst>
                                          <p:attrName>ppt_x</p:attrName>
                                          <p:attrName>ppt_y</p:attrName>
                                        </p:attrNameLst>
                                      </p:cBhvr>
                                      <p:rCtr x="6823" y="903"/>
                                    </p:animMotion>
                                  </p:childTnLst>
                                </p:cTn>
                              </p:par>
                              <p:par>
                                <p:cTn id="44" presetID="42" presetClass="path" presetSubtype="0" accel="50000" decel="50000" fill="hold" nodeType="withEffect">
                                  <p:stCondLst>
                                    <p:cond delay="0"/>
                                  </p:stCondLst>
                                  <p:childTnLst>
                                    <p:animMotion origin="layout" path="M -2.91667E-6 3.7037E-6 L 0.0862 -0.03311 " pathEditMode="relative" rAng="0" ptsTypes="AA">
                                      <p:cBhvr>
                                        <p:cTn id="45" dur="2750" fill="hold"/>
                                        <p:tgtEl>
                                          <p:spTgt spid="24"/>
                                        </p:tgtEl>
                                        <p:attrNameLst>
                                          <p:attrName>ppt_x</p:attrName>
                                          <p:attrName>ppt_y</p:attrName>
                                        </p:attrNameLst>
                                      </p:cBhvr>
                                      <p:rCtr x="4310" y="-1667"/>
                                    </p:animMotion>
                                  </p:childTnLst>
                                </p:cTn>
                              </p:par>
                              <p:par>
                                <p:cTn id="46" presetID="42" presetClass="path" presetSubtype="0" accel="50000" decel="50000" fill="hold" nodeType="withEffect">
                                  <p:stCondLst>
                                    <p:cond delay="0"/>
                                  </p:stCondLst>
                                  <p:childTnLst>
                                    <p:animMotion origin="layout" path="M 2.08333E-7 4.81481E-6 L 0.1293 -0.02987 " pathEditMode="relative" rAng="0" ptsTypes="AA">
                                      <p:cBhvr>
                                        <p:cTn id="47" dur="2750" fill="hold"/>
                                        <p:tgtEl>
                                          <p:spTgt spid="25"/>
                                        </p:tgtEl>
                                        <p:attrNameLst>
                                          <p:attrName>ppt_x</p:attrName>
                                          <p:attrName>ppt_y</p:attrName>
                                        </p:attrNameLst>
                                      </p:cBhvr>
                                      <p:rCtr x="6458" y="-1505"/>
                                    </p:animMotion>
                                  </p:childTnLst>
                                </p:cTn>
                              </p:par>
                              <p:par>
                                <p:cTn id="48" presetID="42" presetClass="path" presetSubtype="0" accel="50000" decel="50000" fill="hold" nodeType="withEffect">
                                  <p:stCondLst>
                                    <p:cond delay="0"/>
                                  </p:stCondLst>
                                  <p:childTnLst>
                                    <p:animMotion origin="layout" path="M -1.66667E-6 2.59259E-6 L 0.11342 0.00787 " pathEditMode="relative" rAng="0" ptsTypes="AA">
                                      <p:cBhvr>
                                        <p:cTn id="49" dur="2750" fill="hold"/>
                                        <p:tgtEl>
                                          <p:spTgt spid="76"/>
                                        </p:tgtEl>
                                        <p:attrNameLst>
                                          <p:attrName>ppt_x</p:attrName>
                                          <p:attrName>ppt_y</p:attrName>
                                        </p:attrNameLst>
                                      </p:cBhvr>
                                      <p:rCtr x="4505" y="1296"/>
                                    </p:animMotion>
                                  </p:childTnLst>
                                </p:cTn>
                              </p:par>
                              <p:par>
                                <p:cTn id="50" presetID="42" presetClass="path" presetSubtype="0" accel="50000" decel="50000" fill="hold" nodeType="withEffect">
                                  <p:stCondLst>
                                    <p:cond delay="0"/>
                                  </p:stCondLst>
                                  <p:childTnLst>
                                    <p:animMotion origin="layout" path="M -8.33333E-7 -1.48148E-6 L 0.06823 0.00255 " pathEditMode="relative" rAng="0" ptsTypes="AA">
                                      <p:cBhvr>
                                        <p:cTn id="51" dur="2750" fill="hold"/>
                                        <p:tgtEl>
                                          <p:spTgt spid="26"/>
                                        </p:tgtEl>
                                        <p:attrNameLst>
                                          <p:attrName>ppt_x</p:attrName>
                                          <p:attrName>ppt_y</p:attrName>
                                        </p:attrNameLst>
                                      </p:cBhvr>
                                      <p:rCtr x="3411" y="116"/>
                                    </p:animMotion>
                                  </p:childTnLst>
                                </p:cTn>
                              </p:par>
                              <p:par>
                                <p:cTn id="52" presetID="42" presetClass="path" presetSubtype="0" accel="50000" decel="50000" fill="hold" nodeType="withEffect">
                                  <p:stCondLst>
                                    <p:cond delay="0"/>
                                  </p:stCondLst>
                                  <p:childTnLst>
                                    <p:animMotion origin="layout" path="M 3.33333E-6 3.33333E-6 L 0.11367 -0.03334 " pathEditMode="relative" rAng="0" ptsTypes="AA">
                                      <p:cBhvr>
                                        <p:cTn id="53" dur="2750" fill="hold"/>
                                        <p:tgtEl>
                                          <p:spTgt spid="27"/>
                                        </p:tgtEl>
                                        <p:attrNameLst>
                                          <p:attrName>ppt_x</p:attrName>
                                          <p:attrName>ppt_y</p:attrName>
                                        </p:attrNameLst>
                                      </p:cBhvr>
                                      <p:rCtr x="5677" y="-1667"/>
                                    </p:animMotion>
                                  </p:childTnLst>
                                </p:cTn>
                              </p:par>
                              <p:par>
                                <p:cTn id="54" presetID="42" presetClass="path" presetSubtype="0" accel="50000" decel="50000" fill="hold" nodeType="withEffect">
                                  <p:stCondLst>
                                    <p:cond delay="0"/>
                                  </p:stCondLst>
                                  <p:childTnLst>
                                    <p:animMotion origin="layout" path="M 1.45833E-6 7.40741E-7 L 0.11002 -0.00926 " pathEditMode="relative" rAng="0" ptsTypes="AA">
                                      <p:cBhvr>
                                        <p:cTn id="55" dur="2750" fill="hold"/>
                                        <p:tgtEl>
                                          <p:spTgt spid="28"/>
                                        </p:tgtEl>
                                        <p:attrNameLst>
                                          <p:attrName>ppt_x</p:attrName>
                                          <p:attrName>ppt_y</p:attrName>
                                        </p:attrNameLst>
                                      </p:cBhvr>
                                      <p:rCtr x="5495"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83CC08-3CCD-0014-D9E7-B0CCD44DDD66}"/>
              </a:ext>
            </a:extLst>
          </p:cNvPr>
          <p:cNvSpPr txBox="1"/>
          <p:nvPr/>
        </p:nvSpPr>
        <p:spPr>
          <a:xfrm>
            <a:off x="1996080" y="3283652"/>
            <a:ext cx="7824159" cy="830997"/>
          </a:xfrm>
          <a:prstGeom prst="rect">
            <a:avLst/>
          </a:prstGeom>
          <a:solidFill>
            <a:schemeClr val="tx2">
              <a:lumMod val="10000"/>
              <a:lumOff val="90000"/>
            </a:schemeClr>
          </a:solidFill>
          <a:ln w="28575">
            <a:solidFill>
              <a:schemeClr val="tx1"/>
            </a:solidFill>
          </a:ln>
        </p:spPr>
        <p:txBody>
          <a:bodyPr wrap="square">
            <a:spAutoFit/>
          </a:bodyPr>
          <a:lstStyle/>
          <a:p>
            <a:pPr algn="ctr"/>
            <a:r>
              <a:rPr lang="en-US" sz="4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Grades Seven to Nine</a:t>
            </a:r>
            <a:endParaRPr lang="en-US" sz="3600" dirty="0">
              <a:solidFill>
                <a:srgbClr val="0070C0"/>
              </a:solidFill>
            </a:endParaRPr>
          </a:p>
        </p:txBody>
      </p:sp>
      <p:pic>
        <p:nvPicPr>
          <p:cNvPr id="2" name="Picture 1" descr="A logo of a sports team&#10;&#10;AI-generated content may be incorrect.">
            <a:extLst>
              <a:ext uri="{FF2B5EF4-FFF2-40B4-BE49-F238E27FC236}">
                <a16:creationId xmlns:a16="http://schemas.microsoft.com/office/drawing/2014/main" id="{F52E5252-1BE3-5CC7-0D4A-DC4CECE23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388" y="306171"/>
            <a:ext cx="3578353" cy="2791376"/>
          </a:xfrm>
          <a:prstGeom prst="rect">
            <a:avLst/>
          </a:prstGeom>
          <a:ln>
            <a:solidFill>
              <a:schemeClr val="accent1"/>
            </a:solidFill>
          </a:ln>
        </p:spPr>
      </p:pic>
      <p:sp>
        <p:nvSpPr>
          <p:cNvPr id="3" name="Title 1">
            <a:extLst>
              <a:ext uri="{FF2B5EF4-FFF2-40B4-BE49-F238E27FC236}">
                <a16:creationId xmlns:a16="http://schemas.microsoft.com/office/drawing/2014/main" id="{CAC2FC67-7FB6-40BF-AFB0-07D79D860986}"/>
              </a:ext>
            </a:extLst>
          </p:cNvPr>
          <p:cNvSpPr txBox="1">
            <a:spLocks/>
          </p:cNvSpPr>
          <p:nvPr/>
        </p:nvSpPr>
        <p:spPr>
          <a:xfrm>
            <a:off x="1421000" y="4389479"/>
            <a:ext cx="9144000" cy="1233806"/>
          </a:xfrm>
          <a:prstGeom prst="rect">
            <a:avLst/>
          </a:prstGeom>
          <a:solidFill>
            <a:schemeClr val="bg1"/>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t>A North Star F.C. Training Plan for Recreational Soccer </a:t>
            </a: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(Week Two)</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164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D60D5-7478-B675-ADEE-C4018B67AE4B}"/>
              </a:ext>
            </a:extLst>
          </p:cNvPr>
          <p:cNvSpPr>
            <a:spLocks noGrp="1"/>
          </p:cNvSpPr>
          <p:nvPr>
            <p:ph idx="1"/>
          </p:nvPr>
        </p:nvSpPr>
        <p:spPr>
          <a:xfrm>
            <a:off x="838200" y="1006115"/>
            <a:ext cx="10515600" cy="4765420"/>
          </a:xfrm>
          <a:solidFill>
            <a:schemeClr val="bg1"/>
          </a:solidFill>
          <a:ln w="28575">
            <a:solidFill>
              <a:schemeClr val="tx1"/>
            </a:solidFill>
          </a:ln>
        </p:spPr>
        <p:txBody>
          <a:bodyPr>
            <a:noAutofit/>
          </a:bodyPr>
          <a:lstStyle/>
          <a:p>
            <a:pPr marL="0" marR="0" indent="0">
              <a:lnSpc>
                <a:spcPct val="107000"/>
              </a:lnSpc>
              <a:spcBef>
                <a:spcPts val="0"/>
              </a:spcBef>
              <a:spcAft>
                <a:spcPts val="800"/>
              </a:spcAft>
              <a:buNone/>
            </a:pP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Warm- up /  Foundations</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0"/>
              </a:spcBef>
              <a:spcAft>
                <a:spcPct val="0"/>
              </a:spcAft>
              <a:buAutoNum type="arabicPeriod"/>
            </a:pPr>
            <a:r>
              <a:rPr lang="en-US" altLang="en-US" sz="1400" b="1" u="sng" dirty="0">
                <a:solidFill>
                  <a:schemeClr val="accent1"/>
                </a:solidFill>
                <a:latin typeface="Arial" panose="020B0604020202020204" pitchFamily="34" charset="0"/>
                <a:ea typeface="Times New Roman" panose="02020603050405020304" pitchFamily="18" charset="0"/>
                <a:cs typeface="Arial" panose="020B0604020202020204" pitchFamily="34" charset="0"/>
              </a:rPr>
              <a:t>Warm up</a:t>
            </a: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Incorporating lots of control situations with the body and passing. 10 mins</a:t>
            </a:r>
          </a:p>
          <a:p>
            <a:pPr marL="0" lvl="0" indent="0" eaLnBrk="0" fontAlgn="base" hangingPunct="0">
              <a:lnSpc>
                <a:spcPct val="150000"/>
              </a:lnSpc>
              <a:spcBef>
                <a:spcPct val="0"/>
              </a:spcBef>
              <a:spcAft>
                <a:spcPct val="0"/>
              </a:spcAft>
              <a:buNone/>
            </a:pPr>
            <a:r>
              <a:rPr lang="en-US" alt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altLang="en-US" sz="1400" dirty="0">
                <a:latin typeface="Arial" panose="020B0604020202020204" pitchFamily="34" charset="0"/>
                <a:ea typeface="Times New Roman" panose="02020603050405020304" pitchFamily="18" charset="0"/>
                <a:cs typeface="Arial" panose="020B0604020202020204" pitchFamily="34" charset="0"/>
              </a:rPr>
              <a:t>a) Controlling the ball and passing  </a:t>
            </a:r>
            <a:endParaRPr lang="en-US" altLang="en-US" sz="1400" dirty="0"/>
          </a:p>
          <a:p>
            <a:pPr marL="342900" lvl="0" indent="-342900" eaLnBrk="0" fontAlgn="base" hangingPunct="0">
              <a:lnSpc>
                <a:spcPct val="150000"/>
              </a:lnSpc>
              <a:spcBef>
                <a:spcPct val="0"/>
              </a:spcBef>
              <a:spcAft>
                <a:spcPct val="0"/>
              </a:spcAft>
              <a:buAutoNum type="arabicPeriod" startAt="2"/>
            </a:pP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Square passing- then Diagonal passing</a:t>
            </a:r>
          </a:p>
          <a:p>
            <a:pPr marL="0" lvl="0" indent="0" eaLnBrk="0" fontAlgn="base" hangingPunct="0">
              <a:lnSpc>
                <a:spcPct val="150000"/>
              </a:lnSpc>
              <a:spcBef>
                <a:spcPct val="0"/>
              </a:spcBef>
              <a:spcAft>
                <a:spcPct val="0"/>
              </a:spcAft>
              <a:buNone/>
            </a:pP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a)  Set up like the diagram- divide the players into 2 equal groups. If you have more then 8 players, you simply add a disc and </a:t>
            </a:r>
            <a:r>
              <a:rPr lang="en-US" sz="1400" dirty="0">
                <a:latin typeface="Arial" panose="020B0604020202020204" pitchFamily="34" charset="0"/>
                <a:ea typeface="Calibri" panose="020F0502020204030204" pitchFamily="34" charset="0"/>
                <a:cs typeface="Arial" panose="020B0604020202020204" pitchFamily="34" charset="0"/>
              </a:rPr>
              <a:t>         </a:t>
            </a:r>
          </a:p>
          <a:p>
            <a:pPr marL="0" lvl="0" indent="0" eaLnBrk="0" fontAlgn="base" hangingPunct="0">
              <a:lnSpc>
                <a:spcPct val="150000"/>
              </a:lnSpc>
              <a:spcBef>
                <a:spcPct val="0"/>
              </a:spcBef>
              <a:spcAft>
                <a:spcPct val="0"/>
              </a:spcAft>
              <a:buNone/>
            </a:pPr>
            <a:r>
              <a:rPr lang="en-US" sz="1400" dirty="0">
                <a:effectLst/>
                <a:latin typeface="Arial" panose="020B0604020202020204" pitchFamily="34" charset="0"/>
                <a:ea typeface="Calibri" panose="020F0502020204030204" pitchFamily="34" charset="0"/>
                <a:cs typeface="Arial" panose="020B0604020202020204" pitchFamily="34" charset="0"/>
              </a:rPr>
              <a:t>       make a hexagon.                                                                                                                                                                                   </a:t>
            </a:r>
          </a:p>
          <a:p>
            <a:pPr marL="0" lvl="0" indent="0" eaLnBrk="0" fontAlgn="base" hangingPunct="0">
              <a:lnSpc>
                <a:spcPct val="150000"/>
              </a:lnSpc>
              <a:spcBef>
                <a:spcPct val="0"/>
              </a:spcBef>
              <a:spcAft>
                <a:spcPct val="0"/>
              </a:spcAft>
              <a:buNone/>
            </a:pPr>
            <a:r>
              <a:rPr lang="en-US" sz="1400" dirty="0">
                <a:latin typeface="Arial" panose="020B0604020202020204" pitchFamily="34" charset="0"/>
                <a:ea typeface="Calibri" panose="020F0502020204030204" pitchFamily="34" charset="0"/>
                <a:cs typeface="Arial" panose="020B0604020202020204" pitchFamily="34" charset="0"/>
              </a:rPr>
              <a:t>       b</a:t>
            </a:r>
            <a:r>
              <a:rPr lang="en-US" sz="1400" dirty="0">
                <a:effectLst/>
                <a:latin typeface="Arial" panose="020B0604020202020204" pitchFamily="34" charset="0"/>
                <a:ea typeface="Calibri" panose="020F0502020204030204" pitchFamily="34" charset="0"/>
                <a:cs typeface="Arial" panose="020B0604020202020204" pitchFamily="34" charset="0"/>
              </a:rPr>
              <a:t>) Players must pass around the square – work on them receiving the ball across their body- opening their  </a:t>
            </a:r>
          </a:p>
          <a:p>
            <a:pPr marL="0" lvl="0" indent="0" eaLnBrk="0" fontAlgn="base" hangingPunct="0">
              <a:lnSpc>
                <a:spcPct val="150000"/>
              </a:lnSpc>
              <a:spcBef>
                <a:spcPct val="0"/>
              </a:spcBef>
              <a:spcAft>
                <a:spcPct val="0"/>
              </a:spcAft>
              <a:buNone/>
            </a:pP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hips.                                                                                                                                                                                                                 </a:t>
            </a:r>
          </a:p>
          <a:p>
            <a:pPr marL="0" lvl="0" indent="0" eaLnBrk="0" fontAlgn="base" hangingPunct="0">
              <a:lnSpc>
                <a:spcPct val="150000"/>
              </a:lnSpc>
              <a:spcBef>
                <a:spcPct val="0"/>
              </a:spcBef>
              <a:spcAft>
                <a:spcPct val="0"/>
              </a:spcAft>
              <a:buNone/>
            </a:pPr>
            <a:r>
              <a:rPr lang="en-US" sz="1400" dirty="0">
                <a:latin typeface="Arial" panose="020B0604020202020204" pitchFamily="34" charset="0"/>
                <a:ea typeface="Calibri" panose="020F0502020204030204" pitchFamily="34" charset="0"/>
                <a:cs typeface="Arial" panose="020B0604020202020204" pitchFamily="34" charset="0"/>
              </a:rPr>
              <a:t>       c</a:t>
            </a:r>
            <a:r>
              <a:rPr lang="en-US" sz="1400" dirty="0">
                <a:effectLst/>
                <a:latin typeface="Arial" panose="020B0604020202020204" pitchFamily="34" charset="0"/>
                <a:ea typeface="Calibri" panose="020F0502020204030204" pitchFamily="34" charset="0"/>
                <a:cs typeface="Arial" panose="020B0604020202020204" pitchFamily="34" charset="0"/>
              </a:rPr>
              <a:t>) Switch to diagonal passing. </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15 min</a:t>
            </a:r>
          </a:p>
          <a:p>
            <a:pPr marL="342900" marR="0" lvl="0" indent="-342900">
              <a:lnSpc>
                <a:spcPct val="107000"/>
              </a:lnSpc>
              <a:spcBef>
                <a:spcPts val="0"/>
              </a:spcBef>
              <a:spcAft>
                <a:spcPts val="0"/>
              </a:spcAft>
              <a:buAutoNum type="arabicPeriod" startAt="3"/>
            </a:pPr>
            <a:endParaRPr lang="en-US" sz="5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Water break</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5 Min</a:t>
            </a: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endParaRPr lang="en-US" sz="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3.    </a:t>
            </a:r>
            <a:r>
              <a:rPr lang="en-US" sz="1400" b="1" u="sng" dirty="0">
                <a:solidFill>
                  <a:schemeClr val="accent1"/>
                </a:solidFill>
                <a:latin typeface="Arial" panose="020B0604020202020204" pitchFamily="34" charset="0"/>
                <a:ea typeface="Calibri" panose="020F0502020204030204" pitchFamily="34" charset="0"/>
                <a:cs typeface="Arial" panose="020B0604020202020204" pitchFamily="34" charset="0"/>
              </a:rPr>
              <a:t>Target Game</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Bef>
                <a:spcPts val="0"/>
              </a:spcBef>
              <a:buNone/>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a. 2 teams- instead of 2 / 4 goals you have a target player.                                                                                                                                        </a:t>
            </a:r>
          </a:p>
          <a:p>
            <a:pPr marL="0" indent="0">
              <a:lnSpc>
                <a:spcPct val="107000"/>
              </a:lnSpc>
              <a:spcBef>
                <a:spcPts val="0"/>
              </a:spcBef>
              <a:buNone/>
            </a:pPr>
            <a:r>
              <a:rPr lang="en-US" sz="1400" dirty="0">
                <a:latin typeface="Arial" panose="020B0604020202020204" pitchFamily="34" charset="0"/>
                <a:ea typeface="Calibri" panose="020F0502020204030204" pitchFamily="34" charset="0"/>
                <a:cs typeface="Arial" panose="020B0604020202020204" pitchFamily="34" charset="0"/>
              </a:rPr>
              <a:t>       b. Once the team passes to that target player, they must go a different target player.                                                                                  </a:t>
            </a:r>
          </a:p>
          <a:p>
            <a:pPr marL="0" indent="0">
              <a:lnSpc>
                <a:spcPct val="107000"/>
              </a:lnSpc>
              <a:spcBef>
                <a:spcPts val="0"/>
              </a:spcBef>
              <a:buNone/>
            </a:pPr>
            <a:r>
              <a:rPr lang="en-US" sz="1400" dirty="0">
                <a:latin typeface="Arial" panose="020B0604020202020204" pitchFamily="34" charset="0"/>
                <a:ea typeface="Calibri" panose="020F0502020204030204" pitchFamily="34" charset="0"/>
                <a:cs typeface="Arial" panose="020B0604020202020204" pitchFamily="34" charset="0"/>
              </a:rPr>
              <a:t>       c. When the target player receives the ball; they dribble in and the person that passed them the ball takes their spot. </a:t>
            </a: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15 Min</a:t>
            </a:r>
            <a:endPar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7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None/>
            </a:pP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4.    </a:t>
            </a:r>
            <a:r>
              <a:rPr lang="en-US" sz="1400" b="1"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Scrimmage-</a:t>
            </a:r>
            <a:r>
              <a:rPr lang="en-US" sz="1400" dirty="0">
                <a:effectLst/>
                <a:latin typeface="Arial" panose="020B0604020202020204" pitchFamily="34" charset="0"/>
                <a:ea typeface="Calibri" panose="020F0502020204030204" pitchFamily="34" charset="0"/>
                <a:cs typeface="Arial" panose="020B0604020202020204" pitchFamily="34" charset="0"/>
              </a:rPr>
              <a:t> The 6-goal game developing control, passing and movement. </a:t>
            </a:r>
            <a:r>
              <a:rPr lang="en-US" sz="1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15 min</a:t>
            </a:r>
          </a:p>
        </p:txBody>
      </p:sp>
      <p:sp>
        <p:nvSpPr>
          <p:cNvPr id="4" name="TextBox 3">
            <a:extLst>
              <a:ext uri="{FF2B5EF4-FFF2-40B4-BE49-F238E27FC236}">
                <a16:creationId xmlns:a16="http://schemas.microsoft.com/office/drawing/2014/main" id="{BF7A1760-4B15-28B6-A6C2-167E535A7F88}"/>
              </a:ext>
            </a:extLst>
          </p:cNvPr>
          <p:cNvSpPr txBox="1"/>
          <p:nvPr/>
        </p:nvSpPr>
        <p:spPr>
          <a:xfrm>
            <a:off x="3034505" y="371292"/>
            <a:ext cx="6122990" cy="458780"/>
          </a:xfrm>
          <a:prstGeom prst="rect">
            <a:avLst/>
          </a:prstGeom>
          <a:solidFill>
            <a:schemeClr val="tx2">
              <a:lumMod val="10000"/>
              <a:lumOff val="90000"/>
            </a:schemeClr>
          </a:solidFill>
          <a:ln w="28575">
            <a:solidFill>
              <a:schemeClr val="tx1"/>
            </a:solidFill>
          </a:ln>
        </p:spPr>
        <p:txBody>
          <a:bodyPr wrap="square">
            <a:spAutoFit/>
          </a:bodyPr>
          <a:lstStyle/>
          <a:p>
            <a:pPr marL="0" marR="0" algn="ctr">
              <a:lnSpc>
                <a:spcPct val="107000"/>
              </a:lnSpc>
              <a:spcBef>
                <a:spcPts val="0"/>
              </a:spcBef>
              <a:spcAft>
                <a:spcPts val="800"/>
              </a:spcAft>
            </a:pP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Week 2: Passing,</a:t>
            </a:r>
            <a:r>
              <a:rPr lang="en-US" sz="2400" b="1" dirty="0">
                <a:solidFill>
                  <a:schemeClr val="accent1"/>
                </a:solidFill>
                <a:latin typeface="Arial" panose="020B0604020202020204" pitchFamily="34" charset="0"/>
                <a:ea typeface="Calibri" panose="020F0502020204030204" pitchFamily="34" charset="0"/>
                <a:cs typeface="Arial" panose="020B0604020202020204" pitchFamily="34" charset="0"/>
              </a:rPr>
              <a:t> C</a:t>
            </a:r>
            <a:r>
              <a:rPr lang="en-US"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ontrol and Movement </a:t>
            </a:r>
          </a:p>
        </p:txBody>
      </p:sp>
    </p:spTree>
    <p:extLst>
      <p:ext uri="{BB962C8B-B14F-4D97-AF65-F5344CB8AC3E}">
        <p14:creationId xmlns:p14="http://schemas.microsoft.com/office/powerpoint/2010/main" val="78601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3953</TotalTime>
  <Words>15804</Words>
  <Application>Microsoft Office PowerPoint</Application>
  <PresentationFormat>Widescreen</PresentationFormat>
  <Paragraphs>1292</Paragraphs>
  <Slides>71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Aptos</vt:lpstr>
      <vt:lpstr>Aptos Display</vt:lpstr>
      <vt:lpstr>Arial</vt:lpstr>
      <vt:lpstr>Arial Bold</vt:lpstr>
      <vt:lpstr>Calibri</vt:lpstr>
      <vt:lpstr>Constantia</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team play  1. Three teams the outside team works with the inside attacking team. Great to teach both defending and attacking play. 2. First team to score 1 goal stays on; the losing team goes off as fast as possible. The outside team coming in now attack the team who just scored and are now defending so more fast transition mentality happening. 3. Keep the score for number of wins per team. 4. Transition game: Defending team wins the ball; they must pass to the outside team to then attack. 5. Teaches the mentality of transitional change. 6. Developing Quick Play in and around the box. 7. As soon as the team lose possession they must try to defend on the offside line and beyond, thus immediately pushing opponents away from the goal. 8. Using the set up through the “numbers” to suit how we set our teams up. 9. Offside rule applies.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Basic Defending and Attacking Phases of Play: Team Shape Development in 11 v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Soccer Awareness</dc:creator>
  <cp:lastModifiedBy>Soccer Awareness</cp:lastModifiedBy>
  <cp:revision>8</cp:revision>
  <dcterms:created xsi:type="dcterms:W3CDTF">2025-07-23T16:47:36Z</dcterms:created>
  <dcterms:modified xsi:type="dcterms:W3CDTF">2025-09-05T18:09:35Z</dcterms:modified>
</cp:coreProperties>
</file>